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1"/>
  </p:notesMasterIdLst>
  <p:sldIdLst>
    <p:sldId id="264" r:id="rId2"/>
    <p:sldId id="320" r:id="rId3"/>
    <p:sldId id="565" r:id="rId4"/>
    <p:sldId id="278" r:id="rId5"/>
    <p:sldId id="580" r:id="rId6"/>
    <p:sldId id="519" r:id="rId7"/>
    <p:sldId id="583" r:id="rId8"/>
    <p:sldId id="523" r:id="rId9"/>
    <p:sldId id="517" r:id="rId10"/>
    <p:sldId id="515" r:id="rId11"/>
    <p:sldId id="559" r:id="rId12"/>
    <p:sldId id="560" r:id="rId13"/>
    <p:sldId id="562" r:id="rId14"/>
    <p:sldId id="552" r:id="rId15"/>
    <p:sldId id="581" r:id="rId16"/>
    <p:sldId id="306" r:id="rId17"/>
    <p:sldId id="556" r:id="rId18"/>
    <p:sldId id="557" r:id="rId19"/>
    <p:sldId id="584" r:id="rId20"/>
    <p:sldId id="566" r:id="rId21"/>
    <p:sldId id="570" r:id="rId22"/>
    <p:sldId id="567" r:id="rId23"/>
    <p:sldId id="568" r:id="rId24"/>
    <p:sldId id="521" r:id="rId25"/>
    <p:sldId id="569" r:id="rId26"/>
    <p:sldId id="571" r:id="rId27"/>
    <p:sldId id="572" r:id="rId28"/>
    <p:sldId id="576" r:id="rId29"/>
    <p:sldId id="577" r:id="rId30"/>
    <p:sldId id="578" r:id="rId31"/>
    <p:sldId id="573" r:id="rId32"/>
    <p:sldId id="574" r:id="rId33"/>
    <p:sldId id="575" r:id="rId34"/>
    <p:sldId id="579" r:id="rId35"/>
    <p:sldId id="554" r:id="rId36"/>
    <p:sldId id="547" r:id="rId37"/>
    <p:sldId id="305" r:id="rId38"/>
    <p:sldId id="582" r:id="rId39"/>
    <p:sldId id="505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7BFBD71-6DB5-A34F-9624-838526FBFFC2}">
          <p14:sldIdLst>
            <p14:sldId id="264"/>
            <p14:sldId id="320"/>
            <p14:sldId id="565"/>
            <p14:sldId id="278"/>
            <p14:sldId id="580"/>
          </p14:sldIdLst>
        </p14:section>
        <p14:section name="Gradient Descent複習" id="{18D8231E-98A4-2341-94A5-8348F255E016}">
          <p14:sldIdLst>
            <p14:sldId id="519"/>
            <p14:sldId id="583"/>
            <p14:sldId id="523"/>
            <p14:sldId id="517"/>
            <p14:sldId id="515"/>
            <p14:sldId id="559"/>
            <p14:sldId id="560"/>
            <p14:sldId id="562"/>
          </p14:sldIdLst>
        </p14:section>
        <p14:section name="(橋接) GD與BP的關係" id="{4AC900F6-D23A-424B-9F1C-0917D4A18EA8}">
          <p14:sldIdLst>
            <p14:sldId id="552"/>
            <p14:sldId id="581"/>
            <p14:sldId id="306"/>
          </p14:sldIdLst>
        </p14:section>
        <p14:section name="Chain Rule" id="{9FBBE0FD-AC34-7D4F-8385-FBD5633C12DE}">
          <p14:sldIdLst>
            <p14:sldId id="556"/>
            <p14:sldId id="557"/>
          </p14:sldIdLst>
        </p14:section>
        <p14:section name="Backpropagation" id="{C33A1784-AF7C-5647-BE7E-809D9C29159F}">
          <p14:sldIdLst>
            <p14:sldId id="584"/>
            <p14:sldId id="566"/>
            <p14:sldId id="570"/>
            <p14:sldId id="567"/>
            <p14:sldId id="568"/>
            <p14:sldId id="521"/>
            <p14:sldId id="569"/>
            <p14:sldId id="571"/>
            <p14:sldId id="572"/>
            <p14:sldId id="576"/>
            <p14:sldId id="577"/>
            <p14:sldId id="578"/>
            <p14:sldId id="573"/>
            <p14:sldId id="574"/>
            <p14:sldId id="575"/>
            <p14:sldId id="579"/>
            <p14:sldId id="554"/>
            <p14:sldId id="547"/>
            <p14:sldId id="305"/>
            <p14:sldId id="582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EA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6056"/>
  </p:normalViewPr>
  <p:slideViewPr>
    <p:cSldViewPr snapToGrid="0">
      <p:cViewPr varScale="1">
        <p:scale>
          <a:sx n="114" d="100"/>
          <a:sy n="114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2025/3/2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6237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37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98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507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6092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8845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5962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3464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25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637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34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38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8" name="圖片 7" descr="一張含有 黑暗, 鮮豔, 圓形, 對稱 的圖片&#10;&#10;自動產生的描述">
            <a:extLst>
              <a:ext uri="{FF2B5EF4-FFF2-40B4-BE49-F238E27FC236}">
                <a16:creationId xmlns:a16="http://schemas.microsoft.com/office/drawing/2014/main" id="{7B42FF8E-DE09-ED24-7D18-F64355A34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0" y="6349567"/>
            <a:ext cx="462323" cy="45357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05AED6"/>
          </a:solidFill>
          <a:ln>
            <a:solidFill>
              <a:srgbClr val="05A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sli.do/event/7RsshdufqWR79TH9S5YNxB" TargetMode="External"/><Relationship Id="rId5" Type="http://schemas.openxmlformats.org/officeDocument/2006/relationships/hyperlink" Target="https://app.sli.do/event/pFA7dz5hV8opGxP4ikUomn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10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810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5" Type="http://schemas.openxmlformats.org/officeDocument/2006/relationships/image" Target="../media/image31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0.png"/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50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40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30.png"/><Relationship Id="rId5" Type="http://schemas.openxmlformats.org/officeDocument/2006/relationships/image" Target="../media/image36.png"/><Relationship Id="rId15" Type="http://schemas.openxmlformats.org/officeDocument/2006/relationships/image" Target="../media/image47.png"/><Relationship Id="rId10" Type="http://schemas.openxmlformats.org/officeDocument/2006/relationships/image" Target="../media/image420.png"/><Relationship Id="rId4" Type="http://schemas.openxmlformats.org/officeDocument/2006/relationships/image" Target="../media/image350.png"/><Relationship Id="rId9" Type="http://schemas.openxmlformats.org/officeDocument/2006/relationships/image" Target="../media/image410.png"/><Relationship Id="rId1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2.png"/><Relationship Id="rId18" Type="http://schemas.openxmlformats.org/officeDocument/2006/relationships/image" Target="../media/image73.png"/><Relationship Id="rId3" Type="http://schemas.openxmlformats.org/officeDocument/2006/relationships/image" Target="../media/image500.png"/><Relationship Id="rId21" Type="http://schemas.openxmlformats.org/officeDocument/2006/relationships/image" Target="../media/image76.png"/><Relationship Id="rId7" Type="http://schemas.openxmlformats.org/officeDocument/2006/relationships/image" Target="../media/image53.png"/><Relationship Id="rId12" Type="http://schemas.openxmlformats.org/officeDocument/2006/relationships/image" Target="../media/image23.png"/><Relationship Id="rId17" Type="http://schemas.openxmlformats.org/officeDocument/2006/relationships/image" Target="../media/image60.png"/><Relationship Id="rId25" Type="http://schemas.openxmlformats.org/officeDocument/2006/relationships/image" Target="../media/image80.png"/><Relationship Id="rId2" Type="http://schemas.openxmlformats.org/officeDocument/2006/relationships/image" Target="../media/image50.png"/><Relationship Id="rId16" Type="http://schemas.openxmlformats.org/officeDocument/2006/relationships/image" Target="../media/image59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24" Type="http://schemas.openxmlformats.org/officeDocument/2006/relationships/image" Target="../media/image79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23" Type="http://schemas.openxmlformats.org/officeDocument/2006/relationships/image" Target="../media/image78.png"/><Relationship Id="rId10" Type="http://schemas.openxmlformats.org/officeDocument/2006/relationships/image" Target="../media/image57.png"/><Relationship Id="rId19" Type="http://schemas.openxmlformats.org/officeDocument/2006/relationships/image" Target="../media/image74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25.png"/><Relationship Id="rId22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5.png"/><Relationship Id="rId18" Type="http://schemas.openxmlformats.org/officeDocument/2006/relationships/image" Target="../media/image800.png"/><Relationship Id="rId3" Type="http://schemas.openxmlformats.org/officeDocument/2006/relationships/image" Target="../media/image760.png"/><Relationship Id="rId21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2.png"/><Relationship Id="rId17" Type="http://schemas.openxmlformats.org/officeDocument/2006/relationships/image" Target="../media/image51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770.png"/><Relationship Id="rId5" Type="http://schemas.openxmlformats.org/officeDocument/2006/relationships/image" Target="../media/image52.png"/><Relationship Id="rId15" Type="http://schemas.openxmlformats.org/officeDocument/2006/relationships/image" Target="../media/image780.png"/><Relationship Id="rId10" Type="http://schemas.openxmlformats.org/officeDocument/2006/relationships/image" Target="../media/image58.png"/><Relationship Id="rId19" Type="http://schemas.openxmlformats.org/officeDocument/2006/relationships/image" Target="../media/image81.png"/><Relationship Id="rId4" Type="http://schemas.openxmlformats.org/officeDocument/2006/relationships/image" Target="../media/image15.png"/><Relationship Id="rId9" Type="http://schemas.openxmlformats.org/officeDocument/2006/relationships/image" Target="../media/image57.png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5.png"/><Relationship Id="rId18" Type="http://schemas.openxmlformats.org/officeDocument/2006/relationships/image" Target="../media/image50.png"/><Relationship Id="rId3" Type="http://schemas.openxmlformats.org/officeDocument/2006/relationships/image" Target="../media/image510.png"/><Relationship Id="rId7" Type="http://schemas.openxmlformats.org/officeDocument/2006/relationships/image" Target="../media/image54.png"/><Relationship Id="rId12" Type="http://schemas.openxmlformats.org/officeDocument/2006/relationships/image" Target="../media/image22.png"/><Relationship Id="rId17" Type="http://schemas.openxmlformats.org/officeDocument/2006/relationships/image" Target="../media/image86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83.png"/><Relationship Id="rId5" Type="http://schemas.openxmlformats.org/officeDocument/2006/relationships/image" Target="../media/image52.png"/><Relationship Id="rId15" Type="http://schemas.openxmlformats.org/officeDocument/2006/relationships/image" Target="../media/image84.png"/><Relationship Id="rId10" Type="http://schemas.openxmlformats.org/officeDocument/2006/relationships/image" Target="../media/image58.png"/><Relationship Id="rId4" Type="http://schemas.openxmlformats.org/officeDocument/2006/relationships/image" Target="../media/image15.png"/><Relationship Id="rId9" Type="http://schemas.openxmlformats.org/officeDocument/2006/relationships/image" Target="../media/image57.png"/><Relationship Id="rId1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5.png"/><Relationship Id="rId18" Type="http://schemas.openxmlformats.org/officeDocument/2006/relationships/image" Target="../media/image89.png"/><Relationship Id="rId26" Type="http://schemas.openxmlformats.org/officeDocument/2006/relationships/image" Target="../media/image94.png"/><Relationship Id="rId21" Type="http://schemas.openxmlformats.org/officeDocument/2006/relationships/image" Target="../media/image78.png"/><Relationship Id="rId7" Type="http://schemas.openxmlformats.org/officeDocument/2006/relationships/image" Target="../media/image54.png"/><Relationship Id="rId12" Type="http://schemas.openxmlformats.org/officeDocument/2006/relationships/image" Target="../media/image22.png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7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23.png"/><Relationship Id="rId24" Type="http://schemas.openxmlformats.org/officeDocument/2006/relationships/image" Target="../media/image92.png"/><Relationship Id="rId5" Type="http://schemas.openxmlformats.org/officeDocument/2006/relationships/image" Target="../media/image52.png"/><Relationship Id="rId15" Type="http://schemas.openxmlformats.org/officeDocument/2006/relationships/image" Target="../media/image85.png"/><Relationship Id="rId23" Type="http://schemas.openxmlformats.org/officeDocument/2006/relationships/image" Target="../media/image91.png"/><Relationship Id="rId10" Type="http://schemas.openxmlformats.org/officeDocument/2006/relationships/image" Target="../media/image58.png"/><Relationship Id="rId19" Type="http://schemas.openxmlformats.org/officeDocument/2006/relationships/image" Target="../media/image60.png"/><Relationship Id="rId4" Type="http://schemas.openxmlformats.org/officeDocument/2006/relationships/image" Target="../media/image15.png"/><Relationship Id="rId9" Type="http://schemas.openxmlformats.org/officeDocument/2006/relationships/image" Target="../media/image57.png"/><Relationship Id="rId14" Type="http://schemas.openxmlformats.org/officeDocument/2006/relationships/image" Target="../media/image26.png"/><Relationship Id="rId22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2.png"/><Relationship Id="rId18" Type="http://schemas.openxmlformats.org/officeDocument/2006/relationships/image" Target="../media/image116.png"/><Relationship Id="rId26" Type="http://schemas.openxmlformats.org/officeDocument/2006/relationships/image" Target="../media/image122.png"/><Relationship Id="rId3" Type="http://schemas.openxmlformats.org/officeDocument/2006/relationships/image" Target="../media/image86.png"/><Relationship Id="rId21" Type="http://schemas.openxmlformats.org/officeDocument/2006/relationships/image" Target="../media/image117.png"/><Relationship Id="rId7" Type="http://schemas.openxmlformats.org/officeDocument/2006/relationships/image" Target="../media/image53.png"/><Relationship Id="rId12" Type="http://schemas.openxmlformats.org/officeDocument/2006/relationships/image" Target="../media/image83.png"/><Relationship Id="rId17" Type="http://schemas.openxmlformats.org/officeDocument/2006/relationships/image" Target="../media/image115.png"/><Relationship Id="rId25" Type="http://schemas.openxmlformats.org/officeDocument/2006/relationships/image" Target="../media/image121.png"/><Relationship Id="rId2" Type="http://schemas.openxmlformats.org/officeDocument/2006/relationships/image" Target="../media/image112.png"/><Relationship Id="rId16" Type="http://schemas.openxmlformats.org/officeDocument/2006/relationships/image" Target="../media/image114.png"/><Relationship Id="rId20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24" Type="http://schemas.openxmlformats.org/officeDocument/2006/relationships/image" Target="../media/image119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23" Type="http://schemas.openxmlformats.org/officeDocument/2006/relationships/image" Target="../media/image118.png"/><Relationship Id="rId10" Type="http://schemas.openxmlformats.org/officeDocument/2006/relationships/image" Target="../media/image57.png"/><Relationship Id="rId19" Type="http://schemas.openxmlformats.org/officeDocument/2006/relationships/image" Target="../media/image840.png"/><Relationship Id="rId4" Type="http://schemas.openxmlformats.org/officeDocument/2006/relationships/image" Target="../media/image113.png"/><Relationship Id="rId9" Type="http://schemas.openxmlformats.org/officeDocument/2006/relationships/image" Target="../media/image56.png"/><Relationship Id="rId14" Type="http://schemas.openxmlformats.org/officeDocument/2006/relationships/image" Target="../media/image25.png"/><Relationship Id="rId22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5.png"/><Relationship Id="rId3" Type="http://schemas.openxmlformats.org/officeDocument/2006/relationships/image" Target="../media/image112.png"/><Relationship Id="rId7" Type="http://schemas.openxmlformats.org/officeDocument/2006/relationships/image" Target="../media/image53.png"/><Relationship Id="rId12" Type="http://schemas.openxmlformats.org/officeDocument/2006/relationships/image" Target="../media/image22.png"/><Relationship Id="rId17" Type="http://schemas.openxmlformats.org/officeDocument/2006/relationships/image" Target="../media/image83.png"/><Relationship Id="rId2" Type="http://schemas.openxmlformats.org/officeDocument/2006/relationships/image" Target="../media/image115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5" Type="http://schemas.openxmlformats.org/officeDocument/2006/relationships/image" Target="../media/image15.png"/><Relationship Id="rId15" Type="http://schemas.openxmlformats.org/officeDocument/2006/relationships/image" Target="../media/image114.png"/><Relationship Id="rId10" Type="http://schemas.openxmlformats.org/officeDocument/2006/relationships/image" Target="../media/image57.png"/><Relationship Id="rId4" Type="http://schemas.openxmlformats.org/officeDocument/2006/relationships/image" Target="../media/image820.png"/><Relationship Id="rId9" Type="http://schemas.openxmlformats.org/officeDocument/2006/relationships/image" Target="../media/image56.png"/><Relationship Id="rId1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5.png"/><Relationship Id="rId18" Type="http://schemas.openxmlformats.org/officeDocument/2006/relationships/image" Target="../media/image125.png"/><Relationship Id="rId3" Type="http://schemas.openxmlformats.org/officeDocument/2006/relationships/image" Target="../media/image112.png"/><Relationship Id="rId21" Type="http://schemas.openxmlformats.org/officeDocument/2006/relationships/image" Target="../media/image83.png"/><Relationship Id="rId7" Type="http://schemas.openxmlformats.org/officeDocument/2006/relationships/image" Target="../media/image53.png"/><Relationship Id="rId12" Type="http://schemas.openxmlformats.org/officeDocument/2006/relationships/image" Target="../media/image22.png"/><Relationship Id="rId17" Type="http://schemas.openxmlformats.org/officeDocument/2006/relationships/image" Target="../media/image124.png"/><Relationship Id="rId2" Type="http://schemas.openxmlformats.org/officeDocument/2006/relationships/image" Target="../media/image115.png"/><Relationship Id="rId16" Type="http://schemas.openxmlformats.org/officeDocument/2006/relationships/image" Target="../media/image123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5" Type="http://schemas.openxmlformats.org/officeDocument/2006/relationships/image" Target="../media/image15.png"/><Relationship Id="rId15" Type="http://schemas.openxmlformats.org/officeDocument/2006/relationships/image" Target="../media/image114.png"/><Relationship Id="rId10" Type="http://schemas.openxmlformats.org/officeDocument/2006/relationships/image" Target="../media/image57.png"/><Relationship Id="rId19" Type="http://schemas.openxmlformats.org/officeDocument/2006/relationships/image" Target="../media/image126.png"/><Relationship Id="rId4" Type="http://schemas.openxmlformats.org/officeDocument/2006/relationships/image" Target="../media/image820.png"/><Relationship Id="rId9" Type="http://schemas.openxmlformats.org/officeDocument/2006/relationships/image" Target="../media/image56.png"/><Relationship Id="rId14" Type="http://schemas.openxmlformats.org/officeDocument/2006/relationships/image" Target="../media/image26.png"/><Relationship Id="rId22" Type="http://schemas.openxmlformats.org/officeDocument/2006/relationships/image" Target="../media/image1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34.png"/><Relationship Id="rId18" Type="http://schemas.openxmlformats.org/officeDocument/2006/relationships/image" Target="../media/image126.png"/><Relationship Id="rId3" Type="http://schemas.openxmlformats.org/officeDocument/2006/relationships/image" Target="../media/image95.png"/><Relationship Id="rId7" Type="http://schemas.openxmlformats.org/officeDocument/2006/relationships/image" Target="../media/image130.png"/><Relationship Id="rId12" Type="http://schemas.openxmlformats.org/officeDocument/2006/relationships/image" Target="../media/image133.png"/><Relationship Id="rId17" Type="http://schemas.openxmlformats.org/officeDocument/2006/relationships/image" Target="../media/image13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2.png"/><Relationship Id="rId5" Type="http://schemas.openxmlformats.org/officeDocument/2006/relationships/image" Target="../media/image97.png"/><Relationship Id="rId15" Type="http://schemas.openxmlformats.org/officeDocument/2006/relationships/image" Target="../media/image135.png"/><Relationship Id="rId10" Type="http://schemas.openxmlformats.org/officeDocument/2006/relationships/image" Target="../media/image83.png"/><Relationship Id="rId4" Type="http://schemas.openxmlformats.org/officeDocument/2006/relationships/image" Target="../media/image128.png"/><Relationship Id="rId9" Type="http://schemas.openxmlformats.org/officeDocument/2006/relationships/image" Target="../media/image131.png"/><Relationship Id="rId1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5.emf"/><Relationship Id="rId18" Type="http://schemas.openxmlformats.org/officeDocument/2006/relationships/image" Target="../media/image30.emf"/><Relationship Id="rId3" Type="http://schemas.openxmlformats.org/officeDocument/2006/relationships/tags" Target="../tags/tag3.xml"/><Relationship Id="rId21" Type="http://schemas.openxmlformats.org/officeDocument/2006/relationships/image" Target="../media/image33.emf"/><Relationship Id="rId7" Type="http://schemas.openxmlformats.org/officeDocument/2006/relationships/tags" Target="../tags/tag7.xml"/><Relationship Id="rId12" Type="http://schemas.openxmlformats.org/officeDocument/2006/relationships/notesSlide" Target="../notesSlides/notesSlide10.xml"/><Relationship Id="rId17" Type="http://schemas.openxmlformats.org/officeDocument/2006/relationships/image" Target="../media/image29.emf"/><Relationship Id="rId2" Type="http://schemas.openxmlformats.org/officeDocument/2006/relationships/tags" Target="../tags/tag2.xml"/><Relationship Id="rId16" Type="http://schemas.openxmlformats.org/officeDocument/2006/relationships/image" Target="../media/image28.emf"/><Relationship Id="rId20" Type="http://schemas.openxmlformats.org/officeDocument/2006/relationships/image" Target="../media/image32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27.emf"/><Relationship Id="rId10" Type="http://schemas.openxmlformats.org/officeDocument/2006/relationships/tags" Target="../tags/tag10.xml"/><Relationship Id="rId19" Type="http://schemas.openxmlformats.org/officeDocument/2006/relationships/image" Target="../media/image31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6.emf"/><Relationship Id="rId22" Type="http://schemas.openxmlformats.org/officeDocument/2006/relationships/image" Target="../media/image34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886F629-FA5E-7D22-67D5-6023703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42902"/>
            <a:ext cx="1903732" cy="190373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3C6264BC-1151-9168-C7F5-CC114FF3CC95}"/>
              </a:ext>
            </a:extLst>
          </p:cNvPr>
          <p:cNvSpPr/>
          <p:nvPr/>
        </p:nvSpPr>
        <p:spPr>
          <a:xfrm>
            <a:off x="667422" y="2025546"/>
            <a:ext cx="10857156" cy="2426189"/>
          </a:xfrm>
          <a:prstGeom prst="roundRect">
            <a:avLst/>
          </a:prstGeom>
          <a:solidFill>
            <a:srgbClr val="9E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59" y="1006002"/>
            <a:ext cx="5437882" cy="3224045"/>
          </a:xfrm>
        </p:spPr>
        <p:txBody>
          <a:bodyPr anchor="b">
            <a:normAutofit/>
          </a:bodyPr>
          <a:lstStyle/>
          <a:p>
            <a:r>
              <a:rPr kumimoji="1" lang="zh-TW" altLang="en-US" sz="5800" b="1" dirty="0">
                <a:ea typeface="Microsoft JhengHei" panose="020B0604030504040204" pitchFamily="34" charset="-120"/>
              </a:rPr>
              <a:t>深度學習</a:t>
            </a:r>
            <a:br>
              <a:rPr kumimoji="1" lang="en-US" altLang="zh-TW" sz="5800" b="1" dirty="0">
                <a:ea typeface="Microsoft JhengHei" panose="020B0604030504040204" pitchFamily="34" charset="-120"/>
              </a:rPr>
            </a:br>
            <a:r>
              <a:rPr kumimoji="1" lang="en-US" altLang="zh-TW" sz="5800" b="1" dirty="0">
                <a:ea typeface="Microsoft JhengHei" panose="020B0604030504040204" pitchFamily="34" charset="-120"/>
              </a:rPr>
              <a:t>Deep Learning</a:t>
            </a:r>
            <a:endParaRPr kumimoji="1" lang="zh-TW" altLang="en-US" sz="58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901959" y="4749453"/>
            <a:ext cx="397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Backpropagation</a:t>
            </a:r>
            <a:endParaRPr kumimoji="1" lang="zh-TW" altLang="en-US" sz="36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901959" y="5827136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2025/03/03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28" y="253272"/>
            <a:ext cx="1468923" cy="1468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E2C9EE-FDD5-78EA-2636-913A4243AEB1}"/>
              </a:ext>
            </a:extLst>
          </p:cNvPr>
          <p:cNvSpPr txBox="1"/>
          <p:nvPr/>
        </p:nvSpPr>
        <p:spPr>
          <a:xfrm>
            <a:off x="6261970" y="6296804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A67D5-5AC8-9967-75E0-2F84F254D546}"/>
              </a:ext>
            </a:extLst>
          </p:cNvPr>
          <p:cNvSpPr txBox="1"/>
          <p:nvPr/>
        </p:nvSpPr>
        <p:spPr>
          <a:xfrm>
            <a:off x="8938362" y="6296804"/>
            <a:ext cx="17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Slido # </a:t>
            </a:r>
            <a:r>
              <a:rPr kumimoji="1" lang="en-US" altLang="zh-TW" dirty="0">
                <a:hlinkClick r:id="rId6"/>
              </a:rPr>
              <a:t>DLBP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2CB311-ECBD-1138-2E60-1D0241DBE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3466" y="4721092"/>
            <a:ext cx="1547351" cy="15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3BDD0-737A-6ED8-D17D-8E6ACB8D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Gradient Descent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梯度下降法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2B12FD-9100-0621-0A83-D77C3849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57572DC-0AC0-89D6-1E90-F66857FFC6A2}"/>
                  </a:ext>
                </a:extLst>
              </p:cNvPr>
              <p:cNvSpPr txBox="1"/>
              <p:nvPr/>
            </p:nvSpPr>
            <p:spPr>
              <a:xfrm>
                <a:off x="5463926" y="3202056"/>
                <a:ext cx="3014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57572DC-0AC0-89D6-1E90-F66857FFC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926" y="3202056"/>
                <a:ext cx="3014289" cy="52322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868EE68-5436-5F86-AFFE-332F75A9FB59}"/>
                  </a:ext>
                </a:extLst>
              </p:cNvPr>
              <p:cNvSpPr txBox="1"/>
              <p:nvPr/>
            </p:nvSpPr>
            <p:spPr>
              <a:xfrm>
                <a:off x="751465" y="2070911"/>
                <a:ext cx="100148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dirty="0"/>
                  <a:t>Assume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800" dirty="0"/>
                  <a:t> is a </a:t>
                </a:r>
                <a:r>
                  <a:rPr kumimoji="1" lang="en-US" altLang="zh-TW" sz="2800" dirty="0">
                    <a:solidFill>
                      <a:srgbClr val="FF0000"/>
                    </a:solidFill>
                  </a:rPr>
                  <a:t>trainable </a:t>
                </a:r>
                <a:r>
                  <a:rPr kumimoji="1" lang="en-US" altLang="zh-TW" sz="2800" dirty="0"/>
                  <a:t>parameter (</a:t>
                </a:r>
                <a:r>
                  <a:rPr kumimoji="1" lang="en-US" altLang="zh-TW" sz="2800" dirty="0">
                    <a:solidFill>
                      <a:srgbClr val="FF0000"/>
                    </a:solidFill>
                  </a:rPr>
                  <a:t>weight</a:t>
                </a:r>
                <a:r>
                  <a:rPr kumimoji="1" lang="en-US" altLang="zh-TW" sz="2800" dirty="0"/>
                  <a:t>),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/>
                  <a:t>is a </a:t>
                </a:r>
                <a:r>
                  <a:rPr kumimoji="1" lang="en-US" altLang="zh-TW" sz="2800" dirty="0">
                    <a:solidFill>
                      <a:srgbClr val="FF0000"/>
                    </a:solidFill>
                  </a:rPr>
                  <a:t>differentiable</a:t>
                </a:r>
                <a:r>
                  <a:rPr kumimoji="1" lang="en-US" altLang="zh-TW" sz="2800" dirty="0"/>
                  <a:t> function:</a:t>
                </a:r>
                <a:endParaRPr kumimoji="1"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868EE68-5436-5F86-AFFE-332F75A9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5" y="2070911"/>
                <a:ext cx="10014858" cy="954107"/>
              </a:xfrm>
              <a:prstGeom prst="rect">
                <a:avLst/>
              </a:prstGeom>
              <a:blipFill>
                <a:blip r:embed="rId4"/>
                <a:stretch>
                  <a:fillRect l="-1394" t="-789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6744E273-304D-0B83-04F9-37D95E0B20B1}"/>
              </a:ext>
            </a:extLst>
          </p:cNvPr>
          <p:cNvSpPr txBox="1"/>
          <p:nvPr/>
        </p:nvSpPr>
        <p:spPr>
          <a:xfrm>
            <a:off x="2644879" y="3232833"/>
            <a:ext cx="26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Gradient descent:</a:t>
            </a:r>
            <a:endParaRPr kumimoji="1"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312C323-DFC7-4845-37F0-D8F0A266058F}"/>
                  </a:ext>
                </a:extLst>
              </p:cNvPr>
              <p:cNvSpPr txBox="1"/>
              <p:nvPr/>
            </p:nvSpPr>
            <p:spPr>
              <a:xfrm>
                <a:off x="751465" y="4744163"/>
                <a:ext cx="71972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800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altLang="zh-TW" sz="2800" dirty="0"/>
                  <a:t> is the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learning rate </a:t>
                </a:r>
                <a:r>
                  <a:rPr lang="en-US" altLang="zh-TW" sz="2800" dirty="0"/>
                  <a:t>used for gradient descent.</a:t>
                </a:r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312C323-DFC7-4845-37F0-D8F0A2660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5" y="4744163"/>
                <a:ext cx="7197211" cy="523220"/>
              </a:xfrm>
              <a:prstGeom prst="rect">
                <a:avLst/>
              </a:prstGeom>
              <a:blipFill>
                <a:blip r:embed="rId5"/>
                <a:stretch>
                  <a:fillRect l="-529" t="-11905" b="-30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85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42D38-7D54-021B-41A9-CDD06B0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Minimize a Regression Model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E5C070-0BE9-51DF-04DE-7B2CE8C2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5E692F-786F-7389-F18D-77D9F42A0EC6}"/>
              </a:ext>
            </a:extLst>
          </p:cNvPr>
          <p:cNvSpPr txBox="1"/>
          <p:nvPr/>
        </p:nvSpPr>
        <p:spPr>
          <a:xfrm>
            <a:off x="636815" y="1789989"/>
            <a:ext cx="1091837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以均方誤差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(Mean Squared Error)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為例：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09AC82-61F5-76D6-2E9C-727ECF271192}"/>
                  </a:ext>
                </a:extLst>
              </p:cNvPr>
              <p:cNvSpPr txBox="1"/>
              <p:nvPr/>
            </p:nvSpPr>
            <p:spPr>
              <a:xfrm>
                <a:off x="2202426" y="2702194"/>
                <a:ext cx="7787148" cy="833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09AC82-61F5-76D6-2E9C-727ECF27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426" y="2702194"/>
                <a:ext cx="7787148" cy="833883"/>
              </a:xfrm>
              <a:prstGeom prst="rect">
                <a:avLst/>
              </a:prstGeom>
              <a:blipFill>
                <a:blip r:embed="rId2"/>
                <a:stretch>
                  <a:fillRect t="-155224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075B437-F465-B341-6163-D9B9812DEE84}"/>
                  </a:ext>
                </a:extLst>
              </p:cNvPr>
              <p:cNvSpPr txBox="1"/>
              <p:nvPr/>
            </p:nvSpPr>
            <p:spPr>
              <a:xfrm>
                <a:off x="636815" y="4635452"/>
                <a:ext cx="10918370" cy="1420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其中</a:t>
                </a:r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代表</a:t>
                </a:r>
                <a:r>
                  <a:rPr lang="en-US" altLang="zh-TW" sz="2000" dirty="0"/>
                  <a:t>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Loss function</a:t>
                </a:r>
                <a:r>
                  <a:rPr lang="zh-TW" altLang="en-US" sz="2000" dirty="0"/>
                  <a:t>；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代表有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筆訓練資料</a:t>
                </a:r>
                <a:endParaRPr kumimoji="1"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爲任一筆 </a:t>
                </a:r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ground-truth</a:t>
                </a: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爲任一筆</a:t>
                </a:r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prediction (model output)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075B437-F465-B341-6163-D9B9812D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635452"/>
                <a:ext cx="10918370" cy="1420774"/>
              </a:xfrm>
              <a:prstGeom prst="rect">
                <a:avLst/>
              </a:prstGeom>
              <a:blipFill>
                <a:blip r:embed="rId3"/>
                <a:stretch>
                  <a:fillRect l="-348" b="-7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5319290-E7D0-1339-C4D8-8E965C5D2D71}"/>
                  </a:ext>
                </a:extLst>
              </p:cNvPr>
              <p:cNvSpPr txBox="1"/>
              <p:nvPr/>
            </p:nvSpPr>
            <p:spPr>
              <a:xfrm>
                <a:off x="4755861" y="3663175"/>
                <a:ext cx="3529781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zh-TW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4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5319290-E7D0-1339-C4D8-8E965C5D2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61" y="3663175"/>
                <a:ext cx="3529781" cy="1100558"/>
              </a:xfrm>
              <a:prstGeom prst="rect">
                <a:avLst/>
              </a:prstGeom>
              <a:blipFill>
                <a:blip r:embed="rId4"/>
                <a:stretch>
                  <a:fillRect l="-13620" t="-108046" b="-164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19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70848-02D2-8F83-E1CE-72317803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Minimize a Regression Model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448A3-D930-1C54-0B04-22FA4A3E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395BB1-767A-AC7C-0999-59B5B14E1278}"/>
                  </a:ext>
                </a:extLst>
              </p:cNvPr>
              <p:cNvSpPr txBox="1"/>
              <p:nvPr/>
            </p:nvSpPr>
            <p:spPr>
              <a:xfrm>
                <a:off x="3048000" y="1891814"/>
                <a:ext cx="6096000" cy="957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zh-TW" altLang="en-US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395BB1-767A-AC7C-0999-59B5B14E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891814"/>
                <a:ext cx="6096000" cy="957378"/>
              </a:xfrm>
              <a:prstGeom prst="rect">
                <a:avLst/>
              </a:prstGeom>
              <a:blipFill>
                <a:blip r:embed="rId3"/>
                <a:stretch>
                  <a:fillRect t="-154545" b="-2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4B52CCC-2DB0-9662-05BC-92999ADB45E1}"/>
                  </a:ext>
                </a:extLst>
              </p:cNvPr>
              <p:cNvSpPr txBox="1"/>
              <p:nvPr/>
            </p:nvSpPr>
            <p:spPr>
              <a:xfrm>
                <a:off x="3590375" y="4666870"/>
                <a:ext cx="6096000" cy="967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8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4B52CCC-2DB0-9662-05BC-92999ADB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75" y="4666870"/>
                <a:ext cx="6096000" cy="967188"/>
              </a:xfrm>
              <a:prstGeom prst="rect">
                <a:avLst/>
              </a:prstGeom>
              <a:blipFill>
                <a:blip r:embed="rId4"/>
                <a:stretch>
                  <a:fillRect l="-832" t="-154545" b="-2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178B53B-F624-46F5-3340-492684FBF048}"/>
                  </a:ext>
                </a:extLst>
              </p:cNvPr>
              <p:cNvSpPr txBox="1"/>
              <p:nvPr/>
            </p:nvSpPr>
            <p:spPr>
              <a:xfrm>
                <a:off x="3483429" y="3275591"/>
                <a:ext cx="6367849" cy="964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8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178B53B-F624-46F5-3340-492684FBF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9" y="3275591"/>
                <a:ext cx="6367849" cy="964880"/>
              </a:xfrm>
              <a:prstGeom prst="rect">
                <a:avLst/>
              </a:prstGeom>
              <a:blipFill>
                <a:blip r:embed="rId5"/>
                <a:stretch>
                  <a:fillRect t="-151282" b="-2256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2CE0493-8026-53ED-D1FC-F0E581C9AC96}"/>
              </a:ext>
            </a:extLst>
          </p:cNvPr>
          <p:cNvSpPr txBox="1"/>
          <p:nvPr/>
        </p:nvSpPr>
        <p:spPr>
          <a:xfrm>
            <a:off x="849086" y="3557976"/>
            <a:ext cx="195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進行偏微分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826CCF-A374-7A63-7315-3C6DE6066B2B}"/>
              </a:ext>
            </a:extLst>
          </p:cNvPr>
          <p:cNvSpPr txBox="1"/>
          <p:nvPr/>
        </p:nvSpPr>
        <p:spPr>
          <a:xfrm>
            <a:off x="849086" y="4950409"/>
            <a:ext cx="195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進行偏微分</a:t>
            </a:r>
          </a:p>
        </p:txBody>
      </p:sp>
    </p:spTree>
    <p:extLst>
      <p:ext uri="{BB962C8B-B14F-4D97-AF65-F5344CB8AC3E}">
        <p14:creationId xmlns:p14="http://schemas.microsoft.com/office/powerpoint/2010/main" val="183989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2B4AC-9A8C-18E8-94E1-FD601E92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Minimize a Regression Model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9C60AD-553D-D667-B652-64270721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93ACE4-4F2D-6083-D36D-4F241704A406}"/>
                  </a:ext>
                </a:extLst>
              </p:cNvPr>
              <p:cNvSpPr txBox="1"/>
              <p:nvPr/>
            </p:nvSpPr>
            <p:spPr>
              <a:xfrm>
                <a:off x="3121994" y="2880850"/>
                <a:ext cx="6096000" cy="84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93ACE4-4F2D-6083-D36D-4F241704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94" y="2880850"/>
                <a:ext cx="6096000" cy="842282"/>
              </a:xfrm>
              <a:prstGeom prst="rect">
                <a:avLst/>
              </a:prstGeom>
              <a:blipFill>
                <a:blip r:embed="rId2"/>
                <a:stretch>
                  <a:fillRect t="-153731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1930571-D4A2-4355-DC3E-DF938E3EC79A}"/>
                  </a:ext>
                </a:extLst>
              </p:cNvPr>
              <p:cNvSpPr txBox="1"/>
              <p:nvPr/>
            </p:nvSpPr>
            <p:spPr>
              <a:xfrm>
                <a:off x="3006811" y="1776307"/>
                <a:ext cx="6367849" cy="84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1930571-D4A2-4355-DC3E-DF938E3EC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11" y="1776307"/>
                <a:ext cx="6367849" cy="842282"/>
              </a:xfrm>
              <a:prstGeom prst="rect">
                <a:avLst/>
              </a:prstGeom>
              <a:blipFill>
                <a:blip r:embed="rId3"/>
                <a:stretch>
                  <a:fillRect t="-150000" b="-2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5D7FFDB-6BB9-41DC-1753-940FC76338BC}"/>
                  </a:ext>
                </a:extLst>
              </p:cNvPr>
              <p:cNvSpPr txBox="1"/>
              <p:nvPr/>
            </p:nvSpPr>
            <p:spPr>
              <a:xfrm>
                <a:off x="1334533" y="4689988"/>
                <a:ext cx="4020064" cy="984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5D7FFDB-6BB9-41DC-1753-940FC7633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33" y="4689988"/>
                <a:ext cx="4020064" cy="984372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7B1E0D7-17C2-B654-D44C-62A13302CEE6}"/>
                  </a:ext>
                </a:extLst>
              </p:cNvPr>
              <p:cNvSpPr txBox="1"/>
              <p:nvPr/>
            </p:nvSpPr>
            <p:spPr>
              <a:xfrm>
                <a:off x="6565411" y="4689988"/>
                <a:ext cx="3534033" cy="984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7B1E0D7-17C2-B654-D44C-62A13302C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11" y="4689988"/>
                <a:ext cx="3534033" cy="984372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9C05ED-EB9E-3E9D-F418-419D36C7AE14}"/>
              </a:ext>
            </a:extLst>
          </p:cNvPr>
          <p:cNvSpPr txBox="1"/>
          <p:nvPr/>
        </p:nvSpPr>
        <p:spPr>
          <a:xfrm>
            <a:off x="1573430" y="423424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974675-B723-4270-B618-E794C8401F22}"/>
              </a:ext>
            </a:extLst>
          </p:cNvPr>
          <p:cNvSpPr txBox="1"/>
          <p:nvPr/>
        </p:nvSpPr>
        <p:spPr>
          <a:xfrm>
            <a:off x="6652055" y="423424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A74236-A40C-1764-8FA9-E80C0DC5D4ED}"/>
                  </a:ext>
                </a:extLst>
              </p:cNvPr>
              <p:cNvSpPr txBox="1"/>
              <p:nvPr/>
            </p:nvSpPr>
            <p:spPr>
              <a:xfrm>
                <a:off x="2451579" y="5969475"/>
                <a:ext cx="7288842" cy="586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代表</a:t>
                </a:r>
                <a:r>
                  <a:rPr lang="en-US" altLang="zh-TW" sz="2400" dirty="0"/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learning rate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，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扮演梯度下降過程的重要角色</a:t>
                </a:r>
                <a:endParaRPr kumimoji="1"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A74236-A40C-1764-8FA9-E80C0DC5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79" y="5969475"/>
                <a:ext cx="7288842" cy="586827"/>
              </a:xfrm>
              <a:prstGeom prst="rect">
                <a:avLst/>
              </a:prstGeom>
              <a:blipFill>
                <a:blip r:embed="rId6"/>
                <a:stretch>
                  <a:fillRect l="-1042" r="-1215" b="-208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71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142AE3A-A6CA-F8DE-3303-7940E485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AC1F8-470D-5ED7-914B-ADC780A6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3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AF8EA-BD99-0D08-BA14-2EEB3A7A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cs typeface="Calibri" panose="020F0502020204030204" pitchFamily="34" charset="0"/>
              </a:rPr>
              <a:t>What is Backpropagation? (BP)</a:t>
            </a:r>
            <a:endParaRPr kumimoji="1"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2CCB-E7C6-80BC-7DB2-3A3D530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0D918F-31FD-A61D-2588-ADC2DD1ED076}"/>
              </a:ext>
            </a:extLst>
          </p:cNvPr>
          <p:cNvSpPr txBox="1"/>
          <p:nvPr/>
        </p:nvSpPr>
        <p:spPr>
          <a:xfrm>
            <a:off x="862089" y="2027790"/>
            <a:ext cx="10411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" altLang="zh-TW" sz="2800" dirty="0"/>
              <a:t>Backpropagation is the application of the </a:t>
            </a:r>
            <a:r>
              <a:rPr kumimoji="1" lang="en" altLang="zh-TW" sz="2800" b="1" dirty="0"/>
              <a:t>chain rule </a:t>
            </a:r>
            <a:r>
              <a:rPr kumimoji="1" lang="en" altLang="zh-TW" sz="2800" dirty="0"/>
              <a:t>from calculus </a:t>
            </a:r>
            <a:r>
              <a:rPr kumimoji="1" lang="en" altLang="zh-TW" sz="2800" dirty="0">
                <a:solidFill>
                  <a:srgbClr val="FF0000"/>
                </a:solidFill>
              </a:rPr>
              <a:t>for computing the gradient</a:t>
            </a:r>
            <a:r>
              <a:rPr kumimoji="1" lang="en" altLang="zh-TW" sz="2800" dirty="0"/>
              <a:t>.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1259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Training Process of a Deep Learning Model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B00E6F-FB7E-6C2C-CB88-2CA5416A0A67}"/>
              </a:ext>
            </a:extLst>
          </p:cNvPr>
          <p:cNvSpPr txBox="1"/>
          <p:nvPr/>
        </p:nvSpPr>
        <p:spPr>
          <a:xfrm>
            <a:off x="653144" y="1633066"/>
            <a:ext cx="10918370" cy="65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深度學習模型被訓練的流程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EEFB9BFD-F9C6-6AB6-326C-7A7D45DB1C74}"/>
              </a:ext>
            </a:extLst>
          </p:cNvPr>
          <p:cNvSpPr/>
          <p:nvPr/>
        </p:nvSpPr>
        <p:spPr>
          <a:xfrm>
            <a:off x="3447977" y="3599611"/>
            <a:ext cx="1637211" cy="1036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515EF64E-F399-2DE4-7A68-D316FB6A0B73}"/>
              </a:ext>
            </a:extLst>
          </p:cNvPr>
          <p:cNvSpPr/>
          <p:nvPr/>
        </p:nvSpPr>
        <p:spPr>
          <a:xfrm>
            <a:off x="2668560" y="3991497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形 9" descr="報紙 外框">
            <a:extLst>
              <a:ext uri="{FF2B5EF4-FFF2-40B4-BE49-F238E27FC236}">
                <a16:creationId xmlns:a16="http://schemas.microsoft.com/office/drawing/2014/main" id="{59853B34-BD39-969F-7F64-81864988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437" y="3599613"/>
            <a:ext cx="914400" cy="914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F305BD-005C-2DEC-BC9C-8F8E22D2FF07}"/>
              </a:ext>
            </a:extLst>
          </p:cNvPr>
          <p:cNvSpPr txBox="1"/>
          <p:nvPr/>
        </p:nvSpPr>
        <p:spPr>
          <a:xfrm>
            <a:off x="1143471" y="4451267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Training Data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C6569A-990B-7213-23FC-77F86AE36CE4}"/>
              </a:ext>
            </a:extLst>
          </p:cNvPr>
          <p:cNvSpPr/>
          <p:nvPr/>
        </p:nvSpPr>
        <p:spPr>
          <a:xfrm>
            <a:off x="8836407" y="3606139"/>
            <a:ext cx="1776548" cy="96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Gradient Descent</a:t>
            </a:r>
            <a:endParaRPr kumimoji="1" lang="zh-TW" altLang="en-US" sz="2400" dirty="0"/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92BEB477-FE10-A1BC-0906-F170628FBAA7}"/>
              </a:ext>
            </a:extLst>
          </p:cNvPr>
          <p:cNvSpPr/>
          <p:nvPr/>
        </p:nvSpPr>
        <p:spPr>
          <a:xfrm>
            <a:off x="5410672" y="3991496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DD15A93A-0CD2-C79F-0DFF-4D3DD0B3C307}"/>
              </a:ext>
            </a:extLst>
          </p:cNvPr>
          <p:cNvSpPr/>
          <p:nvPr/>
        </p:nvSpPr>
        <p:spPr>
          <a:xfrm>
            <a:off x="8114683" y="3991495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9A6D87-CE55-2061-0736-6FD094C4FF6C}"/>
              </a:ext>
            </a:extLst>
          </p:cNvPr>
          <p:cNvSpPr/>
          <p:nvPr/>
        </p:nvSpPr>
        <p:spPr>
          <a:xfrm>
            <a:off x="6072523" y="3599611"/>
            <a:ext cx="1776548" cy="968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Back-Propagation</a:t>
            </a:r>
            <a:endParaRPr kumimoji="1" lang="zh-TW" altLang="en-US" sz="2400" dirty="0"/>
          </a:p>
        </p:txBody>
      </p:sp>
      <p:cxnSp>
        <p:nvCxnSpPr>
          <p:cNvPr id="17" name="肘形接點 16">
            <a:extLst>
              <a:ext uri="{FF2B5EF4-FFF2-40B4-BE49-F238E27FC236}">
                <a16:creationId xmlns:a16="http://schemas.microsoft.com/office/drawing/2014/main" id="{6326C4D3-9590-9F3C-B85B-0637613E6D82}"/>
              </a:ext>
            </a:extLst>
          </p:cNvPr>
          <p:cNvCxnSpPr>
            <a:cxnSpLocks/>
            <a:stCxn id="3" idx="2"/>
            <a:endCxn id="15" idx="2"/>
          </p:cNvCxnSpPr>
          <p:nvPr/>
        </p:nvCxnSpPr>
        <p:spPr>
          <a:xfrm rot="5400000" flipH="1" flipV="1">
            <a:off x="5579944" y="3255078"/>
            <a:ext cx="67492" cy="2694214"/>
          </a:xfrm>
          <a:prstGeom prst="bentConnector3">
            <a:avLst>
              <a:gd name="adj1" fmla="val -7645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7D5AC2-42BE-154C-C043-04D70F83673C}"/>
              </a:ext>
            </a:extLst>
          </p:cNvPr>
          <p:cNvSpPr txBox="1"/>
          <p:nvPr/>
        </p:nvSpPr>
        <p:spPr>
          <a:xfrm>
            <a:off x="4526442" y="5143190"/>
            <a:ext cx="212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Calculate </a:t>
            </a:r>
            <a:r>
              <a:rPr kumimoji="1" lang="en-US" altLang="zh-TW" dirty="0">
                <a:solidFill>
                  <a:srgbClr val="FF0000"/>
                </a:solidFill>
              </a:rPr>
              <a:t>gradients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肘形接點 20">
            <a:extLst>
              <a:ext uri="{FF2B5EF4-FFF2-40B4-BE49-F238E27FC236}">
                <a16:creationId xmlns:a16="http://schemas.microsoft.com/office/drawing/2014/main" id="{A764E92D-F56C-FD51-7293-A462E1CD88AB}"/>
              </a:ext>
            </a:extLst>
          </p:cNvPr>
          <p:cNvCxnSpPr>
            <a:cxnSpLocks/>
            <a:stCxn id="12" idx="0"/>
            <a:endCxn id="3" idx="0"/>
          </p:cNvCxnSpPr>
          <p:nvPr/>
        </p:nvCxnSpPr>
        <p:spPr>
          <a:xfrm rot="16200000" flipV="1">
            <a:off x="6992368" y="873826"/>
            <a:ext cx="6528" cy="5458098"/>
          </a:xfrm>
          <a:prstGeom prst="bentConnector3">
            <a:avLst>
              <a:gd name="adj1" fmla="val 93382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E1E6A52-27E7-78A7-0F0B-364A96D630CB}"/>
              </a:ext>
            </a:extLst>
          </p:cNvPr>
          <p:cNvSpPr txBox="1"/>
          <p:nvPr/>
        </p:nvSpPr>
        <p:spPr>
          <a:xfrm>
            <a:off x="5228961" y="2588021"/>
            <a:ext cx="35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Update</a:t>
            </a:r>
            <a:r>
              <a:rPr kumimoji="1" lang="en-US" altLang="zh-TW" dirty="0"/>
              <a:t> weights (the </a:t>
            </a:r>
            <a:r>
              <a:rPr kumimoji="1" lang="en-US" altLang="zh-TW" dirty="0">
                <a:solidFill>
                  <a:srgbClr val="FF0000"/>
                </a:solidFill>
              </a:rPr>
              <a:t>learning</a:t>
            </a:r>
            <a:r>
              <a:rPr kumimoji="1" lang="en-US" altLang="zh-TW" dirty="0"/>
              <a:t> part)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25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37877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blipFill>
                <a:blip r:embed="rId4"/>
                <a:stretch>
                  <a:fillRect l="-11111" r="-25926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的影響，但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的變化會影響到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，接著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blipFill>
                <a:blip r:embed="rId7"/>
                <a:stretch>
                  <a:fillRect l="-696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8366A21-F41F-2EF1-9CFD-FFC3F56262BB}"/>
              </a:ext>
            </a:extLst>
          </p:cNvPr>
          <p:cNvCxnSpPr/>
          <p:nvPr/>
        </p:nvCxnSpPr>
        <p:spPr>
          <a:xfrm>
            <a:off x="4547062" y="5320146"/>
            <a:ext cx="25769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65E9297-9B1D-ABFA-85C5-AF372B50588B}"/>
              </a:ext>
            </a:extLst>
          </p:cNvPr>
          <p:cNvCxnSpPr>
            <a:cxnSpLocks/>
          </p:cNvCxnSpPr>
          <p:nvPr/>
        </p:nvCxnSpPr>
        <p:spPr>
          <a:xfrm>
            <a:off x="6327075" y="4414687"/>
            <a:ext cx="411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6ABBA12-0426-B696-A2A9-226CF67BA239}"/>
              </a:ext>
            </a:extLst>
          </p:cNvPr>
          <p:cNvCxnSpPr>
            <a:cxnSpLocks/>
          </p:cNvCxnSpPr>
          <p:nvPr/>
        </p:nvCxnSpPr>
        <p:spPr>
          <a:xfrm>
            <a:off x="8120893" y="5320146"/>
            <a:ext cx="14553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88C01CE-E6B9-447B-EFAE-4A546921EDD6}"/>
              </a:ext>
            </a:extLst>
          </p:cNvPr>
          <p:cNvCxnSpPr>
            <a:cxnSpLocks/>
          </p:cNvCxnSpPr>
          <p:nvPr/>
        </p:nvCxnSpPr>
        <p:spPr>
          <a:xfrm>
            <a:off x="5835534" y="4414687"/>
            <a:ext cx="422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/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/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7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18603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7877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</a:t>
                </a:r>
                <a:endParaRPr kumimoji="1"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</a:t>
                </a:r>
                <a:r>
                  <a:rPr kumimoji="1"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由</a:t>
                </a:r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共同影響</a:t>
                </a:r>
                <a:endParaRPr lang="zh-TW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blipFill>
                <a:blip r:embed="rId7"/>
                <a:stretch>
                  <a:fillRect l="-696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>
            <a:extLst>
              <a:ext uri="{FF2B5EF4-FFF2-40B4-BE49-F238E27FC236}">
                <a16:creationId xmlns:a16="http://schemas.microsoft.com/office/drawing/2014/main" id="{01E5E915-1BA4-4D7B-96E5-4D2B8571B92C}"/>
              </a:ext>
            </a:extLst>
          </p:cNvPr>
          <p:cNvSpPr/>
          <p:nvPr/>
        </p:nvSpPr>
        <p:spPr>
          <a:xfrm>
            <a:off x="5571309" y="267851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E04C673-8D0D-5530-4525-B85F481BEB24}"/>
              </a:ext>
            </a:extLst>
          </p:cNvPr>
          <p:cNvCxnSpPr>
            <a:cxnSpLocks/>
          </p:cNvCxnSpPr>
          <p:nvPr/>
        </p:nvCxnSpPr>
        <p:spPr>
          <a:xfrm>
            <a:off x="437877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0D44577-B8B6-0DCB-3EA6-DE1EA34D3A6D}"/>
              </a:ext>
            </a:extLst>
          </p:cNvPr>
          <p:cNvCxnSpPr>
            <a:cxnSpLocks/>
          </p:cNvCxnSpPr>
          <p:nvPr/>
        </p:nvCxnSpPr>
        <p:spPr>
          <a:xfrm flipV="1">
            <a:off x="614280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/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142AE3A-A6CA-F8DE-3303-7940E485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Backpropagation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AC1F8-470D-5ED7-914B-ADC780A6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2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DD6E3-4408-933B-4394-0921BCAD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Syllabus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1E3E7-B6A0-9D2A-579B-C35B852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85A30E17-3D99-5454-E02F-BCB20352FE22}"/>
              </a:ext>
            </a:extLst>
          </p:cNvPr>
          <p:cNvGraphicFramePr>
            <a:graphicFrameLocks noGrp="1"/>
          </p:cNvGraphicFramePr>
          <p:nvPr/>
        </p:nvGraphicFramePr>
        <p:xfrm>
          <a:off x="2960175" y="191044"/>
          <a:ext cx="8578682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21">
                  <a:extLst>
                    <a:ext uri="{9D8B030D-6E8A-4147-A177-3AD203B41FA5}">
                      <a16:colId xmlns:a16="http://schemas.microsoft.com/office/drawing/2014/main" val="3076894454"/>
                    </a:ext>
                  </a:extLst>
                </a:gridCol>
                <a:gridCol w="6598404">
                  <a:extLst>
                    <a:ext uri="{9D8B030D-6E8A-4147-A177-3AD203B41FA5}">
                      <a16:colId xmlns:a16="http://schemas.microsoft.com/office/drawing/2014/main" val="1401030743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365662866"/>
                    </a:ext>
                  </a:extLst>
                </a:gridCol>
              </a:tblGrid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23333"/>
                  </a:ext>
                </a:extLst>
              </a:tr>
              <a:tr h="6209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深度學習介紹以及本課程綱要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(Introduction to Deep Learning / Syllabus)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4624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PyTorch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教學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最佳化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57496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II)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029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神經網路與反向傳播法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6595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trike="sngStrike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手把手實作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深度學習框架細節探索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972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卷積神經網路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4715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循環神經網路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13422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自注意力模型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06570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期中考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39107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自監督式模型方法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8819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強化學習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(Reinforcement Learning)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99219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模型壓縮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(Model Compression)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366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大模型時代如何有效率訓練模型？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3481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可解釋性人工智慧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8022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(1)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931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(2)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0119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D1DF23D-D4D7-DC3A-1FB9-50FB07DC109F}"/>
              </a:ext>
            </a:extLst>
          </p:cNvPr>
          <p:cNvSpPr txBox="1"/>
          <p:nvPr/>
        </p:nvSpPr>
        <p:spPr>
          <a:xfrm>
            <a:off x="653143" y="1776549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(0217 version)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86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AF8EA-BD99-0D08-BA14-2EEB3A7A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>
                <a:latin typeface="Calibri" panose="020F0502020204030204" pitchFamily="34" charset="0"/>
                <a:cs typeface="Calibri" panose="020F0502020204030204" pitchFamily="34" charset="0"/>
              </a:rPr>
              <a:t>MLP 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多層感知機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(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今天的範例模型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)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2CCB-E7C6-80BC-7DB2-3A3D530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AB8C47-5524-0038-D649-69B2C77D7CBB}"/>
              </a:ext>
            </a:extLst>
          </p:cNvPr>
          <p:cNvSpPr txBox="1"/>
          <p:nvPr/>
        </p:nvSpPr>
        <p:spPr>
          <a:xfrm>
            <a:off x="1521239" y="5139003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8E163F-4CEA-2F10-162B-EEC3EF066DEA}"/>
              </a:ext>
            </a:extLst>
          </p:cNvPr>
          <p:cNvSpPr txBox="1"/>
          <p:nvPr/>
        </p:nvSpPr>
        <p:spPr>
          <a:xfrm>
            <a:off x="3270029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隱藏層</a:t>
            </a:r>
            <a:endParaRPr kumimoji="1" lang="en-US" altLang="zh-TW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</a:t>
            </a:r>
            <a:r>
              <a:rPr kumimoji="1" lang="en-US" altLang="zh-TW" baseline="30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 </a:t>
            </a:r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F08F7B-E78B-1A71-34AC-B061A6227665}"/>
              </a:ext>
            </a:extLst>
          </p:cNvPr>
          <p:cNvSpPr txBox="1"/>
          <p:nvPr/>
        </p:nvSpPr>
        <p:spPr>
          <a:xfrm>
            <a:off x="4341976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A140E3B-07B3-7193-78EF-B134346A08C6}"/>
              </a:ext>
            </a:extLst>
          </p:cNvPr>
          <p:cNvSpPr/>
          <p:nvPr/>
        </p:nvSpPr>
        <p:spPr>
          <a:xfrm>
            <a:off x="1795559" y="314186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8A5897E-7E2D-B5A0-4454-C3B7AC1E73CC}"/>
              </a:ext>
            </a:extLst>
          </p:cNvPr>
          <p:cNvSpPr/>
          <p:nvPr/>
        </p:nvSpPr>
        <p:spPr>
          <a:xfrm>
            <a:off x="1795559" y="43341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1085F7E-B871-F1B5-8A14-9697FC1B3FAF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2367059" y="3427613"/>
            <a:ext cx="1165860" cy="1186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03A1E2F-5278-0804-7C0E-99A7FA83719B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2367059" y="3429000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48CD7D4-CE51-C966-ADC2-154771EB4468}"/>
              </a:ext>
            </a:extLst>
          </p:cNvPr>
          <p:cNvSpPr/>
          <p:nvPr/>
        </p:nvSpPr>
        <p:spPr>
          <a:xfrm>
            <a:off x="3544349" y="31432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D9B415E-57FE-DE97-5467-7B23145BEBEB}"/>
              </a:ext>
            </a:extLst>
          </p:cNvPr>
          <p:cNvSpPr/>
          <p:nvPr/>
        </p:nvSpPr>
        <p:spPr>
          <a:xfrm>
            <a:off x="3532919" y="432873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60652A3-B613-A040-4159-6D567F77A718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2367059" y="3427613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5F319D3-B77E-A419-12AE-4849199A72C2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2367059" y="4614483"/>
            <a:ext cx="1165860" cy="5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89CAE9D8-873E-418F-1CB8-226887EBDA78}"/>
              </a:ext>
            </a:extLst>
          </p:cNvPr>
          <p:cNvSpPr/>
          <p:nvPr/>
        </p:nvSpPr>
        <p:spPr>
          <a:xfrm>
            <a:off x="4620293" y="37147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42D8DC-55C3-FBE5-768E-460AEBA35D1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115849" y="3429000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995E5D4-2D0F-5962-7D50-B9D05353CE13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4104419" y="4000500"/>
            <a:ext cx="515874" cy="61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/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/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/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/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/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/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/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/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/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0D918F-31FD-A61D-2588-ADC2DD1ED076}"/>
              </a:ext>
            </a:extLst>
          </p:cNvPr>
          <p:cNvSpPr txBox="1"/>
          <p:nvPr/>
        </p:nvSpPr>
        <p:spPr>
          <a:xfrm>
            <a:off x="862089" y="2027790"/>
            <a:ext cx="534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/>
              <a:t>⬇️ </a:t>
            </a:r>
            <a:r>
              <a:rPr kumimoji="1" lang="en-US" altLang="zh-TW" sz="2000" dirty="0"/>
              <a:t>A two-layer MLP (multi-layer perceptron)</a:t>
            </a:r>
            <a:endParaRPr kumimoji="1" lang="zh-TW" altLang="en-US" sz="2000" dirty="0"/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A7826BA9-A524-D629-04DA-B04E03556CC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338"/>
          <a:stretch/>
        </p:blipFill>
        <p:spPr>
          <a:xfrm>
            <a:off x="5951187" y="2793577"/>
            <a:ext cx="5620327" cy="2257269"/>
          </a:xfrm>
          <a:prstGeom prst="rect">
            <a:avLst/>
          </a:prstGeom>
        </p:spPr>
      </p:pic>
      <p:sp>
        <p:nvSpPr>
          <p:cNvPr id="65" name="文字方塊 64">
            <a:extLst>
              <a:ext uri="{FF2B5EF4-FFF2-40B4-BE49-F238E27FC236}">
                <a16:creationId xmlns:a16="http://schemas.microsoft.com/office/drawing/2014/main" id="{8C111D03-E9EB-897A-8F0C-BFBDE023F81A}"/>
              </a:ext>
            </a:extLst>
          </p:cNvPr>
          <p:cNvSpPr txBox="1"/>
          <p:nvPr/>
        </p:nvSpPr>
        <p:spPr>
          <a:xfrm>
            <a:off x="7110334" y="5135669"/>
            <a:ext cx="330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Figure source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(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關於層數</a:t>
            </a:r>
            <a:r>
              <a:rPr kumimoji="1" lang="en-US" altLang="zh-TW" sz="1600" dirty="0"/>
              <a:t>)</a:t>
            </a:r>
            <a:r>
              <a:rPr kumimoji="1" lang="en" altLang="zh-TW" sz="1600" dirty="0"/>
              <a:t>: https://</a:t>
            </a:r>
            <a:r>
              <a:rPr kumimoji="1" lang="en" altLang="zh-TW" sz="1600" dirty="0" err="1"/>
              <a:t>pytorch.org</a:t>
            </a:r>
            <a:r>
              <a:rPr kumimoji="1" lang="en" altLang="zh-TW" sz="1600" dirty="0"/>
              <a:t>/</a:t>
            </a:r>
            <a:r>
              <a:rPr kumimoji="1" lang="en" altLang="zh-TW" sz="1600" dirty="0" err="1"/>
              <a:t>rl</a:t>
            </a:r>
            <a:r>
              <a:rPr kumimoji="1" lang="en" altLang="zh-TW" sz="1600" dirty="0"/>
              <a:t>/0.6/reference/generated/</a:t>
            </a:r>
            <a:r>
              <a:rPr kumimoji="1" lang="en" altLang="zh-TW" sz="1600" dirty="0" err="1"/>
              <a:t>torchrl.modules.MLP.html</a:t>
            </a:r>
            <a:endParaRPr kumimoji="1"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/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/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3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AF8EA-BD99-0D08-BA14-2EEB3A7A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>
                <a:latin typeface="Calibri" panose="020F0502020204030204" pitchFamily="34" charset="0"/>
                <a:cs typeface="Calibri" panose="020F0502020204030204" pitchFamily="34" charset="0"/>
              </a:rPr>
              <a:t>MLP 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多層感知機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(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今天的範例模型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)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2CCB-E7C6-80BC-7DB2-3A3D530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AB8C47-5524-0038-D649-69B2C77D7CBB}"/>
              </a:ext>
            </a:extLst>
          </p:cNvPr>
          <p:cNvSpPr txBox="1"/>
          <p:nvPr/>
        </p:nvSpPr>
        <p:spPr>
          <a:xfrm>
            <a:off x="1521239" y="5139003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8E163F-4CEA-2F10-162B-EEC3EF066DEA}"/>
              </a:ext>
            </a:extLst>
          </p:cNvPr>
          <p:cNvSpPr txBox="1"/>
          <p:nvPr/>
        </p:nvSpPr>
        <p:spPr>
          <a:xfrm>
            <a:off x="3270029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隱藏層</a:t>
            </a:r>
            <a:endParaRPr kumimoji="1" lang="en-US" altLang="zh-TW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</a:t>
            </a:r>
            <a:r>
              <a:rPr kumimoji="1" lang="en-US" altLang="zh-TW" baseline="30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 </a:t>
            </a:r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F08F7B-E78B-1A71-34AC-B061A6227665}"/>
              </a:ext>
            </a:extLst>
          </p:cNvPr>
          <p:cNvSpPr txBox="1"/>
          <p:nvPr/>
        </p:nvSpPr>
        <p:spPr>
          <a:xfrm>
            <a:off x="4341976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A140E3B-07B3-7193-78EF-B134346A08C6}"/>
              </a:ext>
            </a:extLst>
          </p:cNvPr>
          <p:cNvSpPr/>
          <p:nvPr/>
        </p:nvSpPr>
        <p:spPr>
          <a:xfrm>
            <a:off x="1795559" y="314186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8A5897E-7E2D-B5A0-4454-C3B7AC1E73CC}"/>
              </a:ext>
            </a:extLst>
          </p:cNvPr>
          <p:cNvSpPr/>
          <p:nvPr/>
        </p:nvSpPr>
        <p:spPr>
          <a:xfrm>
            <a:off x="1795559" y="43341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1085F7E-B871-F1B5-8A14-9697FC1B3FAF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2367059" y="3427613"/>
            <a:ext cx="1165860" cy="1186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03A1E2F-5278-0804-7C0E-99A7FA83719B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2367059" y="3429000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48CD7D4-CE51-C966-ADC2-154771EB4468}"/>
              </a:ext>
            </a:extLst>
          </p:cNvPr>
          <p:cNvSpPr/>
          <p:nvPr/>
        </p:nvSpPr>
        <p:spPr>
          <a:xfrm>
            <a:off x="3544349" y="31432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D9B415E-57FE-DE97-5467-7B23145BEBEB}"/>
              </a:ext>
            </a:extLst>
          </p:cNvPr>
          <p:cNvSpPr/>
          <p:nvPr/>
        </p:nvSpPr>
        <p:spPr>
          <a:xfrm>
            <a:off x="3532919" y="432873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60652A3-B613-A040-4159-6D567F77A718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2367059" y="3427613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5F319D3-B77E-A419-12AE-4849199A72C2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2367059" y="4614483"/>
            <a:ext cx="1165860" cy="5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89CAE9D8-873E-418F-1CB8-226887EBDA78}"/>
              </a:ext>
            </a:extLst>
          </p:cNvPr>
          <p:cNvSpPr/>
          <p:nvPr/>
        </p:nvSpPr>
        <p:spPr>
          <a:xfrm>
            <a:off x="4620293" y="37147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42D8DC-55C3-FBE5-768E-460AEBA35D1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115849" y="3429000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995E5D4-2D0F-5962-7D50-B9D05353CE13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4104419" y="4000500"/>
            <a:ext cx="515874" cy="61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/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/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/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/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/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/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/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/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/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0D918F-31FD-A61D-2588-ADC2DD1ED076}"/>
              </a:ext>
            </a:extLst>
          </p:cNvPr>
          <p:cNvSpPr txBox="1"/>
          <p:nvPr/>
        </p:nvSpPr>
        <p:spPr>
          <a:xfrm>
            <a:off x="862089" y="2027790"/>
            <a:ext cx="534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/>
              <a:t>⬇️ </a:t>
            </a:r>
            <a:r>
              <a:rPr kumimoji="1" lang="en-US" altLang="zh-TW" sz="2000" dirty="0"/>
              <a:t>A two-layer MLP (multi-layer perceptron)</a:t>
            </a:r>
            <a:endParaRPr kumimoji="1"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/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/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ED10385-0A03-5D9B-2019-AE633F8CC2B7}"/>
                  </a:ext>
                </a:extLst>
              </p:cNvPr>
              <p:cNvSpPr txBox="1"/>
              <p:nvPr/>
            </p:nvSpPr>
            <p:spPr>
              <a:xfrm>
                <a:off x="6652155" y="2602535"/>
                <a:ext cx="3746198" cy="833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ED10385-0A03-5D9B-2019-AE633F8CC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55" y="2602535"/>
                <a:ext cx="3746198" cy="833883"/>
              </a:xfrm>
              <a:prstGeom prst="rect">
                <a:avLst/>
              </a:prstGeom>
              <a:blipFill>
                <a:blip r:embed="rId13"/>
                <a:stretch>
                  <a:fillRect t="-153731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0D527FD5-26FE-CC91-AE50-5D9B3D99AEB3}"/>
              </a:ext>
            </a:extLst>
          </p:cNvPr>
          <p:cNvSpPr txBox="1"/>
          <p:nvPr/>
        </p:nvSpPr>
        <p:spPr>
          <a:xfrm>
            <a:off x="6652155" y="4427358"/>
            <a:ext cx="4202984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現在只探討單一樣本，所以沒有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1/n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跟總和的部分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為了簡潔，這邊先乘上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1/2</a:t>
            </a:r>
            <a:endParaRPr lang="zh-TW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AD5BC6D-2EAE-BC60-D111-8EAF0285C05B}"/>
                  </a:ext>
                </a:extLst>
              </p:cNvPr>
              <p:cNvSpPr txBox="1"/>
              <p:nvPr/>
            </p:nvSpPr>
            <p:spPr>
              <a:xfrm>
                <a:off x="6544528" y="3538938"/>
                <a:ext cx="374619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AD5BC6D-2EAE-BC60-D111-8EAF0285C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528" y="3538938"/>
                <a:ext cx="3746198" cy="783804"/>
              </a:xfrm>
              <a:prstGeom prst="rect">
                <a:avLst/>
              </a:prstGeom>
              <a:blipFill>
                <a:blip r:embed="rId1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AF8EA-BD99-0D08-BA14-2EEB3A7A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cs typeface="Calibri" panose="020F0502020204030204" pitchFamily="34" charset="0"/>
              </a:rPr>
              <a:t>Forward Pass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pitchFamily="34" charset="0"/>
              </a:rPr>
              <a:t>由輸入層到輸出層進行 </a:t>
            </a:r>
            <a:r>
              <a:rPr kumimoji="1" lang="en-US" altLang="zh-TW" dirty="0">
                <a:cs typeface="Calibri" panose="020F0502020204030204" pitchFamily="34" charset="0"/>
              </a:rPr>
              <a:t>)</a:t>
            </a:r>
            <a:endParaRPr kumimoji="1"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2CCB-E7C6-80BC-7DB2-3A3D530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AB8C47-5524-0038-D649-69B2C77D7CBB}"/>
              </a:ext>
            </a:extLst>
          </p:cNvPr>
          <p:cNvSpPr txBox="1"/>
          <p:nvPr/>
        </p:nvSpPr>
        <p:spPr>
          <a:xfrm>
            <a:off x="1521239" y="5139003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8E163F-4CEA-2F10-162B-EEC3EF066DEA}"/>
              </a:ext>
            </a:extLst>
          </p:cNvPr>
          <p:cNvSpPr txBox="1"/>
          <p:nvPr/>
        </p:nvSpPr>
        <p:spPr>
          <a:xfrm>
            <a:off x="3270029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F08F7B-E78B-1A71-34AC-B061A6227665}"/>
              </a:ext>
            </a:extLst>
          </p:cNvPr>
          <p:cNvSpPr txBox="1"/>
          <p:nvPr/>
        </p:nvSpPr>
        <p:spPr>
          <a:xfrm>
            <a:off x="4341976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A140E3B-07B3-7193-78EF-B134346A08C6}"/>
              </a:ext>
            </a:extLst>
          </p:cNvPr>
          <p:cNvSpPr/>
          <p:nvPr/>
        </p:nvSpPr>
        <p:spPr>
          <a:xfrm>
            <a:off x="1795559" y="314186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8A5897E-7E2D-B5A0-4454-C3B7AC1E73CC}"/>
              </a:ext>
            </a:extLst>
          </p:cNvPr>
          <p:cNvSpPr/>
          <p:nvPr/>
        </p:nvSpPr>
        <p:spPr>
          <a:xfrm>
            <a:off x="1795559" y="43341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1085F7E-B871-F1B5-8A14-9697FC1B3FAF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2367059" y="3427613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03A1E2F-5278-0804-7C0E-99A7FA83719B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2367059" y="3429000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48CD7D4-CE51-C966-ADC2-154771EB4468}"/>
              </a:ext>
            </a:extLst>
          </p:cNvPr>
          <p:cNvSpPr/>
          <p:nvPr/>
        </p:nvSpPr>
        <p:spPr>
          <a:xfrm>
            <a:off x="3544349" y="31432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60652A3-B613-A040-4159-6D567F77A718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2367059" y="3427613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5F319D3-B77E-A419-12AE-4849199A72C2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2367059" y="4619929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89CAE9D8-873E-418F-1CB8-226887EBDA78}"/>
              </a:ext>
            </a:extLst>
          </p:cNvPr>
          <p:cNvSpPr/>
          <p:nvPr/>
        </p:nvSpPr>
        <p:spPr>
          <a:xfrm>
            <a:off x="4620293" y="37147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42D8DC-55C3-FBE5-768E-460AEBA35D1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115849" y="3429000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995E5D4-2D0F-5962-7D50-B9D05353CE13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115849" y="4000500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/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/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/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/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/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/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/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/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0D918F-31FD-A61D-2588-ADC2DD1ED076}"/>
              </a:ext>
            </a:extLst>
          </p:cNvPr>
          <p:cNvSpPr txBox="1"/>
          <p:nvPr/>
        </p:nvSpPr>
        <p:spPr>
          <a:xfrm>
            <a:off x="862089" y="2027790"/>
            <a:ext cx="534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/>
              <a:t>⬇️ </a:t>
            </a:r>
            <a:r>
              <a:rPr kumimoji="1" lang="en-US" altLang="zh-TW" sz="2000" dirty="0"/>
              <a:t>A two-layer MLP (multi-layer perceptron)</a:t>
            </a:r>
            <a:endParaRPr kumimoji="1"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5096C96-6DD3-6A2C-84A0-84A1B0BA6771}"/>
                  </a:ext>
                </a:extLst>
              </p:cNvPr>
              <p:cNvSpPr txBox="1"/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5096C96-6DD3-6A2C-84A0-84A1B0BA6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FFF243D-24B5-350C-702E-D136ACE8DB6F}"/>
                  </a:ext>
                </a:extLst>
              </p:cNvPr>
              <p:cNvSpPr txBox="1"/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FFF243D-24B5-350C-702E-D136ACE8D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6523E4E-3801-F6F6-0056-7B89A42E8364}"/>
                  </a:ext>
                </a:extLst>
              </p:cNvPr>
              <p:cNvSpPr txBox="1"/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6523E4E-3801-F6F6-0056-7B89A42E8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A1F31E6-8915-D79D-73F7-FF2A688012F9}"/>
                  </a:ext>
                </a:extLst>
              </p:cNvPr>
              <p:cNvSpPr txBox="1"/>
              <p:nvPr/>
            </p:nvSpPr>
            <p:spPr>
              <a:xfrm>
                <a:off x="6608958" y="2818696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A1F31E6-8915-D79D-73F7-FF2A68801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58" y="2818696"/>
                <a:ext cx="4203069" cy="5421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AB6E90B-8AE7-9265-11F3-EB252AEEDB79}"/>
                  </a:ext>
                </a:extLst>
              </p:cNvPr>
              <p:cNvSpPr txBox="1"/>
              <p:nvPr/>
            </p:nvSpPr>
            <p:spPr>
              <a:xfrm>
                <a:off x="6608959" y="3535364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rgbClr val="00B05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AB6E90B-8AE7-9265-11F3-EB252AEE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59" y="3535364"/>
                <a:ext cx="4203068" cy="542136"/>
              </a:xfrm>
              <a:prstGeom prst="rect">
                <a:avLst/>
              </a:prstGeom>
              <a:blipFill>
                <a:blip r:embed="rId14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9B697EB-72B3-9D19-3399-A5F58BBA07C7}"/>
                  </a:ext>
                </a:extLst>
              </p:cNvPr>
              <p:cNvSpPr txBox="1"/>
              <p:nvPr/>
            </p:nvSpPr>
            <p:spPr>
              <a:xfrm>
                <a:off x="6608959" y="4328733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9B697EB-72B3-9D19-3399-A5F58BBA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59" y="4328733"/>
                <a:ext cx="4203068" cy="542136"/>
              </a:xfrm>
              <a:prstGeom prst="rect">
                <a:avLst/>
              </a:prstGeom>
              <a:blipFill>
                <a:blip r:embed="rId15"/>
                <a:stretch>
                  <a:fillRect t="-6818" b="-2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001ED190-6EE5-BD92-81C7-B74D77903249}"/>
              </a:ext>
            </a:extLst>
          </p:cNvPr>
          <p:cNvSpPr/>
          <p:nvPr/>
        </p:nvSpPr>
        <p:spPr>
          <a:xfrm>
            <a:off x="3544349" y="3148696"/>
            <a:ext cx="571500" cy="5715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508480A-5D71-92B2-3313-0E97B983B7F1}"/>
              </a:ext>
            </a:extLst>
          </p:cNvPr>
          <p:cNvSpPr/>
          <p:nvPr/>
        </p:nvSpPr>
        <p:spPr>
          <a:xfrm>
            <a:off x="3532919" y="432873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6C24E75-FD3D-9693-8CDD-00020EC0FEC7}"/>
              </a:ext>
            </a:extLst>
          </p:cNvPr>
          <p:cNvSpPr/>
          <p:nvPr/>
        </p:nvSpPr>
        <p:spPr>
          <a:xfrm>
            <a:off x="3522546" y="4332567"/>
            <a:ext cx="571500" cy="5715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63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Training Process of a Deep Learning Model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B00E6F-FB7E-6C2C-CB88-2CA5416A0A67}"/>
              </a:ext>
            </a:extLst>
          </p:cNvPr>
          <p:cNvSpPr txBox="1"/>
          <p:nvPr/>
        </p:nvSpPr>
        <p:spPr>
          <a:xfrm>
            <a:off x="653144" y="1633066"/>
            <a:ext cx="10918370" cy="65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深度學習模型被訓練的流程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EEFB9BFD-F9C6-6AB6-326C-7A7D45DB1C74}"/>
              </a:ext>
            </a:extLst>
          </p:cNvPr>
          <p:cNvSpPr/>
          <p:nvPr/>
        </p:nvSpPr>
        <p:spPr>
          <a:xfrm>
            <a:off x="3447977" y="3599611"/>
            <a:ext cx="1637211" cy="1036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515EF64E-F399-2DE4-7A68-D316FB6A0B73}"/>
              </a:ext>
            </a:extLst>
          </p:cNvPr>
          <p:cNvSpPr/>
          <p:nvPr/>
        </p:nvSpPr>
        <p:spPr>
          <a:xfrm>
            <a:off x="2668560" y="3991497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形 9" descr="報紙 外框">
            <a:extLst>
              <a:ext uri="{FF2B5EF4-FFF2-40B4-BE49-F238E27FC236}">
                <a16:creationId xmlns:a16="http://schemas.microsoft.com/office/drawing/2014/main" id="{59853B34-BD39-969F-7F64-81864988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437" y="3599613"/>
            <a:ext cx="914400" cy="914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F305BD-005C-2DEC-BC9C-8F8E22D2FF07}"/>
              </a:ext>
            </a:extLst>
          </p:cNvPr>
          <p:cNvSpPr txBox="1"/>
          <p:nvPr/>
        </p:nvSpPr>
        <p:spPr>
          <a:xfrm>
            <a:off x="1143471" y="4451267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Training Data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C6569A-990B-7213-23FC-77F86AE36CE4}"/>
              </a:ext>
            </a:extLst>
          </p:cNvPr>
          <p:cNvSpPr/>
          <p:nvPr/>
        </p:nvSpPr>
        <p:spPr>
          <a:xfrm>
            <a:off x="8836407" y="3606139"/>
            <a:ext cx="1776548" cy="96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Gradient Descent</a:t>
            </a:r>
            <a:endParaRPr kumimoji="1" lang="zh-TW" altLang="en-US" sz="2400" dirty="0"/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92BEB477-FE10-A1BC-0906-F170628FBAA7}"/>
              </a:ext>
            </a:extLst>
          </p:cNvPr>
          <p:cNvSpPr/>
          <p:nvPr/>
        </p:nvSpPr>
        <p:spPr>
          <a:xfrm>
            <a:off x="5410672" y="3991496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DD15A93A-0CD2-C79F-0DFF-4D3DD0B3C307}"/>
              </a:ext>
            </a:extLst>
          </p:cNvPr>
          <p:cNvSpPr/>
          <p:nvPr/>
        </p:nvSpPr>
        <p:spPr>
          <a:xfrm>
            <a:off x="8114683" y="3991495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9A6D87-CE55-2061-0736-6FD094C4FF6C}"/>
              </a:ext>
            </a:extLst>
          </p:cNvPr>
          <p:cNvSpPr/>
          <p:nvPr/>
        </p:nvSpPr>
        <p:spPr>
          <a:xfrm>
            <a:off x="6072523" y="3599611"/>
            <a:ext cx="1776548" cy="968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Back-Propagation</a:t>
            </a:r>
            <a:endParaRPr kumimoji="1" lang="zh-TW" altLang="en-US" sz="2400" dirty="0"/>
          </a:p>
        </p:txBody>
      </p:sp>
      <p:cxnSp>
        <p:nvCxnSpPr>
          <p:cNvPr id="17" name="肘形接點 16">
            <a:extLst>
              <a:ext uri="{FF2B5EF4-FFF2-40B4-BE49-F238E27FC236}">
                <a16:creationId xmlns:a16="http://schemas.microsoft.com/office/drawing/2014/main" id="{6326C4D3-9590-9F3C-B85B-0637613E6D82}"/>
              </a:ext>
            </a:extLst>
          </p:cNvPr>
          <p:cNvCxnSpPr>
            <a:cxnSpLocks/>
            <a:stCxn id="3" idx="2"/>
            <a:endCxn id="15" idx="2"/>
          </p:cNvCxnSpPr>
          <p:nvPr/>
        </p:nvCxnSpPr>
        <p:spPr>
          <a:xfrm rot="5400000" flipH="1" flipV="1">
            <a:off x="5579944" y="3255078"/>
            <a:ext cx="67492" cy="2694214"/>
          </a:xfrm>
          <a:prstGeom prst="bentConnector3">
            <a:avLst>
              <a:gd name="adj1" fmla="val -7645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7D5AC2-42BE-154C-C043-04D70F83673C}"/>
              </a:ext>
            </a:extLst>
          </p:cNvPr>
          <p:cNvSpPr txBox="1"/>
          <p:nvPr/>
        </p:nvSpPr>
        <p:spPr>
          <a:xfrm>
            <a:off x="4526442" y="5143190"/>
            <a:ext cx="212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Calculate </a:t>
            </a:r>
            <a:r>
              <a:rPr kumimoji="1" lang="en-US" altLang="zh-TW" dirty="0">
                <a:solidFill>
                  <a:srgbClr val="FF0000"/>
                </a:solidFill>
              </a:rPr>
              <a:t>gradients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肘形接點 20">
            <a:extLst>
              <a:ext uri="{FF2B5EF4-FFF2-40B4-BE49-F238E27FC236}">
                <a16:creationId xmlns:a16="http://schemas.microsoft.com/office/drawing/2014/main" id="{A764E92D-F56C-FD51-7293-A462E1CD88AB}"/>
              </a:ext>
            </a:extLst>
          </p:cNvPr>
          <p:cNvCxnSpPr>
            <a:cxnSpLocks/>
            <a:stCxn id="12" idx="0"/>
            <a:endCxn id="3" idx="0"/>
          </p:cNvCxnSpPr>
          <p:nvPr/>
        </p:nvCxnSpPr>
        <p:spPr>
          <a:xfrm rot="16200000" flipV="1">
            <a:off x="6992368" y="873826"/>
            <a:ext cx="6528" cy="5458098"/>
          </a:xfrm>
          <a:prstGeom prst="bentConnector3">
            <a:avLst>
              <a:gd name="adj1" fmla="val 93382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E1E6A52-27E7-78A7-0F0B-364A96D630CB}"/>
              </a:ext>
            </a:extLst>
          </p:cNvPr>
          <p:cNvSpPr txBox="1"/>
          <p:nvPr/>
        </p:nvSpPr>
        <p:spPr>
          <a:xfrm>
            <a:off x="5228961" y="2588021"/>
            <a:ext cx="35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Update</a:t>
            </a:r>
            <a:r>
              <a:rPr kumimoji="1" lang="en-US" altLang="zh-TW" dirty="0"/>
              <a:t> weights (the </a:t>
            </a:r>
            <a:r>
              <a:rPr kumimoji="1" lang="en-US" altLang="zh-TW" dirty="0">
                <a:solidFill>
                  <a:srgbClr val="FF0000"/>
                </a:solidFill>
              </a:rPr>
              <a:t>learning</a:t>
            </a:r>
            <a:r>
              <a:rPr kumimoji="1" lang="en-US" altLang="zh-TW" dirty="0"/>
              <a:t> part)</a:t>
            </a:r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1D92D52-878C-7300-D9D1-8BE9E2DE274A}"/>
              </a:ext>
            </a:extLst>
          </p:cNvPr>
          <p:cNvSpPr/>
          <p:nvPr/>
        </p:nvSpPr>
        <p:spPr>
          <a:xfrm>
            <a:off x="4451420" y="4893547"/>
            <a:ext cx="2291024" cy="874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A3AACD-B5F3-650F-875D-3170D212E6D7}"/>
              </a:ext>
            </a:extLst>
          </p:cNvPr>
          <p:cNvSpPr txBox="1"/>
          <p:nvPr/>
        </p:nvSpPr>
        <p:spPr>
          <a:xfrm>
            <a:off x="4138924" y="5912856"/>
            <a:ext cx="294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計算參數的梯度 </a:t>
            </a: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(w</a:t>
            </a:r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和</a:t>
            </a: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b)</a:t>
            </a:r>
            <a:endParaRPr kumimoji="1" lang="zh-TW" altLang="en-US" sz="2000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42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8469F-4062-13A1-7078-9CA3ECD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What are gradients?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數學定義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6A0F0B-0619-F4F7-8C0C-E9FF17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9FAE95-C556-6D83-5B99-5EB76E0ACD74}"/>
              </a:ext>
            </a:extLst>
          </p:cNvPr>
          <p:cNvSpPr txBox="1"/>
          <p:nvPr/>
        </p:nvSpPr>
        <p:spPr>
          <a:xfrm>
            <a:off x="653143" y="1779967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First-order derivative (s)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Univariate function: a scaler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Multivariate function: a vector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Multivariate</a:t>
            </a:r>
            <a:r>
              <a:rPr kumimoji="1" lang="en-US" altLang="zh-TW" sz="2400" dirty="0"/>
              <a:t>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/>
              <p:nvPr/>
            </p:nvSpPr>
            <p:spPr>
              <a:xfrm>
                <a:off x="5269831" y="4252507"/>
                <a:ext cx="24704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TW" alt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+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TW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31" y="4252507"/>
                <a:ext cx="2470485" cy="461665"/>
              </a:xfrm>
              <a:prstGeom prst="rect">
                <a:avLst/>
              </a:prstGeom>
              <a:blipFill>
                <a:blip r:embed="rId2"/>
                <a:stretch>
                  <a:fillRect l="-2041" t="-8108" b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/>
              <p:nvPr/>
            </p:nvSpPr>
            <p:spPr>
              <a:xfrm>
                <a:off x="5666876" y="4926481"/>
                <a:ext cx="3404935" cy="703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zh-TW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76" y="4926481"/>
                <a:ext cx="3404935" cy="703013"/>
              </a:xfrm>
              <a:prstGeom prst="rect">
                <a:avLst/>
              </a:prstGeom>
              <a:blipFill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1784EA-A09D-0B0B-F172-30A5B0B0D58E}"/>
              </a:ext>
            </a:extLst>
          </p:cNvPr>
          <p:cNvSpPr txBox="1"/>
          <p:nvPr/>
        </p:nvSpPr>
        <p:spPr>
          <a:xfrm>
            <a:off x="3224463" y="4298673"/>
            <a:ext cx="204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Original function:</a:t>
            </a:r>
            <a:endParaRPr kumimoji="1"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1155D2-4EFA-1A29-268B-1361EC3840B4}"/>
              </a:ext>
            </a:extLst>
          </p:cNvPr>
          <p:cNvSpPr txBox="1"/>
          <p:nvPr/>
        </p:nvSpPr>
        <p:spPr>
          <a:xfrm>
            <a:off x="3224462" y="507793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First-order derivative</a:t>
            </a:r>
            <a:r>
              <a:rPr kumimoji="1" lang="en-US" altLang="zh-TW" sz="2000" dirty="0">
                <a:solidFill>
                  <a:srgbClr val="FF0000"/>
                </a:solidFill>
              </a:rPr>
              <a:t>s</a:t>
            </a:r>
            <a:r>
              <a:rPr kumimoji="1" lang="en-US" altLang="zh-TW" sz="2000" dirty="0"/>
              <a:t>: </a:t>
            </a:r>
            <a:endParaRPr kumimoji="1" lang="zh-TW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81D870-BB74-CC1E-788D-3FC38D3F108C}"/>
              </a:ext>
            </a:extLst>
          </p:cNvPr>
          <p:cNvSpPr/>
          <p:nvPr/>
        </p:nvSpPr>
        <p:spPr>
          <a:xfrm>
            <a:off x="3145134" y="4843305"/>
            <a:ext cx="5797899" cy="954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955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F8F88-C31B-8243-0840-EC6A9060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ea typeface="Microsoft JhengHei" panose="020B0604030504040204" pitchFamily="34" charset="-120"/>
                <a:cs typeface="Calibri" panose="020F0502020204030204" pitchFamily="34" charset="0"/>
              </a:rPr>
              <a:t>計算參數的梯度 </a:t>
            </a:r>
            <a:r>
              <a:rPr kumimoji="1" lang="en-US" altLang="zh-TW" dirty="0">
                <a:ea typeface="Microsoft JhengHei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1" lang="en" altLang="zh-TW" dirty="0">
                <a:ea typeface="Microsoft JhengHei" panose="020B0604030504040204" pitchFamily="34" charset="-120"/>
                <a:cs typeface="Calibri" panose="020F0502020204030204" pitchFamily="34" charset="0"/>
              </a:rPr>
              <a:t>w</a:t>
            </a:r>
            <a:r>
              <a:rPr kumimoji="1" lang="zh-TW" altLang="en-US" dirty="0">
                <a:ea typeface="Microsoft JhengHei" panose="020B0604030504040204" pitchFamily="34" charset="-120"/>
                <a:cs typeface="Calibri" panose="020F0502020204030204" pitchFamily="34" charset="0"/>
              </a:rPr>
              <a:t>和</a:t>
            </a:r>
            <a:r>
              <a:rPr kumimoji="1" lang="en" altLang="zh-TW" dirty="0">
                <a:ea typeface="Microsoft JhengHei" panose="020B0604030504040204" pitchFamily="34" charset="-120"/>
                <a:cs typeface="Calibri" panose="020F0502020204030204" pitchFamily="34" charset="0"/>
              </a:rPr>
              <a:t>b)</a:t>
            </a:r>
            <a:endParaRPr kumimoji="1" lang="zh-TW" altLang="en-US" dirty="0"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5B3027-A6A2-2D58-D9CF-5D65D52C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2E81DC3-10B2-60C5-D247-286510D35F9E}"/>
              </a:ext>
            </a:extLst>
          </p:cNvPr>
          <p:cNvSpPr/>
          <p:nvPr/>
        </p:nvSpPr>
        <p:spPr>
          <a:xfrm>
            <a:off x="1765415" y="190041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176FC06-9303-D465-EBAE-C42E54BBE56E}"/>
              </a:ext>
            </a:extLst>
          </p:cNvPr>
          <p:cNvSpPr/>
          <p:nvPr/>
        </p:nvSpPr>
        <p:spPr>
          <a:xfrm>
            <a:off x="1765415" y="309273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C445387-6AF3-C7B6-61FD-821D172099B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36915" y="2186169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A53BF63-7BDE-2DAD-C27B-198B96C8C5A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336915" y="2187556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AB297121-86B6-E200-ECEE-2B5B803262CB}"/>
              </a:ext>
            </a:extLst>
          </p:cNvPr>
          <p:cNvSpPr/>
          <p:nvPr/>
        </p:nvSpPr>
        <p:spPr>
          <a:xfrm>
            <a:off x="3514205" y="190180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77235B6-B8BB-8BE5-02A3-218BB7B78BDE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336915" y="2186169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F0BF096-07B3-DF7F-ED42-A456780AE70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336915" y="3378485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5B817AEC-89A4-B6CA-7265-806C2BAF370C}"/>
              </a:ext>
            </a:extLst>
          </p:cNvPr>
          <p:cNvSpPr/>
          <p:nvPr/>
        </p:nvSpPr>
        <p:spPr>
          <a:xfrm>
            <a:off x="4590149" y="247330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AA5D06-9244-18E7-664A-560D431EF694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4085705" y="2187556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8C05301-7A67-E91A-8A1A-B1FD432B8F0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085705" y="2759056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664D38B-76F6-76C6-2D3C-E9BD330B54C0}"/>
                  </a:ext>
                </a:extLst>
              </p:cNvPr>
              <p:cNvSpPr txBox="1"/>
              <p:nvPr/>
            </p:nvSpPr>
            <p:spPr>
              <a:xfrm>
                <a:off x="1871130" y="1950809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664D38B-76F6-76C6-2D3C-E9BD330B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130" y="1950809"/>
                <a:ext cx="322139" cy="400110"/>
              </a:xfrm>
              <a:prstGeom prst="rect">
                <a:avLst/>
              </a:prstGeom>
              <a:blipFill>
                <a:blip r:embed="rId3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60ED4E3-F275-5DDE-7D68-2BBB0193D3AD}"/>
                  </a:ext>
                </a:extLst>
              </p:cNvPr>
              <p:cNvSpPr txBox="1"/>
              <p:nvPr/>
            </p:nvSpPr>
            <p:spPr>
              <a:xfrm>
                <a:off x="1847347" y="3155803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60ED4E3-F275-5DDE-7D68-2BBB0193D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347" y="3155803"/>
                <a:ext cx="4448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BFE9C1E-2672-5B3D-946F-12A29CDB69D5}"/>
                  </a:ext>
                </a:extLst>
              </p:cNvPr>
              <p:cNvSpPr txBox="1"/>
              <p:nvPr/>
            </p:nvSpPr>
            <p:spPr>
              <a:xfrm>
                <a:off x="2530175" y="1770295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BFE9C1E-2672-5B3D-946F-12A29CDB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175" y="1770295"/>
                <a:ext cx="779339" cy="413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487C5F-4879-2182-85EE-30E11AE161A3}"/>
                  </a:ext>
                </a:extLst>
              </p:cNvPr>
              <p:cNvSpPr txBox="1"/>
              <p:nvPr/>
            </p:nvSpPr>
            <p:spPr>
              <a:xfrm>
                <a:off x="2090460" y="232153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487C5F-4879-2182-85EE-30E11AE16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460" y="2321531"/>
                <a:ext cx="526489" cy="413511"/>
              </a:xfrm>
              <a:prstGeom prst="rect">
                <a:avLst/>
              </a:prstGeom>
              <a:blipFill>
                <a:blip r:embed="rId6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B84EC9C-8F5B-C729-CD4C-A58DAADDD152}"/>
                  </a:ext>
                </a:extLst>
              </p:cNvPr>
              <p:cNvSpPr txBox="1"/>
              <p:nvPr/>
            </p:nvSpPr>
            <p:spPr>
              <a:xfrm>
                <a:off x="2572234" y="3338599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B84EC9C-8F5B-C729-CD4C-A58DAADD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234" y="3338599"/>
                <a:ext cx="711521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AB523C0-A6DE-5563-22E1-30E81EAC0854}"/>
                  </a:ext>
                </a:extLst>
              </p:cNvPr>
              <p:cNvSpPr txBox="1"/>
              <p:nvPr/>
            </p:nvSpPr>
            <p:spPr>
              <a:xfrm>
                <a:off x="2091262" y="2715030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AB523C0-A6DE-5563-22E1-30E81EAC0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2" y="2715030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5F48E7-C170-D102-7CBC-C11065CE1165}"/>
                  </a:ext>
                </a:extLst>
              </p:cNvPr>
              <p:cNvSpPr txBox="1"/>
              <p:nvPr/>
            </p:nvSpPr>
            <p:spPr>
              <a:xfrm>
                <a:off x="3571222" y="1977050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5F48E7-C170-D102-7CBC-C11065CE1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22" y="1977050"/>
                <a:ext cx="51587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E08EB2B-C5D2-CC59-A6AB-AF61DD36CC14}"/>
                  </a:ext>
                </a:extLst>
              </p:cNvPr>
              <p:cNvSpPr txBox="1"/>
              <p:nvPr/>
            </p:nvSpPr>
            <p:spPr>
              <a:xfrm>
                <a:off x="4623677" y="256498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E08EB2B-C5D2-CC59-A6AB-AF61DD36C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77" y="2564988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6250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1F02A1E-1858-A11E-44C3-79D25F4DE2FB}"/>
                  </a:ext>
                </a:extLst>
              </p:cNvPr>
              <p:cNvSpPr txBox="1"/>
              <p:nvPr/>
            </p:nvSpPr>
            <p:spPr>
              <a:xfrm>
                <a:off x="3547733" y="3167754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1F02A1E-1858-A11E-44C3-79D25F4D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733" y="3167754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C938F61-35CE-308B-6F97-06B94824A848}"/>
                  </a:ext>
                </a:extLst>
              </p:cNvPr>
              <p:cNvSpPr txBox="1"/>
              <p:nvPr/>
            </p:nvSpPr>
            <p:spPr>
              <a:xfrm>
                <a:off x="4199172" y="198940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C938F61-35CE-308B-6F97-06B94824A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72" y="1989407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2AA1958-69C8-D4B4-E383-331EEFFA2AB0}"/>
                  </a:ext>
                </a:extLst>
              </p:cNvPr>
              <p:cNvSpPr txBox="1"/>
              <p:nvPr/>
            </p:nvSpPr>
            <p:spPr>
              <a:xfrm>
                <a:off x="4194362" y="308728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2AA1958-69C8-D4B4-E383-331EEFFA2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362" y="3087289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5B6D158-D680-B59B-11C6-0FBD4344128F}"/>
                  </a:ext>
                </a:extLst>
              </p:cNvPr>
              <p:cNvSpPr txBox="1"/>
              <p:nvPr/>
            </p:nvSpPr>
            <p:spPr>
              <a:xfrm>
                <a:off x="6568765" y="1707948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5B6D158-D680-B59B-11C6-0FBD43441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65" y="1707948"/>
                <a:ext cx="4203069" cy="542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5FCBBC2-4525-7D63-4BFA-3A97A3C17C9F}"/>
                  </a:ext>
                </a:extLst>
              </p:cNvPr>
              <p:cNvSpPr txBox="1"/>
              <p:nvPr/>
            </p:nvSpPr>
            <p:spPr>
              <a:xfrm>
                <a:off x="6568766" y="2424616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5FCBBC2-4525-7D63-4BFA-3A97A3C17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66" y="2424616"/>
                <a:ext cx="4203068" cy="542136"/>
              </a:xfrm>
              <a:prstGeom prst="rect">
                <a:avLst/>
              </a:prstGeom>
              <a:blipFill>
                <a:blip r:embed="rId15"/>
                <a:stretch>
                  <a:fillRect t="-9302" b="-23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DDE8ADA-B279-5F41-3A1A-BCACC536D63D}"/>
                  </a:ext>
                </a:extLst>
              </p:cNvPr>
              <p:cNvSpPr txBox="1"/>
              <p:nvPr/>
            </p:nvSpPr>
            <p:spPr>
              <a:xfrm>
                <a:off x="6568766" y="3217985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DDE8ADA-B279-5F41-3A1A-BCACC536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66" y="3217985"/>
                <a:ext cx="4203068" cy="542136"/>
              </a:xfrm>
              <a:prstGeom prst="rect">
                <a:avLst/>
              </a:prstGeom>
              <a:blipFill>
                <a:blip r:embed="rId16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>
            <a:extLst>
              <a:ext uri="{FF2B5EF4-FFF2-40B4-BE49-F238E27FC236}">
                <a16:creationId xmlns:a16="http://schemas.microsoft.com/office/drawing/2014/main" id="{6B1A2A33-A5A6-D6D7-DCE4-5BB1AD3E7094}"/>
              </a:ext>
            </a:extLst>
          </p:cNvPr>
          <p:cNvSpPr/>
          <p:nvPr/>
        </p:nvSpPr>
        <p:spPr>
          <a:xfrm>
            <a:off x="3502775" y="308728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303DA1A-37B0-ECD6-D0E9-DA7B3651705D}"/>
              </a:ext>
            </a:extLst>
          </p:cNvPr>
          <p:cNvSpPr/>
          <p:nvPr/>
        </p:nvSpPr>
        <p:spPr>
          <a:xfrm>
            <a:off x="2644371" y="1810181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FFAFAED-AAA9-2A3D-46F7-BC4E1AEE5651}"/>
              </a:ext>
            </a:extLst>
          </p:cNvPr>
          <p:cNvSpPr/>
          <p:nvPr/>
        </p:nvSpPr>
        <p:spPr>
          <a:xfrm>
            <a:off x="2123989" y="2363714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E414FC15-BC7B-3E70-91CA-6506D722D1BF}"/>
              </a:ext>
            </a:extLst>
          </p:cNvPr>
          <p:cNvSpPr/>
          <p:nvPr/>
        </p:nvSpPr>
        <p:spPr>
          <a:xfrm>
            <a:off x="2123989" y="2777225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16A8A2E6-43A0-2970-9BA9-DE1B575C3FEF}"/>
              </a:ext>
            </a:extLst>
          </p:cNvPr>
          <p:cNvSpPr/>
          <p:nvPr/>
        </p:nvSpPr>
        <p:spPr>
          <a:xfrm>
            <a:off x="2656600" y="3378629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85FC846-945F-2AD0-489F-482B842F5D3C}"/>
              </a:ext>
            </a:extLst>
          </p:cNvPr>
          <p:cNvSpPr/>
          <p:nvPr/>
        </p:nvSpPr>
        <p:spPr>
          <a:xfrm>
            <a:off x="4240269" y="2011105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4E863FA-A221-C91B-F234-047BFA10CA81}"/>
              </a:ext>
            </a:extLst>
          </p:cNvPr>
          <p:cNvSpPr/>
          <p:nvPr/>
        </p:nvSpPr>
        <p:spPr>
          <a:xfrm>
            <a:off x="4234962" y="3136488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2D2D7A2-22F1-543C-405F-640A123CE3D3}"/>
              </a:ext>
            </a:extLst>
          </p:cNvPr>
          <p:cNvSpPr/>
          <p:nvPr/>
        </p:nvSpPr>
        <p:spPr>
          <a:xfrm>
            <a:off x="7425245" y="1770295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85C99EBC-8AED-FB92-11CA-36BD1F3FB69D}"/>
              </a:ext>
            </a:extLst>
          </p:cNvPr>
          <p:cNvSpPr/>
          <p:nvPr/>
        </p:nvSpPr>
        <p:spPr>
          <a:xfrm>
            <a:off x="7425245" y="2501317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E44DC8D8-81C1-6025-EE65-244FD5F8676B}"/>
              </a:ext>
            </a:extLst>
          </p:cNvPr>
          <p:cNvSpPr/>
          <p:nvPr/>
        </p:nvSpPr>
        <p:spPr>
          <a:xfrm>
            <a:off x="7365409" y="3295446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A6968541-8B5C-65A7-0412-4CD3C52F9ADD}"/>
              </a:ext>
            </a:extLst>
          </p:cNvPr>
          <p:cNvSpPr/>
          <p:nvPr/>
        </p:nvSpPr>
        <p:spPr>
          <a:xfrm>
            <a:off x="8787931" y="1787038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3BEEA93-AE3A-A3CD-6951-CD9F85F9C441}"/>
              </a:ext>
            </a:extLst>
          </p:cNvPr>
          <p:cNvSpPr/>
          <p:nvPr/>
        </p:nvSpPr>
        <p:spPr>
          <a:xfrm>
            <a:off x="8787931" y="2518060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DDC5FE1-B3AF-8B36-845E-90825513D231}"/>
              </a:ext>
            </a:extLst>
          </p:cNvPr>
          <p:cNvSpPr/>
          <p:nvPr/>
        </p:nvSpPr>
        <p:spPr>
          <a:xfrm>
            <a:off x="8728095" y="3312189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8B1FABD-DB5F-A2B9-2C4D-66D43A1B07D9}"/>
              </a:ext>
            </a:extLst>
          </p:cNvPr>
          <p:cNvSpPr/>
          <p:nvPr/>
        </p:nvSpPr>
        <p:spPr>
          <a:xfrm>
            <a:off x="10118771" y="1770295"/>
            <a:ext cx="526488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0C9A1E8-70E9-62F3-6EFF-16E4B1F7FEAF}"/>
              </a:ext>
            </a:extLst>
          </p:cNvPr>
          <p:cNvSpPr/>
          <p:nvPr/>
        </p:nvSpPr>
        <p:spPr>
          <a:xfrm>
            <a:off x="10150617" y="2481102"/>
            <a:ext cx="526488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5C0C0613-4ABF-35B3-615A-3F342DC18E7F}"/>
              </a:ext>
            </a:extLst>
          </p:cNvPr>
          <p:cNvSpPr/>
          <p:nvPr/>
        </p:nvSpPr>
        <p:spPr>
          <a:xfrm>
            <a:off x="10118771" y="3280480"/>
            <a:ext cx="526488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BC4E094-354D-7DF7-0C1E-97F264FB0E7F}"/>
                  </a:ext>
                </a:extLst>
              </p:cNvPr>
              <p:cNvSpPr txBox="1"/>
              <p:nvPr/>
            </p:nvSpPr>
            <p:spPr>
              <a:xfrm>
                <a:off x="1629437" y="3968154"/>
                <a:ext cx="3360153" cy="279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sub>
                      </m:sSub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BC4E094-354D-7DF7-0C1E-97F264FB0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37" y="3968154"/>
                <a:ext cx="3360153" cy="2796663"/>
              </a:xfrm>
              <a:prstGeom prst="rect">
                <a:avLst/>
              </a:prstGeom>
              <a:blipFill>
                <a:blip r:embed="rId17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877D56C5-CCE8-6E8D-C95F-C68C56CCA042}"/>
              </a:ext>
            </a:extLst>
          </p:cNvPr>
          <p:cNvSpPr txBox="1"/>
          <p:nvPr/>
        </p:nvSpPr>
        <p:spPr>
          <a:xfrm>
            <a:off x="6610346" y="4734553"/>
            <a:ext cx="380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為了簡化計算流程，後面的推導只會涵蓋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的部分</a:t>
            </a:r>
          </a:p>
        </p:txBody>
      </p:sp>
    </p:spTree>
    <p:extLst>
      <p:ext uri="{BB962C8B-B14F-4D97-AF65-F5344CB8AC3E}">
        <p14:creationId xmlns:p14="http://schemas.microsoft.com/office/powerpoint/2010/main" val="11886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B834AF04-2552-D99F-65C9-B6D4AEC9BB7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blipFill>
                <a:blip r:embed="rId4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309136" y="3273656"/>
                <a:ext cx="3109498" cy="1254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TW" altLang="en-US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36" y="3273656"/>
                <a:ext cx="3109498" cy="1254446"/>
              </a:xfrm>
              <a:prstGeom prst="rect">
                <a:avLst/>
              </a:prstGeom>
              <a:blipFill>
                <a:blip r:embed="rId16"/>
                <a:stretch>
                  <a:fillRect l="-408" r="-2041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14AD198-10C9-9225-FD01-D92D58A78F86}"/>
                  </a:ext>
                </a:extLst>
              </p:cNvPr>
              <p:cNvSpPr txBox="1"/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14AD198-10C9-9225-FD01-D92D58A78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blipFill>
                <a:blip r:embed="rId1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4A0CC60B-82C6-D6FB-F555-34E2F3635200}"/>
                  </a:ext>
                </a:extLst>
              </p:cNvPr>
              <p:cNvSpPr txBox="1"/>
              <p:nvPr/>
            </p:nvSpPr>
            <p:spPr>
              <a:xfrm>
                <a:off x="5845947" y="4543703"/>
                <a:ext cx="339854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⋅2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4A0CC60B-82C6-D6FB-F555-34E2F363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47" y="4543703"/>
                <a:ext cx="3398540" cy="898964"/>
              </a:xfrm>
              <a:prstGeom prst="rect">
                <a:avLst/>
              </a:prstGeom>
              <a:blipFill>
                <a:blip r:embed="rId18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EB698C76-D226-A838-4BE0-7D32DCC35D9D}"/>
                  </a:ext>
                </a:extLst>
              </p:cNvPr>
              <p:cNvSpPr txBox="1"/>
              <p:nvPr/>
            </p:nvSpPr>
            <p:spPr>
              <a:xfrm>
                <a:off x="5835899" y="5699158"/>
                <a:ext cx="20621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EB698C76-D226-A838-4BE0-7D32DCC3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899" y="5699158"/>
                <a:ext cx="2062109" cy="523220"/>
              </a:xfrm>
              <a:prstGeom prst="rect">
                <a:avLst/>
              </a:prstGeom>
              <a:blipFill>
                <a:blip r:embed="rId19"/>
                <a:stretch>
                  <a:fillRect t="-6977" b="-6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005173"/>
                  </p:ext>
                </p:extLst>
              </p:nvPr>
            </p:nvGraphicFramePr>
            <p:xfrm>
              <a:off x="9073663" y="1836310"/>
              <a:ext cx="2437562" cy="1030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005173"/>
                  </p:ext>
                </p:extLst>
              </p:nvPr>
            </p:nvGraphicFramePr>
            <p:xfrm>
              <a:off x="9073663" y="1836310"/>
              <a:ext cx="2437562" cy="1030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1389" t="-61538" r="-170833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60331" t="-61538" r="-1653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C7191A-9A4F-97E0-BBCC-B934F617F4BA}"/>
              </a:ext>
            </a:extLst>
          </p:cNvPr>
          <p:cNvSpPr/>
          <p:nvPr/>
        </p:nvSpPr>
        <p:spPr>
          <a:xfrm>
            <a:off x="7671714" y="1966710"/>
            <a:ext cx="57797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6ABF1AD-3526-94C5-E44E-0EA4FEF76D2C}"/>
              </a:ext>
            </a:extLst>
          </p:cNvPr>
          <p:cNvSpPr/>
          <p:nvPr/>
        </p:nvSpPr>
        <p:spPr>
          <a:xfrm>
            <a:off x="3062193" y="2171760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E18DC39-CD93-6AFD-FF4C-605E2C9CA93D}"/>
                  </a:ext>
                </a:extLst>
              </p:cNvPr>
              <p:cNvSpPr txBox="1"/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E18DC39-CD93-6AFD-FF4C-605E2C9CA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blipFill>
                <a:blip r:embed="rId21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>
            <a:extLst>
              <a:ext uri="{FF2B5EF4-FFF2-40B4-BE49-F238E27FC236}">
                <a16:creationId xmlns:a16="http://schemas.microsoft.com/office/drawing/2014/main" id="{DAB456F2-B0C4-0AAA-0059-68EA708CD76A}"/>
              </a:ext>
            </a:extLst>
          </p:cNvPr>
          <p:cNvGrpSpPr/>
          <p:nvPr/>
        </p:nvGrpSpPr>
        <p:grpSpPr>
          <a:xfrm>
            <a:off x="561340" y="5440160"/>
            <a:ext cx="4156010" cy="571500"/>
            <a:chOff x="561340" y="5440160"/>
            <a:chExt cx="4156010" cy="5715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5F20EBCF-6621-AA55-664D-40E9B70E0E33}"/>
                </a:ext>
              </a:extLst>
            </p:cNvPr>
            <p:cNvSpPr/>
            <p:nvPr/>
          </p:nvSpPr>
          <p:spPr>
            <a:xfrm>
              <a:off x="61779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BF75A26-8590-1D40-9895-F35275509AE5}"/>
                </a:ext>
              </a:extLst>
            </p:cNvPr>
            <p:cNvSpPr/>
            <p:nvPr/>
          </p:nvSpPr>
          <p:spPr>
            <a:xfrm>
              <a:off x="238182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C3A78FE-CAB2-0B0B-7E73-08F97A5A3832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118929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ADBC73F-99D0-1A45-730F-FA8492BBDF26}"/>
                </a:ext>
              </a:extLst>
            </p:cNvPr>
            <p:cNvSpPr/>
            <p:nvPr/>
          </p:nvSpPr>
          <p:spPr>
            <a:xfrm>
              <a:off x="414585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2798BD-6B35-0086-04DD-249FBDE07B88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295332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AF32C3-FAEF-ADEF-54EF-7EA6D1B77D28}"/>
                    </a:ext>
                  </a:extLst>
                </p:cNvPr>
                <p:cNvSpPr txBox="1"/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AF32C3-FAEF-ADEF-54EF-7EA6D1B77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blipFill>
                  <a:blip r:embed="rId22"/>
                  <a:stretch>
                    <a:fillRect l="-7407" r="-296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D361D87A-1E8B-BFE9-9290-C7BB788CD894}"/>
                    </a:ext>
                  </a:extLst>
                </p:cNvPr>
                <p:cNvSpPr txBox="1"/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D361D87A-1E8B-BFE9-9290-C7BB788CD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blipFill>
                  <a:blip r:embed="rId23"/>
                  <a:stretch>
                    <a:fillRect l="-11111" t="-7143" r="-22222" b="-95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220FB74F-419F-088A-6FCE-085B1A865E1A}"/>
                    </a:ext>
                  </a:extLst>
                </p:cNvPr>
                <p:cNvSpPr txBox="1"/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220FB74F-419F-088A-6FCE-085B1A865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blipFill>
                  <a:blip r:embed="rId24"/>
                  <a:stretch>
                    <a:fillRect r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A1333BA3-EECD-0FE9-3D22-5320DD4D28EC}"/>
              </a:ext>
            </a:extLst>
          </p:cNvPr>
          <p:cNvCxnSpPr>
            <a:cxnSpLocks/>
            <a:stCxn id="85" idx="3"/>
            <a:endCxn id="83" idx="1"/>
          </p:cNvCxnSpPr>
          <p:nvPr/>
        </p:nvCxnSpPr>
        <p:spPr>
          <a:xfrm flipV="1">
            <a:off x="3588753" y="3900879"/>
            <a:ext cx="1720383" cy="836625"/>
          </a:xfrm>
          <a:prstGeom prst="bentConnector3">
            <a:avLst>
              <a:gd name="adj1" fmla="val 74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3036537-5D82-42E7-8D81-3F8026960F96}"/>
                  </a:ext>
                </a:extLst>
              </p:cNvPr>
              <p:cNvSpPr txBox="1"/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帶入</a:t>
                </a: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3036537-5D82-42E7-8D81-3F8026960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blipFill>
                <a:blip r:embed="rId2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0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7" grpId="0"/>
      <p:bldP spid="83" grpId="0"/>
      <p:bldP spid="85" grpId="0"/>
      <p:bldP spid="88" grpId="0"/>
      <p:bldP spid="89" grpId="0"/>
      <p:bldP spid="5" grpId="0"/>
      <p:bldP spid="6" grpId="0" animBg="1"/>
      <p:bldP spid="7" grpId="0" animBg="1"/>
      <p:bldP spid="9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B834AF04-2552-D99F-65C9-B6D4AEC9BB7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3151705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3151705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FF1A9-1B22-E50E-69DD-00EA2A25F842}"/>
              </a:ext>
            </a:extLst>
          </p:cNvPr>
          <p:cNvSpPr/>
          <p:nvPr/>
        </p:nvSpPr>
        <p:spPr>
          <a:xfrm>
            <a:off x="6606594" y="1966710"/>
            <a:ext cx="929672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006F0C4-6F33-A959-1B77-A11FC3DC65AC}"/>
                  </a:ext>
                </a:extLst>
              </p:cNvPr>
              <p:cNvSpPr txBox="1"/>
              <p:nvPr/>
            </p:nvSpPr>
            <p:spPr>
              <a:xfrm>
                <a:off x="5171132" y="3669199"/>
                <a:ext cx="5339444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006F0C4-6F33-A959-1B77-A11FC3DC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32" y="3669199"/>
                <a:ext cx="5339444" cy="1018292"/>
              </a:xfrm>
              <a:prstGeom prst="rect">
                <a:avLst/>
              </a:prstGeom>
              <a:blipFill>
                <a:blip r:embed="rId16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0E7412-EB50-A9A1-90D0-1DBA8FE0E480}"/>
                  </a:ext>
                </a:extLst>
              </p:cNvPr>
              <p:cNvSpPr txBox="1"/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0E7412-EB50-A9A1-90D0-1DBA8FE0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blipFill>
                <a:blip r:embed="rId17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E939217-2A3B-B79F-7ADE-2ECCCCEB6CF1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E939217-2A3B-B79F-7ADE-2ECCCCEB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blipFill>
                <a:blip r:embed="rId18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F933DF5-D362-870A-84BA-FD8A2861ABF9}"/>
                  </a:ext>
                </a:extLst>
              </p:cNvPr>
              <p:cNvSpPr txBox="1"/>
              <p:nvPr/>
            </p:nvSpPr>
            <p:spPr>
              <a:xfrm>
                <a:off x="6237932" y="4807083"/>
                <a:ext cx="906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F933DF5-D362-870A-84BA-FD8A2861A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932" y="4807083"/>
                <a:ext cx="906446" cy="523220"/>
              </a:xfrm>
              <a:prstGeom prst="rect">
                <a:avLst/>
              </a:prstGeom>
              <a:blipFill>
                <a:blip r:embed="rId1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3FE2286E-FCFB-0DD8-5C44-CC814518D5C0}"/>
              </a:ext>
            </a:extLst>
          </p:cNvPr>
          <p:cNvSpPr/>
          <p:nvPr/>
        </p:nvSpPr>
        <p:spPr>
          <a:xfrm>
            <a:off x="3062193" y="2171760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7600846-E896-1447-9479-AC9CC399105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649244" y="4178345"/>
            <a:ext cx="521888" cy="927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1D6833-FA2C-CCC3-0ED3-3E6E08AA3C2C}"/>
                  </a:ext>
                </a:extLst>
              </p:cNvPr>
              <p:cNvSpPr txBox="1"/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帶入</a:t>
                </a: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1D6833-FA2C-CCC3-0ED3-3E6E08AA3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blipFill>
                <a:blip r:embed="rId20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標題 1">
                <a:extLst>
                  <a:ext uri="{FF2B5EF4-FFF2-40B4-BE49-F238E27FC236}">
                    <a16:creationId xmlns:a16="http://schemas.microsoft.com/office/drawing/2014/main" id="{49A4B462-3DEA-9FB6-36C8-60CCDA3D93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9" name="標題 1">
                <a:extLst>
                  <a:ext uri="{FF2B5EF4-FFF2-40B4-BE49-F238E27FC236}">
                    <a16:creationId xmlns:a16="http://schemas.microsoft.com/office/drawing/2014/main" id="{49A4B462-3DEA-9FB6-36C8-60CCDA3D9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  <a:blipFill>
                <a:blip r:embed="rId21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blipFill>
                <a:blip r:embed="rId3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6240230" y="3429000"/>
                <a:ext cx="29010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30" y="3429000"/>
                <a:ext cx="2901009" cy="523220"/>
              </a:xfrm>
              <a:prstGeom prst="rect">
                <a:avLst/>
              </a:prstGeom>
              <a:blipFill>
                <a:blip r:embed="rId15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421863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421863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橢圓 7">
            <a:extLst>
              <a:ext uri="{FF2B5EF4-FFF2-40B4-BE49-F238E27FC236}">
                <a16:creationId xmlns:a16="http://schemas.microsoft.com/office/drawing/2014/main" id="{76E79D65-8229-7868-F44E-53F9C27B2C08}"/>
              </a:ext>
            </a:extLst>
          </p:cNvPr>
          <p:cNvSpPr/>
          <p:nvPr/>
        </p:nvSpPr>
        <p:spPr>
          <a:xfrm>
            <a:off x="3062193" y="2171760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DB306331-606E-28DB-8A56-900D638944B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標題 1">
                <a:extLst>
                  <a:ext uri="{FF2B5EF4-FFF2-40B4-BE49-F238E27FC236}">
                    <a16:creationId xmlns:a16="http://schemas.microsoft.com/office/drawing/2014/main" id="{040C47C7-65BF-2113-A6A2-74B2DDB560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4" name="標題 1">
                <a:extLst>
                  <a:ext uri="{FF2B5EF4-FFF2-40B4-BE49-F238E27FC236}">
                    <a16:creationId xmlns:a16="http://schemas.microsoft.com/office/drawing/2014/main" id="{040C47C7-65BF-2113-A6A2-74B2DDB56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  <a:blipFill>
                <a:blip r:embed="rId18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2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橢圓 7">
            <a:extLst>
              <a:ext uri="{FF2B5EF4-FFF2-40B4-BE49-F238E27FC236}">
                <a16:creationId xmlns:a16="http://schemas.microsoft.com/office/drawing/2014/main" id="{76E79D65-8229-7868-F44E-53F9C27B2C08}"/>
              </a:ext>
            </a:extLst>
          </p:cNvPr>
          <p:cNvSpPr/>
          <p:nvPr/>
        </p:nvSpPr>
        <p:spPr>
          <a:xfrm>
            <a:off x="3073623" y="3260029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DB306331-606E-28DB-8A56-900D638944B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標題 1">
                <a:extLst>
                  <a:ext uri="{FF2B5EF4-FFF2-40B4-BE49-F238E27FC236}">
                    <a16:creationId xmlns:a16="http://schemas.microsoft.com/office/drawing/2014/main" id="{78F47D2E-D6D0-F3E2-1542-DA42A7206F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2" name="標題 1">
                <a:extLst>
                  <a:ext uri="{FF2B5EF4-FFF2-40B4-BE49-F238E27FC236}">
                    <a16:creationId xmlns:a16="http://schemas.microsoft.com/office/drawing/2014/main" id="{78F47D2E-D6D0-F3E2-1542-DA42A7206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  <a:blipFill>
                <a:blip r:embed="rId17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18ED610-DE11-D696-3459-37666FA64D26}"/>
                  </a:ext>
                </a:extLst>
              </p:cNvPr>
              <p:cNvSpPr txBox="1"/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18ED610-DE11-D696-3459-37666FA64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blipFill>
                <a:blip r:embed="rId18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40934C-F0B5-6386-5842-D296EA74B290}"/>
                  </a:ext>
                </a:extLst>
              </p:cNvPr>
              <p:cNvSpPr txBox="1"/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40934C-F0B5-6386-5842-D296EA74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blipFill>
                <a:blip r:embed="rId1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9C253429-6DAE-601E-5B33-203B4C735142}"/>
              </a:ext>
            </a:extLst>
          </p:cNvPr>
          <p:cNvGrpSpPr/>
          <p:nvPr/>
        </p:nvGrpSpPr>
        <p:grpSpPr>
          <a:xfrm>
            <a:off x="561340" y="5440160"/>
            <a:ext cx="4156010" cy="571500"/>
            <a:chOff x="561340" y="5440160"/>
            <a:chExt cx="4156010" cy="571500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C0C3A840-8E2D-F51F-9981-2063101362FC}"/>
                </a:ext>
              </a:extLst>
            </p:cNvPr>
            <p:cNvSpPr/>
            <p:nvPr/>
          </p:nvSpPr>
          <p:spPr>
            <a:xfrm>
              <a:off x="61779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0FF857D-3444-6C89-E1E0-9661E232F1AB}"/>
                </a:ext>
              </a:extLst>
            </p:cNvPr>
            <p:cNvSpPr/>
            <p:nvPr/>
          </p:nvSpPr>
          <p:spPr>
            <a:xfrm>
              <a:off x="238182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2FEBAF0-54F2-5729-05BF-CC1A4C34B54E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118929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804B37C6-17A2-E231-AD80-592BBC3BB5E0}"/>
                </a:ext>
              </a:extLst>
            </p:cNvPr>
            <p:cNvSpPr/>
            <p:nvPr/>
          </p:nvSpPr>
          <p:spPr>
            <a:xfrm>
              <a:off x="414585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8ED119D-02BF-3559-0FAF-CF36E0C62900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>
              <a:off x="295332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4000F68-C7C8-F5D4-1511-557EF68205F8}"/>
                    </a:ext>
                  </a:extLst>
                </p:cNvPr>
                <p:cNvSpPr txBox="1"/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4000F68-C7C8-F5D4-1511-557EF6820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blipFill>
                  <a:blip r:embed="rId20"/>
                  <a:stretch>
                    <a:fillRect l="-7407" r="-296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3CA88F9-21B7-68E2-B471-C7687891FA0A}"/>
                    </a:ext>
                  </a:extLst>
                </p:cNvPr>
                <p:cNvSpPr txBox="1"/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3CA88F9-21B7-68E2-B471-C7687891F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11111" t="-7143" r="-22222" b="-95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4BB77AB-8F9C-942F-4C0E-22A784A0AB06}"/>
                    </a:ext>
                  </a:extLst>
                </p:cNvPr>
                <p:cNvSpPr txBox="1"/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4BB77AB-8F9C-942F-4C0E-22A784A0A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blipFill>
                  <a:blip r:embed="rId22"/>
                  <a:stretch>
                    <a:fillRect r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8EBFDBD-9574-C620-43B9-7146798F07DD}"/>
                  </a:ext>
                </a:extLst>
              </p:cNvPr>
              <p:cNvSpPr txBox="1"/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8EBFDBD-9574-C620-43B9-7146798F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blipFill>
                <a:blip r:embed="rId23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F374CED-5C39-3282-4BE0-563119E8723A}"/>
                  </a:ext>
                </a:extLst>
              </p:cNvPr>
              <p:cNvSpPr txBox="1"/>
              <p:nvPr/>
            </p:nvSpPr>
            <p:spPr>
              <a:xfrm>
                <a:off x="6228554" y="3868260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F374CED-5C39-3282-4BE0-563119E87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54" y="3868260"/>
                <a:ext cx="4203068" cy="542136"/>
              </a:xfrm>
              <a:prstGeom prst="rect">
                <a:avLst/>
              </a:prstGeom>
              <a:blipFill>
                <a:blip r:embed="rId24"/>
                <a:stretch>
                  <a:fillRect t="-6818" b="-2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DF5D6CCC-153E-C194-FAE6-DE0581161D03}"/>
              </a:ext>
            </a:extLst>
          </p:cNvPr>
          <p:cNvSpPr txBox="1"/>
          <p:nvPr/>
        </p:nvSpPr>
        <p:spPr>
          <a:xfrm>
            <a:off x="5303686" y="3909293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D51549-6D18-2A78-3251-E5562D9E5626}"/>
              </a:ext>
            </a:extLst>
          </p:cNvPr>
          <p:cNvSpPr txBox="1"/>
          <p:nvPr/>
        </p:nvSpPr>
        <p:spPr>
          <a:xfrm>
            <a:off x="5303686" y="4776416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7B91860-9349-7328-6A20-6622E64500AE}"/>
                  </a:ext>
                </a:extLst>
              </p:cNvPr>
              <p:cNvSpPr txBox="1"/>
              <p:nvPr/>
            </p:nvSpPr>
            <p:spPr>
              <a:xfrm>
                <a:off x="6228554" y="4545604"/>
                <a:ext cx="2101534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7B91860-9349-7328-6A20-6622E645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54" y="4545604"/>
                <a:ext cx="2101534" cy="1018292"/>
              </a:xfrm>
              <a:prstGeom prst="rect">
                <a:avLst/>
              </a:prstGeom>
              <a:blipFill>
                <a:blip r:embed="rId25"/>
                <a:stretch>
                  <a:fillRect t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D9AEA60D-E829-9E20-E4EE-458108C3CD77}"/>
              </a:ext>
            </a:extLst>
          </p:cNvPr>
          <p:cNvSpPr/>
          <p:nvPr/>
        </p:nvSpPr>
        <p:spPr>
          <a:xfrm>
            <a:off x="7645419" y="2011115"/>
            <a:ext cx="549033" cy="1013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952570-A9B7-A8F4-AB6E-E8CB46DC369A}"/>
              </a:ext>
            </a:extLst>
          </p:cNvPr>
          <p:cNvSpPr/>
          <p:nvPr/>
        </p:nvSpPr>
        <p:spPr>
          <a:xfrm>
            <a:off x="9073663" y="2207687"/>
            <a:ext cx="897188" cy="623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8D6D688-3465-A4B7-A140-49B666E5A129}"/>
              </a:ext>
            </a:extLst>
          </p:cNvPr>
          <p:cNvSpPr txBox="1"/>
          <p:nvPr/>
        </p:nvSpPr>
        <p:spPr>
          <a:xfrm>
            <a:off x="5303686" y="5802049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EAB8F1D-E642-9FCC-DC5E-E229F9044F20}"/>
                  </a:ext>
                </a:extLst>
              </p:cNvPr>
              <p:cNvSpPr txBox="1"/>
              <p:nvPr/>
            </p:nvSpPr>
            <p:spPr>
              <a:xfrm>
                <a:off x="6228553" y="5571237"/>
                <a:ext cx="3742297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EAB8F1D-E642-9FCC-DC5E-E229F904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53" y="5571237"/>
                <a:ext cx="3742297" cy="10173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4" grpId="0"/>
      <p:bldP spid="25" grpId="0"/>
      <p:bldP spid="26" grpId="0"/>
      <p:bldP spid="27" grpId="0"/>
      <p:bldP spid="30" grpId="0"/>
      <p:bldP spid="31" grpId="0" animBg="1"/>
      <p:bldP spid="31" grpId="1" animBg="1"/>
      <p:bldP spid="32" grpId="0" animBg="1"/>
      <p:bldP spid="32" grpId="1" animBg="1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DD6E3-4408-933B-4394-0921BCAD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Syllabus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1E3E7-B6A0-9D2A-579B-C35B852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85A30E17-3D99-5454-E02F-BCB20352F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72841"/>
              </p:ext>
            </p:extLst>
          </p:nvPr>
        </p:nvGraphicFramePr>
        <p:xfrm>
          <a:off x="2960175" y="191044"/>
          <a:ext cx="8578682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21">
                  <a:extLst>
                    <a:ext uri="{9D8B030D-6E8A-4147-A177-3AD203B41FA5}">
                      <a16:colId xmlns:a16="http://schemas.microsoft.com/office/drawing/2014/main" val="3076894454"/>
                    </a:ext>
                  </a:extLst>
                </a:gridCol>
                <a:gridCol w="6598404">
                  <a:extLst>
                    <a:ext uri="{9D8B030D-6E8A-4147-A177-3AD203B41FA5}">
                      <a16:colId xmlns:a16="http://schemas.microsoft.com/office/drawing/2014/main" val="1401030743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365662866"/>
                    </a:ext>
                  </a:extLst>
                </a:gridCol>
              </a:tblGrid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23333"/>
                  </a:ext>
                </a:extLst>
              </a:tr>
              <a:tr h="6209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深度學習介紹以及本課程綱要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(Introduction to Deep Learning / Syllabus)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4624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PyTorch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教學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最佳化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57496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神經網路與反向傳播法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HW1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029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II)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6595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trike="sngStrike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手把手實作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深度學習框架細節探索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972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卷積神經網路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4715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循環神經網路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13422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自注意力模型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6570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期中考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39107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自監督式模型方法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8819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強化學習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(Reinforcement Learning)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699219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模型壓縮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(Model Compression)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366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大模型時代如何有效率訓練模型？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3481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可解釋性人工智慧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88022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(1)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931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(2)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0119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4670DE7-9459-D1BB-33A9-6F764A04DB06}"/>
              </a:ext>
            </a:extLst>
          </p:cNvPr>
          <p:cNvSpPr/>
          <p:nvPr/>
        </p:nvSpPr>
        <p:spPr>
          <a:xfrm>
            <a:off x="709379" y="2140421"/>
            <a:ext cx="1097280" cy="398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LAB*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4DC390-3780-2F0B-3F94-9DE982DCE509}"/>
              </a:ext>
            </a:extLst>
          </p:cNvPr>
          <p:cNvSpPr/>
          <p:nvPr/>
        </p:nvSpPr>
        <p:spPr>
          <a:xfrm>
            <a:off x="709379" y="2733885"/>
            <a:ext cx="1097280" cy="398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Exam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5CAB60-82AF-EE7E-227C-0885BA149EDA}"/>
              </a:ext>
            </a:extLst>
          </p:cNvPr>
          <p:cNvSpPr/>
          <p:nvPr/>
        </p:nvSpPr>
        <p:spPr>
          <a:xfrm>
            <a:off x="709379" y="3283616"/>
            <a:ext cx="1097280" cy="398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Report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424B8D4F-4172-AE87-89FE-00FDBFDEBD38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 flipH="1" flipV="1">
            <a:off x="2960175" y="1753693"/>
            <a:ext cx="16328" cy="364188"/>
          </a:xfrm>
          <a:prstGeom prst="bentConnector3">
            <a:avLst>
              <a:gd name="adj1" fmla="val -3373457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F1A0E1-954E-1339-5F3F-1B7C510F4E72}"/>
              </a:ext>
            </a:extLst>
          </p:cNvPr>
          <p:cNvSpPr txBox="1"/>
          <p:nvPr/>
        </p:nvSpPr>
        <p:spPr>
          <a:xfrm>
            <a:off x="2976503" y="1900166"/>
            <a:ext cx="461555" cy="43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5D015B-4177-67E3-6F30-FC57609287FD}"/>
              </a:ext>
            </a:extLst>
          </p:cNvPr>
          <p:cNvSpPr txBox="1"/>
          <p:nvPr/>
        </p:nvSpPr>
        <p:spPr>
          <a:xfrm>
            <a:off x="653143" y="4223657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*LAB</a:t>
            </a:r>
            <a:r>
              <a:rPr kumimoji="1" lang="zh-TW" altLang="en-US" dirty="0">
                <a:ea typeface="Microsoft JhengHei" panose="020B0604030504040204" pitchFamily="34" charset="-120"/>
              </a:rPr>
              <a:t>代表包含程式碼實作教學</a:t>
            </a:r>
          </a:p>
        </p:txBody>
      </p:sp>
    </p:spTree>
    <p:extLst>
      <p:ext uri="{BB962C8B-B14F-4D97-AF65-F5344CB8AC3E}">
        <p14:creationId xmlns:p14="http://schemas.microsoft.com/office/powerpoint/2010/main" val="108170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6BDE1-06A6-D641-55AD-4699A346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反向傳播法觀察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(1)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85A6B-2D43-89CF-329D-E5B1DCCB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3A99EB7-9717-70FF-D463-B253FF5A3588}"/>
              </a:ext>
            </a:extLst>
          </p:cNvPr>
          <p:cNvSpPr/>
          <p:nvPr/>
        </p:nvSpPr>
        <p:spPr>
          <a:xfrm>
            <a:off x="741903" y="216461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FDF5383-F614-1EEE-EC5A-B4A5D7729D3A}"/>
              </a:ext>
            </a:extLst>
          </p:cNvPr>
          <p:cNvSpPr/>
          <p:nvPr/>
        </p:nvSpPr>
        <p:spPr>
          <a:xfrm>
            <a:off x="741903" y="335692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59897AE-0A84-E622-1087-25A21AF547F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313403" y="2450360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663EA50-0217-4F5C-E8F0-A249A9240A9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3403" y="2451747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7A7FE051-67A3-0183-65EB-49D7A5418669}"/>
              </a:ext>
            </a:extLst>
          </p:cNvPr>
          <p:cNvSpPr/>
          <p:nvPr/>
        </p:nvSpPr>
        <p:spPr>
          <a:xfrm>
            <a:off x="2490693" y="216599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EA505E8-5062-05C8-C763-0D1D3724088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3403" y="2450360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604E207-4AFB-CC0E-CCF7-90AC0365016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13403" y="3642676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5BEEACF1-DE7F-A3E4-6920-517B88841A9A}"/>
              </a:ext>
            </a:extLst>
          </p:cNvPr>
          <p:cNvSpPr/>
          <p:nvPr/>
        </p:nvSpPr>
        <p:spPr>
          <a:xfrm>
            <a:off x="3566637" y="273749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1A14F7-3043-F506-79A6-46521005C3E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3062193" y="2451747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871D6CF-97CB-F73A-4822-DD83A55DB56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062193" y="3023247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FC88BF7-6F21-14A5-068F-C7A2E6290F7B}"/>
                  </a:ext>
                </a:extLst>
              </p:cNvPr>
              <p:cNvSpPr txBox="1"/>
              <p:nvPr/>
            </p:nvSpPr>
            <p:spPr>
              <a:xfrm>
                <a:off x="847618" y="2215000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FC88BF7-6F21-14A5-068F-C7A2E6290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215000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D411466-97A3-FE38-7CEF-E00FD4F4BF59}"/>
                  </a:ext>
                </a:extLst>
              </p:cNvPr>
              <p:cNvSpPr txBox="1"/>
              <p:nvPr/>
            </p:nvSpPr>
            <p:spPr>
              <a:xfrm>
                <a:off x="823835" y="3419994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D411466-97A3-FE38-7CEF-E00FD4F4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419994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FADF9F2-FB74-E310-16AE-EDA87A2FE4E3}"/>
                  </a:ext>
                </a:extLst>
              </p:cNvPr>
              <p:cNvSpPr txBox="1"/>
              <p:nvPr/>
            </p:nvSpPr>
            <p:spPr>
              <a:xfrm>
                <a:off x="1506663" y="2034486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FADF9F2-FB74-E310-16AE-EDA87A2FE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2034486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D9DE9D2-6B7C-A323-B987-59EC70847119}"/>
                  </a:ext>
                </a:extLst>
              </p:cNvPr>
              <p:cNvSpPr txBox="1"/>
              <p:nvPr/>
            </p:nvSpPr>
            <p:spPr>
              <a:xfrm>
                <a:off x="1066948" y="2585722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D9DE9D2-6B7C-A323-B987-59EC70847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85722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94C609C-EF4D-35C6-9C39-4477565A05F6}"/>
                  </a:ext>
                </a:extLst>
              </p:cNvPr>
              <p:cNvSpPr txBox="1"/>
              <p:nvPr/>
            </p:nvSpPr>
            <p:spPr>
              <a:xfrm>
                <a:off x="1548722" y="3602790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94C609C-EF4D-35C6-9C39-4477565A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602790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5F0D10E-260E-3761-8A9D-DAEE2D680B43}"/>
                  </a:ext>
                </a:extLst>
              </p:cNvPr>
              <p:cNvSpPr txBox="1"/>
              <p:nvPr/>
            </p:nvSpPr>
            <p:spPr>
              <a:xfrm>
                <a:off x="1067750" y="297922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5F0D10E-260E-3761-8A9D-DAEE2D680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79221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4F0E84F-D264-03AD-4657-88DFF967DCDC}"/>
                  </a:ext>
                </a:extLst>
              </p:cNvPr>
              <p:cNvSpPr txBox="1"/>
              <p:nvPr/>
            </p:nvSpPr>
            <p:spPr>
              <a:xfrm>
                <a:off x="2547710" y="2241241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4F0E84F-D264-03AD-4657-88DFF967D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241241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6D629F-A109-C92C-746C-6D77210AE452}"/>
                  </a:ext>
                </a:extLst>
              </p:cNvPr>
              <p:cNvSpPr txBox="1"/>
              <p:nvPr/>
            </p:nvSpPr>
            <p:spPr>
              <a:xfrm>
                <a:off x="3600165" y="2829179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6D629F-A109-C92C-746C-6D77210AE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829179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0E4E646-B086-510D-6B50-394AA80B5CBD}"/>
                  </a:ext>
                </a:extLst>
              </p:cNvPr>
              <p:cNvSpPr txBox="1"/>
              <p:nvPr/>
            </p:nvSpPr>
            <p:spPr>
              <a:xfrm>
                <a:off x="2524221" y="343194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0E4E646-B086-510D-6B50-394AA80B5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431945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58DAD8B-C4EE-A231-FBBA-6598F95C72B8}"/>
                  </a:ext>
                </a:extLst>
              </p:cNvPr>
              <p:cNvSpPr txBox="1"/>
              <p:nvPr/>
            </p:nvSpPr>
            <p:spPr>
              <a:xfrm>
                <a:off x="3175660" y="22535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58DAD8B-C4EE-A231-FBBA-6598F95C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253598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AACBC974-E29F-F828-F842-CD4AE7D18CA0}"/>
                  </a:ext>
                </a:extLst>
              </p:cNvPr>
              <p:cNvSpPr txBox="1"/>
              <p:nvPr/>
            </p:nvSpPr>
            <p:spPr>
              <a:xfrm>
                <a:off x="3170850" y="3351480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AACBC974-E29F-F828-F842-CD4AE7D1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351480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>
            <a:extLst>
              <a:ext uri="{FF2B5EF4-FFF2-40B4-BE49-F238E27FC236}">
                <a16:creationId xmlns:a16="http://schemas.microsoft.com/office/drawing/2014/main" id="{58749B79-F577-F9EE-E4B2-7B9180FB597E}"/>
              </a:ext>
            </a:extLst>
          </p:cNvPr>
          <p:cNvSpPr/>
          <p:nvPr/>
        </p:nvSpPr>
        <p:spPr>
          <a:xfrm>
            <a:off x="2479263" y="335148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7695CCA-E713-25C3-6FD9-59FC63E482DA}"/>
                  </a:ext>
                </a:extLst>
              </p:cNvPr>
              <p:cNvSpPr txBox="1"/>
              <p:nvPr/>
            </p:nvSpPr>
            <p:spPr>
              <a:xfrm>
                <a:off x="4666688" y="2810299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7695CCA-E713-25C3-6FD9-59FC63E48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810299"/>
                <a:ext cx="504444" cy="400110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2791E125-CBC6-64DE-A6F2-31BD11013F6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150813" y="3010354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1F824F3-E26B-FAFB-CD69-9B396BD01C97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4">
                <a:extLst>
                  <a:ext uri="{FF2B5EF4-FFF2-40B4-BE49-F238E27FC236}">
                    <a16:creationId xmlns:a16="http://schemas.microsoft.com/office/drawing/2014/main" id="{B5F1C10A-3F3D-9F3C-001F-4B34A19897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4">
                <a:extLst>
                  <a:ext uri="{FF2B5EF4-FFF2-40B4-BE49-F238E27FC236}">
                    <a16:creationId xmlns:a16="http://schemas.microsoft.com/office/drawing/2014/main" id="{B5F1C10A-3F3D-9F3C-001F-4B34A19897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9235E83-A630-3E93-0814-42DF7390D332}"/>
                  </a:ext>
                </a:extLst>
              </p:cNvPr>
              <p:cNvSpPr txBox="1"/>
              <p:nvPr/>
            </p:nvSpPr>
            <p:spPr>
              <a:xfrm>
                <a:off x="5072288" y="3216719"/>
                <a:ext cx="3742297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9235E83-A630-3E93-0814-42DF7390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88" y="3216719"/>
                <a:ext cx="3742297" cy="1017394"/>
              </a:xfrm>
              <a:prstGeom prst="rect">
                <a:avLst/>
              </a:prstGeom>
              <a:blipFill>
                <a:blip r:embed="rId15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E64DC10-5291-1AA0-1235-ADFF0E032C29}"/>
                  </a:ext>
                </a:extLst>
              </p:cNvPr>
              <p:cNvSpPr txBox="1"/>
              <p:nvPr/>
            </p:nvSpPr>
            <p:spPr>
              <a:xfrm>
                <a:off x="5072288" y="1999201"/>
                <a:ext cx="3742297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E64DC10-5291-1AA0-1235-ADFF0E03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88" y="1999201"/>
                <a:ext cx="3742297" cy="1017394"/>
              </a:xfrm>
              <a:prstGeom prst="rect">
                <a:avLst/>
              </a:prstGeom>
              <a:blipFill>
                <a:blip r:embed="rId16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9EC3CE3-B43A-F0AA-C39E-50AED9A70C3B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9EC3CE3-B43A-F0AA-C39E-50AED9A7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blipFill>
                <a:blip r:embed="rId17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8604B81-624E-B0EA-4220-1B14CBDCAC77}"/>
              </a:ext>
            </a:extLst>
          </p:cNvPr>
          <p:cNvCxnSpPr>
            <a:cxnSpLocks/>
          </p:cNvCxnSpPr>
          <p:nvPr/>
        </p:nvCxnSpPr>
        <p:spPr>
          <a:xfrm>
            <a:off x="741903" y="4380028"/>
            <a:ext cx="339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E24A559-D0C1-2780-6CA2-F0EA6C1D7698}"/>
              </a:ext>
            </a:extLst>
          </p:cNvPr>
          <p:cNvSpPr txBox="1"/>
          <p:nvPr/>
        </p:nvSpPr>
        <p:spPr>
          <a:xfrm>
            <a:off x="1607182" y="4428200"/>
            <a:ext cx="17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Forward Pass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2B27325-CFA8-6ACA-E6F7-4ABA03909427}"/>
              </a:ext>
            </a:extLst>
          </p:cNvPr>
          <p:cNvSpPr/>
          <p:nvPr/>
        </p:nvSpPr>
        <p:spPr>
          <a:xfrm>
            <a:off x="6770451" y="1956662"/>
            <a:ext cx="933855" cy="242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561577-9E3A-2956-FACA-661A44507BE1}"/>
              </a:ext>
            </a:extLst>
          </p:cNvPr>
          <p:cNvSpPr/>
          <p:nvPr/>
        </p:nvSpPr>
        <p:spPr>
          <a:xfrm>
            <a:off x="7861274" y="1939782"/>
            <a:ext cx="601789" cy="24233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98B09DDF-01AD-58E3-56E2-C1F95AED5590}"/>
              </a:ext>
            </a:extLst>
          </p:cNvPr>
          <p:cNvCxnSpPr>
            <a:cxnSpLocks/>
          </p:cNvCxnSpPr>
          <p:nvPr/>
        </p:nvCxnSpPr>
        <p:spPr>
          <a:xfrm flipH="1">
            <a:off x="1593437" y="1939782"/>
            <a:ext cx="33962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CF6816C-0890-638E-B085-72BB9010EB0A}"/>
              </a:ext>
            </a:extLst>
          </p:cNvPr>
          <p:cNvSpPr txBox="1"/>
          <p:nvPr/>
        </p:nvSpPr>
        <p:spPr>
          <a:xfrm>
            <a:off x="2555524" y="1525853"/>
            <a:ext cx="17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00B050"/>
                </a:solidFill>
              </a:rPr>
              <a:t>Backward Pass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8727393-41BF-7F9E-FF25-AFE86EEC71E7}"/>
                  </a:ext>
                </a:extLst>
              </p:cNvPr>
              <p:cNvSpPr txBox="1"/>
              <p:nvPr/>
            </p:nvSpPr>
            <p:spPr>
              <a:xfrm>
                <a:off x="5477952" y="4563272"/>
                <a:ext cx="3109498" cy="1254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TW" altLang="en-US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8727393-41BF-7F9E-FF25-AFE86EEC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52" y="4563272"/>
                <a:ext cx="3109498" cy="1254446"/>
              </a:xfrm>
              <a:prstGeom prst="rect">
                <a:avLst/>
              </a:prstGeom>
              <a:blipFill>
                <a:blip r:embed="rId18"/>
                <a:stretch>
                  <a:fillRect l="-407" r="-1626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2BC35EA2-5BFA-929F-2AA4-8D4B445F59B9}"/>
              </a:ext>
            </a:extLst>
          </p:cNvPr>
          <p:cNvSpPr txBox="1"/>
          <p:nvPr/>
        </p:nvSpPr>
        <p:spPr>
          <a:xfrm>
            <a:off x="4150813" y="6011724"/>
            <a:ext cx="7162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💡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反向傳播法是在算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loss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對參數的梯度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 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Forward Pass 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結果的偏微分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kumimoji="1" lang="en-US" altLang="zh-TW" sz="20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Backward Pass </a:t>
            </a:r>
            <a:r>
              <a:rPr kumimoji="1" lang="zh-TW" altLang="en-US" sz="20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結果的偏微分 </a:t>
            </a:r>
          </a:p>
        </p:txBody>
      </p:sp>
    </p:spTree>
    <p:extLst>
      <p:ext uri="{BB962C8B-B14F-4D97-AF65-F5344CB8AC3E}">
        <p14:creationId xmlns:p14="http://schemas.microsoft.com/office/powerpoint/2010/main" val="261350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 animBg="1"/>
      <p:bldP spid="42" grpId="0"/>
      <p:bldP spid="43" grpId="0"/>
      <p:bldP spid="4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B834AF04-2552-D99F-65C9-B6D4AEC9BB7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998120" y="1998752"/>
                <a:ext cx="246023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1998752"/>
                <a:ext cx="2460238" cy="1017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blipFill>
                <a:blip r:embed="rId16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AF2E46EE-7C18-367D-D546-01A173E8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982910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AF2E46EE-7C18-367D-D546-01A173E8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982910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389" t="-59615" r="-170833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60331" t="-59615" r="-1653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389" t="-153704" r="-1708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60331" t="-153704" r="-16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389" t="-263462" r="-17083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60331" t="-263462" r="-1653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2063E-F9C1-29FE-8298-B21CAA5D5386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A51A60-6CFC-EA8E-578E-772FD5F01DEC}"/>
              </a:ext>
            </a:extLst>
          </p:cNvPr>
          <p:cNvSpPr/>
          <p:nvPr/>
        </p:nvSpPr>
        <p:spPr>
          <a:xfrm>
            <a:off x="7646295" y="3255272"/>
            <a:ext cx="57797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E8EB8FC-4A45-793B-AB76-60700B658E0C}"/>
                  </a:ext>
                </a:extLst>
              </p:cNvPr>
              <p:cNvSpPr txBox="1"/>
              <p:nvPr/>
            </p:nvSpPr>
            <p:spPr>
              <a:xfrm>
                <a:off x="446176" y="4494552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E8EB8FC-4A45-793B-AB76-60700B65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494552"/>
                <a:ext cx="4203068" cy="542136"/>
              </a:xfrm>
              <a:prstGeom prst="rect">
                <a:avLst/>
              </a:prstGeom>
              <a:blipFill>
                <a:blip r:embed="rId18"/>
                <a:stretch>
                  <a:fillRect t="-6818" b="-2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78574CF-649F-93C0-92CC-90D5B1DD4060}"/>
                  </a:ext>
                </a:extLst>
              </p:cNvPr>
              <p:cNvSpPr txBox="1"/>
              <p:nvPr/>
            </p:nvSpPr>
            <p:spPr>
              <a:xfrm>
                <a:off x="5059817" y="4475556"/>
                <a:ext cx="5139259" cy="1019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78574CF-649F-93C0-92CC-90D5B1DD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17" y="4475556"/>
                <a:ext cx="5139259" cy="1019510"/>
              </a:xfrm>
              <a:prstGeom prst="rect">
                <a:avLst/>
              </a:prstGeom>
              <a:blipFill>
                <a:blip r:embed="rId19"/>
                <a:stretch>
                  <a:fillRect t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EB41C24-688F-29D8-6236-6FFEAEC210E6}"/>
                  </a:ext>
                </a:extLst>
              </p:cNvPr>
              <p:cNvSpPr txBox="1"/>
              <p:nvPr/>
            </p:nvSpPr>
            <p:spPr>
              <a:xfrm>
                <a:off x="5862256" y="5672453"/>
                <a:ext cx="1192530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EB41C24-688F-29D8-6236-6FFEAEC2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56" y="5672453"/>
                <a:ext cx="1192530" cy="5421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90F81003-7505-BD21-80DE-D69C87BFCC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070601"/>
                  </p:ext>
                </p:extLst>
              </p:nvPr>
            </p:nvGraphicFramePr>
            <p:xfrm>
              <a:off x="9073663" y="184247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90F81003-7505-BD21-80DE-D69C87BFCC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070601"/>
                  </p:ext>
                </p:extLst>
              </p:nvPr>
            </p:nvGraphicFramePr>
            <p:xfrm>
              <a:off x="9073663" y="184247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1389" t="-59615" r="-170833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60331" t="-59615" r="-1653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1389" t="-153704" r="-170833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60331" t="-153704" r="-1653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橢圓 4">
            <a:extLst>
              <a:ext uri="{FF2B5EF4-FFF2-40B4-BE49-F238E27FC236}">
                <a16:creationId xmlns:a16="http://schemas.microsoft.com/office/drawing/2014/main" id="{2230DB35-C864-C0B5-519B-6214922E89C4}"/>
              </a:ext>
            </a:extLst>
          </p:cNvPr>
          <p:cNvSpPr/>
          <p:nvPr/>
        </p:nvSpPr>
        <p:spPr>
          <a:xfrm>
            <a:off x="1457049" y="1936561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F83D7CF-556C-11C7-CA6D-2F014ED83DF1}"/>
              </a:ext>
            </a:extLst>
          </p:cNvPr>
          <p:cNvGrpSpPr/>
          <p:nvPr/>
        </p:nvGrpSpPr>
        <p:grpSpPr>
          <a:xfrm>
            <a:off x="561340" y="5440160"/>
            <a:ext cx="4156010" cy="571500"/>
            <a:chOff x="561340" y="5440160"/>
            <a:chExt cx="4156010" cy="571500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4405682-3373-15BC-03B9-F84110782C92}"/>
                </a:ext>
              </a:extLst>
            </p:cNvPr>
            <p:cNvSpPr/>
            <p:nvPr/>
          </p:nvSpPr>
          <p:spPr>
            <a:xfrm>
              <a:off x="61779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1F1BE42-8E1E-FCD4-9D6C-07C1B983533E}"/>
                </a:ext>
              </a:extLst>
            </p:cNvPr>
            <p:cNvSpPr/>
            <p:nvPr/>
          </p:nvSpPr>
          <p:spPr>
            <a:xfrm>
              <a:off x="179381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CE4D94F4-47B2-D866-4ADA-E93ADB69D2E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189290" y="5725910"/>
              <a:ext cx="60452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6408918-8C31-0A13-5052-F3CB67C4EB8C}"/>
                </a:ext>
              </a:extLst>
            </p:cNvPr>
            <p:cNvSpPr/>
            <p:nvPr/>
          </p:nvSpPr>
          <p:spPr>
            <a:xfrm>
              <a:off x="414585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2FB90C2-DF75-7DF3-D1C5-89727AB591FB}"/>
                </a:ext>
              </a:extLst>
            </p:cNvPr>
            <p:cNvCxnSpPr>
              <a:cxnSpLocks/>
              <a:stCxn id="21" idx="6"/>
              <a:endCxn id="16" idx="2"/>
            </p:cNvCxnSpPr>
            <p:nvPr/>
          </p:nvCxnSpPr>
          <p:spPr>
            <a:xfrm>
              <a:off x="3541330" y="5725910"/>
              <a:ext cx="60452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DA6D91F-6A78-2FD3-1C62-D438241C9BCB}"/>
                    </a:ext>
                  </a:extLst>
                </p:cNvPr>
                <p:cNvSpPr txBox="1"/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DA6D91F-6A78-2FD3-1C62-D438241C9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blipFill>
                  <a:blip r:embed="rId22"/>
                  <a:stretch>
                    <a:fillRect l="-7407" r="-296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A14EE40-36C4-8573-668F-104D6D0E911C}"/>
                    </a:ext>
                  </a:extLst>
                </p:cNvPr>
                <p:cNvSpPr txBox="1"/>
                <p:nvPr/>
              </p:nvSpPr>
              <p:spPr>
                <a:xfrm>
                  <a:off x="1857380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A14EE40-36C4-8573-668F-104D6D0E9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380" y="5440160"/>
                  <a:ext cx="330926" cy="523220"/>
                </a:xfrm>
                <a:prstGeom prst="rect">
                  <a:avLst/>
                </a:prstGeom>
                <a:blipFill>
                  <a:blip r:embed="rId23"/>
                  <a:stretch>
                    <a:fillRect r="-44444"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CD680BF2-5DEB-10A3-864B-74315E00D3DF}"/>
                    </a:ext>
                  </a:extLst>
                </p:cNvPr>
                <p:cNvSpPr txBox="1"/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CD680BF2-5DEB-10A3-864B-74315E00D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blipFill>
                  <a:blip r:embed="rId24"/>
                  <a:stretch>
                    <a:fillRect r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AAA0F796-F379-A7DA-CCCC-C59296E08344}"/>
                </a:ext>
              </a:extLst>
            </p:cNvPr>
            <p:cNvSpPr/>
            <p:nvPr/>
          </p:nvSpPr>
          <p:spPr>
            <a:xfrm>
              <a:off x="296983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95D554D-9DF3-B023-DE52-A4F61802570B}"/>
                    </a:ext>
                  </a:extLst>
                </p:cNvPr>
                <p:cNvSpPr txBox="1"/>
                <p:nvPr/>
              </p:nvSpPr>
              <p:spPr>
                <a:xfrm>
                  <a:off x="3078908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95D554D-9DF3-B023-DE52-A4F618025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8908" y="5440160"/>
                  <a:ext cx="330926" cy="523220"/>
                </a:xfrm>
                <a:prstGeom prst="rect">
                  <a:avLst/>
                </a:prstGeom>
                <a:blipFill>
                  <a:blip r:embed="rId25"/>
                  <a:stretch>
                    <a:fillRect l="-7407" t="-7143" r="-25926" b="-95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A26CE71-5808-C48F-8FC8-A3451FE19E29}"/>
                </a:ext>
              </a:extLst>
            </p:cNvPr>
            <p:cNvCxnSpPr>
              <a:cxnSpLocks/>
              <a:stCxn id="8" idx="6"/>
              <a:endCxn id="21" idx="2"/>
            </p:cNvCxnSpPr>
            <p:nvPr/>
          </p:nvCxnSpPr>
          <p:spPr>
            <a:xfrm>
              <a:off x="2365310" y="5725910"/>
              <a:ext cx="60452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F861008-9630-7EAD-80A7-0A80F11019C8}"/>
                  </a:ext>
                </a:extLst>
              </p:cNvPr>
              <p:cNvSpPr txBox="1"/>
              <p:nvPr/>
            </p:nvSpPr>
            <p:spPr>
              <a:xfrm>
                <a:off x="5177910" y="1998752"/>
                <a:ext cx="1071415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F861008-9630-7EAD-80A7-0A80F1101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10" y="1998752"/>
                <a:ext cx="1071415" cy="10173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8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3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853062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853062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59615" r="-170833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59615" r="-1653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153704" r="-1708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153704" r="-16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263462" r="-17083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263462" r="-1653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blipFill>
                <a:blip r:embed="rId15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2063E-F9C1-29FE-8298-B21CAA5D5386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A51A60-6CFC-EA8E-578E-772FD5F01DEC}"/>
              </a:ext>
            </a:extLst>
          </p:cNvPr>
          <p:cNvSpPr/>
          <p:nvPr/>
        </p:nvSpPr>
        <p:spPr>
          <a:xfrm>
            <a:off x="8378237" y="3263751"/>
            <a:ext cx="57797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62993C-A4AC-DFA2-9140-4A9AAC8D1453}"/>
              </a:ext>
            </a:extLst>
          </p:cNvPr>
          <p:cNvSpPr/>
          <p:nvPr/>
        </p:nvSpPr>
        <p:spPr>
          <a:xfrm>
            <a:off x="9097949" y="2218764"/>
            <a:ext cx="869356" cy="615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76D512E-3F07-572E-7E11-11EA4C620233}"/>
              </a:ext>
            </a:extLst>
          </p:cNvPr>
          <p:cNvSpPr/>
          <p:nvPr/>
        </p:nvSpPr>
        <p:spPr>
          <a:xfrm>
            <a:off x="1457049" y="1936561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7628D3-EEB4-D504-639D-0573E2BA1784}"/>
              </a:ext>
            </a:extLst>
          </p:cNvPr>
          <p:cNvSpPr txBox="1"/>
          <p:nvPr/>
        </p:nvSpPr>
        <p:spPr>
          <a:xfrm>
            <a:off x="5676124" y="4772567"/>
            <a:ext cx="4936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已經算過了，直接取記錄過的值就可以了！</a:t>
            </a:r>
            <a:endParaRPr lang="en-US" altLang="zh-TW" sz="20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FE7945-2A10-4832-465B-9206B613B21D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FE7945-2A10-4832-465B-9206B613B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46190D4A-C991-7E69-08AC-62D02B5B823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6035210-6B70-CAC7-6A57-2D2C7C227FA2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6035210-6B70-CAC7-6A57-2D2C7C22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7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6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59615" r="-170833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59615" r="-1653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153704" r="-1708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153704" r="-16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263462" r="-17083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263462" r="-1653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blipFill>
                <a:blip r:embed="rId15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2063E-F9C1-29FE-8298-B21CAA5D5386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A51A60-6CFC-EA8E-578E-772FD5F01DEC}"/>
              </a:ext>
            </a:extLst>
          </p:cNvPr>
          <p:cNvSpPr/>
          <p:nvPr/>
        </p:nvSpPr>
        <p:spPr>
          <a:xfrm>
            <a:off x="6536460" y="3248463"/>
            <a:ext cx="93270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2542641-F6AE-B4DE-D76E-AA8764816F86}"/>
                  </a:ext>
                </a:extLst>
              </p:cNvPr>
              <p:cNvSpPr txBox="1"/>
              <p:nvPr/>
            </p:nvSpPr>
            <p:spPr>
              <a:xfrm>
                <a:off x="674908" y="4686650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2542641-F6AE-B4DE-D76E-AA8764816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08" y="4686650"/>
                <a:ext cx="4203069" cy="542136"/>
              </a:xfrm>
              <a:prstGeom prst="rect">
                <a:avLst/>
              </a:prstGeom>
              <a:blipFill>
                <a:blip r:embed="rId1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9B8F67-F9BC-9FB7-4BEA-03490FD54651}"/>
                  </a:ext>
                </a:extLst>
              </p:cNvPr>
              <p:cNvSpPr txBox="1"/>
              <p:nvPr/>
            </p:nvSpPr>
            <p:spPr>
              <a:xfrm>
                <a:off x="513679" y="5483107"/>
                <a:ext cx="5553137" cy="1018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9B8F67-F9BC-9FB7-4BEA-03490FD54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9" y="5483107"/>
                <a:ext cx="5553137" cy="1018805"/>
              </a:xfrm>
              <a:prstGeom prst="rect">
                <a:avLst/>
              </a:prstGeom>
              <a:blipFill>
                <a:blip r:embed="rId17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81B4AAC-90A8-691D-F7ED-C2C9B27F94E7}"/>
                  </a:ext>
                </a:extLst>
              </p:cNvPr>
              <p:cNvSpPr txBox="1"/>
              <p:nvPr/>
            </p:nvSpPr>
            <p:spPr>
              <a:xfrm>
                <a:off x="5830478" y="5730899"/>
                <a:ext cx="9673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81B4AAC-90A8-691D-F7ED-C2C9B27F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78" y="5730899"/>
                <a:ext cx="967383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8127491-28C4-C5E2-E625-227CCE4C63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739156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zh-TW" altLang="en-US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8127491-28C4-C5E2-E625-227CCE4C63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739156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59615" r="-17083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59615" r="-1653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153704" r="-170833" b="-19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153704" r="-1653" b="-19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263462" r="-170833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263462" r="-165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68040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350000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350000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8138A7-DEAB-1BF5-5CC6-A0E569023C0F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8138A7-DEAB-1BF5-5CC6-A0E56902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2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CCA3C076-433D-AEE0-3D4E-0FF18C7EBC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A275EBA-4F7C-704A-6D59-6200916317B0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A275EBA-4F7C-704A-6D59-620091631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2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>
            <a:extLst>
              <a:ext uri="{FF2B5EF4-FFF2-40B4-BE49-F238E27FC236}">
                <a16:creationId xmlns:a16="http://schemas.microsoft.com/office/drawing/2014/main" id="{45B86ACB-862C-2776-D476-B1763CE60850}"/>
              </a:ext>
            </a:extLst>
          </p:cNvPr>
          <p:cNvSpPr/>
          <p:nvPr/>
        </p:nvSpPr>
        <p:spPr>
          <a:xfrm>
            <a:off x="1457049" y="1936561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84949EF-1E53-B085-02FF-4FA27DC4AE3D}"/>
              </a:ext>
            </a:extLst>
          </p:cNvPr>
          <p:cNvSpPr txBox="1"/>
          <p:nvPr/>
        </p:nvSpPr>
        <p:spPr>
          <a:xfrm>
            <a:off x="6884932" y="4784015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7BF1A05-FB0E-7F72-BAA3-4D172EAC02D9}"/>
                  </a:ext>
                </a:extLst>
              </p:cNvPr>
              <p:cNvSpPr txBox="1"/>
              <p:nvPr/>
            </p:nvSpPr>
            <p:spPr>
              <a:xfrm>
                <a:off x="7002814" y="5426315"/>
                <a:ext cx="450841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7BF1A05-FB0E-7F72-BAA3-4D172EAC0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814" y="5426315"/>
                <a:ext cx="4508411" cy="101739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0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EA663-7353-2F5F-166C-63439C36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反向傳播法觀察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(2): Forward Pass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D7AFAA3-8637-C8A4-DE03-E20A9708B146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284470E-ADAC-7EE7-1653-EA34B90B038F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93FBCD5-E12F-95E0-8AA2-6C5D2B061AE2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C33B254-643F-91C3-CBC3-923B8670418E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6E863AF6-6BF8-D917-8DE1-C91FF6EF3C4C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9AEA31D-FA4A-771D-D57F-F0D81E86A106}"/>
              </a:ext>
            </a:extLst>
          </p:cNvPr>
          <p:cNvCxnSpPr>
            <a:cxnSpLocks/>
            <a:stCxn id="3" idx="6"/>
            <a:endCxn id="21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C35440A-9F2C-B74B-6712-B3F780C89B7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8931DC08-63D9-D7A6-DB31-748CC251FFFA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E63D0F6-133A-86DC-A3BD-C52BCE4A536E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C327BBB-9443-6CE4-D73E-B2BFF86E057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520CC03-C665-A4A4-27E0-3F0F0880F913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520CC03-C665-A4A4-27E0-3F0F0880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3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6C69F222-0399-ACFC-BF9D-799AEFE89D25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6C69F222-0399-ACFC-BF9D-799AEFE8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929B55B-0D29-2596-CAFA-813A26B4E546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929B55B-0D29-2596-CAFA-813A26B4E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AE7A16F-4ED8-0B14-F5A1-14021D8203CB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AE7A16F-4ED8-0B14-F5A1-14021D820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316FB30-0D6A-0B10-7589-3D0AB4FA2D39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316FB30-0D6A-0B10-7589-3D0AB4FA2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2F5A57A-789F-567E-6387-F5242AFD33AA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2F5A57A-789F-567E-6387-F5242AFD3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2AB6AFD-7CC0-FEC3-AA9E-EB9F8292BB02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2AB6AFD-7CC0-FEC3-AA9E-EB9F8292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2AD0A3E-296D-6719-D6BE-5933B0D57954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2AD0A3E-296D-6719-D6BE-5933B0D57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3C3969F8-E66A-F500-4985-D431BCE9B57D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3C3969F8-E66A-F500-4985-D431BCE9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6958DAC-8810-FFD5-4C8E-C74EF06C1325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6958DAC-8810-FFD5-4C8E-C74EF06C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286DC4-D1F4-C481-69BA-E3581389E5DF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286DC4-D1F4-C481-69BA-E3581389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橢圓 37">
            <a:extLst>
              <a:ext uri="{FF2B5EF4-FFF2-40B4-BE49-F238E27FC236}">
                <a16:creationId xmlns:a16="http://schemas.microsoft.com/office/drawing/2014/main" id="{8DBD8382-55B2-A1DF-0A7E-4908B3B8D2A5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9F9F1861-7C2C-3CD7-A5D8-BF28F1DD5F2F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9F9F1861-7C2C-3CD7-A5D8-BF28F1DD5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E5D66CE-7995-D535-44DB-0AD88A0ADDE4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4F1C980-FF88-F095-6952-6F51D591CB16}"/>
                  </a:ext>
                </a:extLst>
              </p:cNvPr>
              <p:cNvSpPr txBox="1"/>
              <p:nvPr/>
            </p:nvSpPr>
            <p:spPr>
              <a:xfrm>
                <a:off x="663478" y="5081068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4F1C980-FF88-F095-6952-6F51D591C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78" y="5081068"/>
                <a:ext cx="4203069" cy="542136"/>
              </a:xfrm>
              <a:prstGeom prst="rect">
                <a:avLst/>
              </a:prstGeom>
              <a:blipFill>
                <a:blip r:embed="rId1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4D59558-3748-27FD-98EC-ACD2DDA88C6D}"/>
                  </a:ext>
                </a:extLst>
              </p:cNvPr>
              <p:cNvSpPr txBox="1"/>
              <p:nvPr/>
            </p:nvSpPr>
            <p:spPr>
              <a:xfrm>
                <a:off x="572635" y="4423423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4D59558-3748-27FD-98EC-ACD2DDA8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35" y="4423423"/>
                <a:ext cx="4203068" cy="542136"/>
              </a:xfrm>
              <a:prstGeom prst="rect">
                <a:avLst/>
              </a:prstGeom>
              <a:blipFill>
                <a:blip r:embed="rId16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922BF9B-F121-19FC-DD61-4D4CD96A97D8}"/>
                  </a:ext>
                </a:extLst>
              </p:cNvPr>
              <p:cNvSpPr txBox="1"/>
              <p:nvPr/>
            </p:nvSpPr>
            <p:spPr>
              <a:xfrm>
                <a:off x="653143" y="5746267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922BF9B-F121-19FC-DD61-4D4CD96A9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5746267"/>
                <a:ext cx="4203068" cy="542136"/>
              </a:xfrm>
              <a:prstGeom prst="rect">
                <a:avLst/>
              </a:prstGeom>
              <a:blipFill>
                <a:blip r:embed="rId17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E8FB8FD-0E1B-D697-3DE5-63FB73E43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857147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zh-TW" altLang="en-US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E8FB8FD-0E1B-D697-3DE5-63FB73E43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857147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59615" r="-17083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59615" r="-1653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153704" r="-170833" b="-19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153704" r="-1653" b="-19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263462" r="-170833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263462" r="-165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68040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350000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350000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253249B6-6698-7463-83C0-58591DCF6BEB}"/>
              </a:ext>
            </a:extLst>
          </p:cNvPr>
          <p:cNvSpPr/>
          <p:nvPr/>
        </p:nvSpPr>
        <p:spPr>
          <a:xfrm>
            <a:off x="9070488" y="2847687"/>
            <a:ext cx="2437561" cy="717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A601012-6A68-B4F0-6263-07F3906F06C1}"/>
              </a:ext>
            </a:extLst>
          </p:cNvPr>
          <p:cNvSpPr/>
          <p:nvPr/>
        </p:nvSpPr>
        <p:spPr>
          <a:xfrm>
            <a:off x="9065584" y="4190490"/>
            <a:ext cx="2437561" cy="717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8940176-7298-A432-F88F-CC30B616BFED}"/>
              </a:ext>
            </a:extLst>
          </p:cNvPr>
          <p:cNvSpPr/>
          <p:nvPr/>
        </p:nvSpPr>
        <p:spPr>
          <a:xfrm>
            <a:off x="2469534" y="2056237"/>
            <a:ext cx="1227698" cy="619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366FB1-761E-7F54-8A9C-7E971FF66B1C}"/>
              </a:ext>
            </a:extLst>
          </p:cNvPr>
          <p:cNvSpPr/>
          <p:nvPr/>
        </p:nvSpPr>
        <p:spPr>
          <a:xfrm>
            <a:off x="716342" y="2052451"/>
            <a:ext cx="1394559" cy="619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F5D3DB-8B9C-28ED-AA31-7E624CA646D0}"/>
              </a:ext>
            </a:extLst>
          </p:cNvPr>
          <p:cNvSpPr txBox="1"/>
          <p:nvPr/>
        </p:nvSpPr>
        <p:spPr>
          <a:xfrm>
            <a:off x="5171132" y="4423423"/>
            <a:ext cx="339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💡</a:t>
            </a: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Forward Pass </a:t>
            </a:r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結果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的偏微分等於輸入的值</a:t>
            </a:r>
          </a:p>
        </p:txBody>
      </p:sp>
    </p:spTree>
    <p:extLst>
      <p:ext uri="{BB962C8B-B14F-4D97-AF65-F5344CB8AC3E}">
        <p14:creationId xmlns:p14="http://schemas.microsoft.com/office/powerpoint/2010/main" val="20382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9" grpId="0" animBg="1"/>
      <p:bldP spid="49" grpId="1" animBg="1"/>
      <p:bldP spid="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還有哪些參數還沒算到 </a:t>
            </a:r>
            <a:r>
              <a:rPr kumimoji="1" lang="en-US" altLang="zh-TW" dirty="0"/>
              <a:t>Gradients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10238DD-6692-CC03-2889-AC140B3E575D}"/>
              </a:ext>
            </a:extLst>
          </p:cNvPr>
          <p:cNvSpPr/>
          <p:nvPr/>
        </p:nvSpPr>
        <p:spPr>
          <a:xfrm>
            <a:off x="1520116" y="187277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3EB8377-4449-C272-966C-82954A60B8D0}"/>
              </a:ext>
            </a:extLst>
          </p:cNvPr>
          <p:cNvSpPr/>
          <p:nvPr/>
        </p:nvSpPr>
        <p:spPr>
          <a:xfrm>
            <a:off x="1520116" y="306509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AAF9086-9AED-682E-4E0A-B122D3AB6661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091616" y="2158527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DAD09A6-A233-D5B7-E9A8-DDE0472B4AC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091616" y="2159914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B0E60AB2-C8F9-93EC-B207-93D4A2F740BA}"/>
              </a:ext>
            </a:extLst>
          </p:cNvPr>
          <p:cNvSpPr/>
          <p:nvPr/>
        </p:nvSpPr>
        <p:spPr>
          <a:xfrm>
            <a:off x="3268906" y="187416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86FCD26-89D5-5358-5335-EAA75EB9041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091616" y="2158527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F821058-1C79-CC75-0428-13D1EEEEC9B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091616" y="3350843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6E7890B1-4BFF-ECBC-F6EE-B63BB3E8990D}"/>
              </a:ext>
            </a:extLst>
          </p:cNvPr>
          <p:cNvSpPr/>
          <p:nvPr/>
        </p:nvSpPr>
        <p:spPr>
          <a:xfrm>
            <a:off x="4344850" y="244566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7596DF7-48EA-8A29-37BB-0F4617DC9B3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3840406" y="2159914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099B1D7-58D2-30D8-7698-5DE5647A684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40406" y="2731414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4CE872C-0970-5E8F-8E3F-F8E3B5FB5047}"/>
                  </a:ext>
                </a:extLst>
              </p:cNvPr>
              <p:cNvSpPr txBox="1"/>
              <p:nvPr/>
            </p:nvSpPr>
            <p:spPr>
              <a:xfrm>
                <a:off x="1625831" y="1923167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4CE872C-0970-5E8F-8E3F-F8E3B5FB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31" y="1923167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97E2F91-4EEF-5F1B-64CB-D30053F4EFE0}"/>
                  </a:ext>
                </a:extLst>
              </p:cNvPr>
              <p:cNvSpPr txBox="1"/>
              <p:nvPr/>
            </p:nvSpPr>
            <p:spPr>
              <a:xfrm>
                <a:off x="1602048" y="3128161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97E2F91-4EEF-5F1B-64CB-D30053F4E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8" y="3128161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CE6D8B7-824F-7EF3-4B09-AF94FBE33031}"/>
                  </a:ext>
                </a:extLst>
              </p:cNvPr>
              <p:cNvSpPr txBox="1"/>
              <p:nvPr/>
            </p:nvSpPr>
            <p:spPr>
              <a:xfrm>
                <a:off x="2284876" y="1742653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CE6D8B7-824F-7EF3-4B09-AF94FBE33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76" y="1742653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FD9F79-1625-2556-DA40-C7E577A53A59}"/>
                  </a:ext>
                </a:extLst>
              </p:cNvPr>
              <p:cNvSpPr txBox="1"/>
              <p:nvPr/>
            </p:nvSpPr>
            <p:spPr>
              <a:xfrm>
                <a:off x="1845161" y="229388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FD9F79-1625-2556-DA40-C7E577A5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161" y="2293889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B326F73-FB33-04DC-8ED2-46DAB06E4565}"/>
                  </a:ext>
                </a:extLst>
              </p:cNvPr>
              <p:cNvSpPr txBox="1"/>
              <p:nvPr/>
            </p:nvSpPr>
            <p:spPr>
              <a:xfrm>
                <a:off x="2326935" y="3310957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B326F73-FB33-04DC-8ED2-46DAB06E4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935" y="3310957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EFD3962-FBF4-2DC5-C84F-E6CDB127BD2F}"/>
                  </a:ext>
                </a:extLst>
              </p:cNvPr>
              <p:cNvSpPr txBox="1"/>
              <p:nvPr/>
            </p:nvSpPr>
            <p:spPr>
              <a:xfrm>
                <a:off x="1845963" y="268738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EFD3962-FBF4-2DC5-C84F-E6CDB127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63" y="268738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EE078B0-03B9-C91B-B6B3-6854AC89BA33}"/>
                  </a:ext>
                </a:extLst>
              </p:cNvPr>
              <p:cNvSpPr txBox="1"/>
              <p:nvPr/>
            </p:nvSpPr>
            <p:spPr>
              <a:xfrm>
                <a:off x="3325923" y="1949408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EE078B0-03B9-C91B-B6B3-6854AC8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23" y="1949408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61BA844-3C5E-4634-A683-99EF2F7B5566}"/>
                  </a:ext>
                </a:extLst>
              </p:cNvPr>
              <p:cNvSpPr txBox="1"/>
              <p:nvPr/>
            </p:nvSpPr>
            <p:spPr>
              <a:xfrm>
                <a:off x="4378378" y="2537346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61BA844-3C5E-4634-A683-99EF2F7B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78" y="2537346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CE7E1DC-5420-C91A-4F6F-F277C6738C57}"/>
                  </a:ext>
                </a:extLst>
              </p:cNvPr>
              <p:cNvSpPr txBox="1"/>
              <p:nvPr/>
            </p:nvSpPr>
            <p:spPr>
              <a:xfrm>
                <a:off x="3302434" y="314011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CE7E1DC-5420-C91A-4F6F-F277C6738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34" y="3140112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2F14FAA-6F17-F839-42F9-1657ACC4A716}"/>
                  </a:ext>
                </a:extLst>
              </p:cNvPr>
              <p:cNvSpPr txBox="1"/>
              <p:nvPr/>
            </p:nvSpPr>
            <p:spPr>
              <a:xfrm>
                <a:off x="3953873" y="196176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2F14FAA-6F17-F839-42F9-1657ACC4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873" y="1961765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B03394-087A-D663-CFEC-59D91FF12C99}"/>
                  </a:ext>
                </a:extLst>
              </p:cNvPr>
              <p:cNvSpPr txBox="1"/>
              <p:nvPr/>
            </p:nvSpPr>
            <p:spPr>
              <a:xfrm>
                <a:off x="3949063" y="305964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B03394-087A-D663-CFEC-59D91FF1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63" y="3059647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>
            <a:extLst>
              <a:ext uri="{FF2B5EF4-FFF2-40B4-BE49-F238E27FC236}">
                <a16:creationId xmlns:a16="http://schemas.microsoft.com/office/drawing/2014/main" id="{6DB36310-4431-54A4-D6E8-27A8B792D701}"/>
              </a:ext>
            </a:extLst>
          </p:cNvPr>
          <p:cNvSpPr/>
          <p:nvPr/>
        </p:nvSpPr>
        <p:spPr>
          <a:xfrm>
            <a:off x="3257476" y="305964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FDBAA4C-5FB1-7730-AB7F-0C798A89B811}"/>
                  </a:ext>
                </a:extLst>
              </p:cNvPr>
              <p:cNvSpPr txBox="1"/>
              <p:nvPr/>
            </p:nvSpPr>
            <p:spPr>
              <a:xfrm>
                <a:off x="1115399" y="3966423"/>
                <a:ext cx="3360153" cy="279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sub>
                      </m:sSub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FDBAA4C-5FB1-7730-AB7F-0C798A89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99" y="3966423"/>
                <a:ext cx="3360153" cy="2796663"/>
              </a:xfrm>
              <a:prstGeom prst="rect">
                <a:avLst/>
              </a:prstGeom>
              <a:blipFill>
                <a:blip r:embed="rId13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>
            <a:extLst>
              <a:ext uri="{FF2B5EF4-FFF2-40B4-BE49-F238E27FC236}">
                <a16:creationId xmlns:a16="http://schemas.microsoft.com/office/drawing/2014/main" id="{D2D696D1-43D8-4CE6-C6A2-4B30EFDD4958}"/>
              </a:ext>
            </a:extLst>
          </p:cNvPr>
          <p:cNvSpPr/>
          <p:nvPr/>
        </p:nvSpPr>
        <p:spPr>
          <a:xfrm>
            <a:off x="1723077" y="2373667"/>
            <a:ext cx="867781" cy="343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C3DF818C-E1F3-2194-A5BC-E1321F694283}"/>
              </a:ext>
            </a:extLst>
          </p:cNvPr>
          <p:cNvSpPr/>
          <p:nvPr/>
        </p:nvSpPr>
        <p:spPr>
          <a:xfrm>
            <a:off x="2265920" y="3313735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9FBD7D4-A3A6-33BC-F269-0E87E646D321}"/>
              </a:ext>
            </a:extLst>
          </p:cNvPr>
          <p:cNvSpPr/>
          <p:nvPr/>
        </p:nvSpPr>
        <p:spPr>
          <a:xfrm>
            <a:off x="1717769" y="2741674"/>
            <a:ext cx="867781" cy="343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AD7A6F-BE52-D962-42D4-8E65DC46F66F}"/>
              </a:ext>
            </a:extLst>
          </p:cNvPr>
          <p:cNvSpPr txBox="1"/>
          <p:nvPr/>
        </p:nvSpPr>
        <p:spPr>
          <a:xfrm>
            <a:off x="5171132" y="4423423"/>
            <a:ext cx="499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剩下的 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w 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和 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b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 的算法其實大同小異</a:t>
            </a:r>
            <a:endParaRPr kumimoji="1" lang="zh-TW" altLang="en-US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6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ED4D7-7776-8215-ABDF-6DA0B986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Gradient Descent</a:t>
            </a:r>
            <a:r>
              <a:rPr kumimoji="1" lang="zh-TW" altLang="en-US" dirty="0"/>
              <a:t> </a:t>
            </a:r>
            <a:r>
              <a:rPr kumimoji="1" lang="en-US" altLang="zh-TW" dirty="0"/>
              <a:t>vs. Back-propagation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50651C-278D-8B4C-162A-0E9980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165BB98-182B-6C9B-FE91-105ED7CDEDA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726265"/>
          <a:ext cx="8128000" cy="253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589567482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11577438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334069360"/>
                    </a:ext>
                  </a:extLst>
                </a:gridCol>
              </a:tblGrid>
              <a:tr h="843845">
                <a:tc>
                  <a:txBody>
                    <a:bodyPr/>
                    <a:lstStyle/>
                    <a:p>
                      <a:endParaRPr lang="zh-TW" altLang="en-US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Gradient Descent 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Back-propagation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848534"/>
                  </a:ext>
                </a:extLst>
              </a:tr>
              <a:tr h="84384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根據梯度更新權重值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(weights)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計算神經網路中的梯度，以供梯度下降使用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85441"/>
                  </a:ext>
                </a:extLst>
              </a:tr>
              <a:tr h="84384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最終目標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透過梯度找出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function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最佳解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最小化目標函數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)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計算梯度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，以便使用梯度下降找到最佳解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05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90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015C3-F075-4227-F2B5-09B129FC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Summary for Backpropagation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89AA3-210C-6778-17FA-B665395F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BAD8051-592C-4928-A55A-15F827DB38D9}"/>
              </a:ext>
            </a:extLst>
          </p:cNvPr>
          <p:cNvSpPr txBox="1"/>
          <p:nvPr/>
        </p:nvSpPr>
        <p:spPr>
          <a:xfrm>
            <a:off x="9645129" y="2617857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Output</a:t>
            </a:r>
            <a:endParaRPr kumimoji="1"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B1B8138-0D73-78C5-250D-F72FA70C0C04}"/>
              </a:ext>
            </a:extLst>
          </p:cNvPr>
          <p:cNvSpPr txBox="1"/>
          <p:nvPr/>
        </p:nvSpPr>
        <p:spPr>
          <a:xfrm>
            <a:off x="10700507" y="2606260"/>
            <a:ext cx="10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Gold Ans</a:t>
            </a:r>
            <a:endParaRPr kumimoji="1"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1ACDD97-DE41-AF72-92A4-8260CD475D7B}"/>
              </a:ext>
            </a:extLst>
          </p:cNvPr>
          <p:cNvSpPr txBox="1"/>
          <p:nvPr/>
        </p:nvSpPr>
        <p:spPr>
          <a:xfrm>
            <a:off x="10957536" y="2860455"/>
            <a:ext cx="4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1.0</a:t>
            </a:r>
            <a:endParaRPr kumimoji="1" lang="zh-TW" altLang="en-US" dirty="0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8FD46DC-E0DA-51C2-5F32-D280367F0C22}"/>
              </a:ext>
            </a:extLst>
          </p:cNvPr>
          <p:cNvGrpSpPr/>
          <p:nvPr/>
        </p:nvGrpSpPr>
        <p:grpSpPr>
          <a:xfrm>
            <a:off x="6566649" y="2498295"/>
            <a:ext cx="3819144" cy="2110684"/>
            <a:chOff x="6566649" y="2498295"/>
            <a:chExt cx="3819144" cy="2110684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7C6FFC5C-FD32-F357-8DB8-1C3623293CFF}"/>
                </a:ext>
              </a:extLst>
            </p:cNvPr>
            <p:cNvSpPr/>
            <p:nvPr/>
          </p:nvSpPr>
          <p:spPr>
            <a:xfrm>
              <a:off x="6989559" y="2815916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82CCA01-B89C-F366-D4DC-F70DC1F1BF2C}"/>
                </a:ext>
              </a:extLst>
            </p:cNvPr>
            <p:cNvSpPr/>
            <p:nvPr/>
          </p:nvSpPr>
          <p:spPr>
            <a:xfrm>
              <a:off x="6989559" y="4008232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03F6C990-EEAC-CDD6-5A63-A7C37E1003CB}"/>
                </a:ext>
              </a:extLst>
            </p:cNvPr>
            <p:cNvCxnSpPr>
              <a:cxnSpLocks/>
              <a:stCxn id="23" idx="6"/>
              <a:endCxn id="32" idx="2"/>
            </p:cNvCxnSpPr>
            <p:nvPr/>
          </p:nvCxnSpPr>
          <p:spPr>
            <a:xfrm>
              <a:off x="7561059" y="3101666"/>
              <a:ext cx="1165860" cy="1186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57DE40C-2F2A-9F50-E8AA-B9271025CDEA}"/>
                </a:ext>
              </a:extLst>
            </p:cNvPr>
            <p:cNvCxnSpPr>
              <a:cxnSpLocks/>
              <a:stCxn id="24" idx="6"/>
              <a:endCxn id="31" idx="2"/>
            </p:cNvCxnSpPr>
            <p:nvPr/>
          </p:nvCxnSpPr>
          <p:spPr>
            <a:xfrm flipV="1">
              <a:off x="7561059" y="3103053"/>
              <a:ext cx="1177290" cy="11909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圖片 26" descr="\documentclass{article}&#10;\usepackage{amsmath}&#10;\pagestyle{empty}&#10;\begin{document}&#10;&#10;$x_1$&#10;&#10;&#10;\end{document}" title="IguanaTex Bitmap Display">
              <a:extLst>
                <a:ext uri="{FF2B5EF4-FFF2-40B4-BE49-F238E27FC236}">
                  <a16:creationId xmlns:a16="http://schemas.microsoft.com/office/drawing/2014/main" id="{AF130ACC-A3D7-462E-8A10-0F0A9F5C68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649" y="3029571"/>
              <a:ext cx="274320" cy="182880"/>
            </a:xfrm>
            <a:prstGeom prst="rect">
              <a:avLst/>
            </a:prstGeom>
          </p:spPr>
        </p:pic>
        <p:pic>
          <p:nvPicPr>
            <p:cNvPr id="28" name="圖片 27" descr="\documentclass{article}&#10;\usepackage{amsmath}&#10;\pagestyle{empty}&#10;\begin{document}&#10;&#10;$x_2$&#10;&#10;&#10;\end{document}" title="IguanaTex Bitmap Display">
              <a:extLst>
                <a:ext uri="{FF2B5EF4-FFF2-40B4-BE49-F238E27FC236}">
                  <a16:creationId xmlns:a16="http://schemas.microsoft.com/office/drawing/2014/main" id="{685B7FE2-746F-9EAD-C521-3FAE4F6D626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649" y="4210227"/>
              <a:ext cx="274320" cy="182880"/>
            </a:xfrm>
            <a:prstGeom prst="rect">
              <a:avLst/>
            </a:prstGeom>
          </p:spPr>
        </p:pic>
        <p:pic>
          <p:nvPicPr>
            <p:cNvPr id="29" name="圖片 28" descr="\documentclass{article}&#10;\usepackage{amsmath}&#10;\pagestyle{empty}&#10;\begin{document}&#10;&#10;$w_{1,1}$&#10;&#10;&#10;\end{document}" title="IguanaTex Bitmap Display">
              <a:extLst>
                <a:ext uri="{FF2B5EF4-FFF2-40B4-BE49-F238E27FC236}">
                  <a16:creationId xmlns:a16="http://schemas.microsoft.com/office/drawing/2014/main" id="{BB0501D6-0E16-E02C-8624-F145A078EAC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909" y="2834092"/>
              <a:ext cx="518160" cy="243840"/>
            </a:xfrm>
            <a:prstGeom prst="rect">
              <a:avLst/>
            </a:prstGeom>
          </p:spPr>
        </p:pic>
        <p:pic>
          <p:nvPicPr>
            <p:cNvPr id="30" name="圖片 29" descr="\documentclass{article}&#10;\usepackage{amsmath}&#10;\pagestyle{empty}&#10;\begin{document}&#10;&#10;$w_{2,1}$&#10;&#10;&#10;\end{document}" title="IguanaTex Bitmap Display">
              <a:extLst>
                <a:ext uri="{FF2B5EF4-FFF2-40B4-BE49-F238E27FC236}">
                  <a16:creationId xmlns:a16="http://schemas.microsoft.com/office/drawing/2014/main" id="{08A88B7E-B190-0999-53DD-B87F20A7BBB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6099" y="3782703"/>
              <a:ext cx="527850" cy="248400"/>
            </a:xfrm>
            <a:prstGeom prst="rect">
              <a:avLst/>
            </a:prstGeom>
          </p:spPr>
        </p:pic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0B57B9DA-BA50-1B16-794A-17E210EFEF7B}"/>
                </a:ext>
              </a:extLst>
            </p:cNvPr>
            <p:cNvSpPr/>
            <p:nvPr/>
          </p:nvSpPr>
          <p:spPr>
            <a:xfrm>
              <a:off x="8738349" y="2817303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28FB6F52-D77B-D5ED-62B4-3E275B719720}"/>
                </a:ext>
              </a:extLst>
            </p:cNvPr>
            <p:cNvSpPr/>
            <p:nvPr/>
          </p:nvSpPr>
          <p:spPr>
            <a:xfrm>
              <a:off x="8726919" y="4002786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585B8914-5AF3-A5A5-D1BE-06F8454EAC11}"/>
                </a:ext>
              </a:extLst>
            </p:cNvPr>
            <p:cNvCxnSpPr>
              <a:cxnSpLocks/>
              <a:stCxn id="23" idx="6"/>
              <a:endCxn id="31" idx="2"/>
            </p:cNvCxnSpPr>
            <p:nvPr/>
          </p:nvCxnSpPr>
          <p:spPr>
            <a:xfrm>
              <a:off x="7561059" y="3101666"/>
              <a:ext cx="1177290" cy="1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38C47BA-0332-FE8C-1B87-D2284D0E2C26}"/>
                </a:ext>
              </a:extLst>
            </p:cNvPr>
            <p:cNvCxnSpPr>
              <a:cxnSpLocks/>
              <a:stCxn id="24" idx="6"/>
              <a:endCxn id="32" idx="2"/>
            </p:cNvCxnSpPr>
            <p:nvPr/>
          </p:nvCxnSpPr>
          <p:spPr>
            <a:xfrm flipV="1">
              <a:off x="7561059" y="4288536"/>
              <a:ext cx="1165860" cy="5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圖片 34" descr="\documentclass{article}&#10;\usepackage{amsmath}&#10;\pagestyle{empty}&#10;\begin{document}&#10;&#10;$w_{2,2}$&#10;&#10;&#10;\end{document}" title="IguanaTex Bitmap Display">
              <a:extLst>
                <a:ext uri="{FF2B5EF4-FFF2-40B4-BE49-F238E27FC236}">
                  <a16:creationId xmlns:a16="http://schemas.microsoft.com/office/drawing/2014/main" id="{A65CCE4A-A9BC-4A68-EA62-08201E50485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949" y="4365139"/>
              <a:ext cx="518160" cy="243840"/>
            </a:xfrm>
            <a:prstGeom prst="rect">
              <a:avLst/>
            </a:prstGeom>
          </p:spPr>
        </p:pic>
        <p:pic>
          <p:nvPicPr>
            <p:cNvPr id="36" name="圖片 35" descr="\documentclass{article}&#10;\usepackage{amsmath}&#10;\pagestyle{empty}&#10;\begin{document}&#10;&#10;$w_{1,2}$&#10;&#10;&#10;\end{document}" title="IguanaTex Bitmap Display">
              <a:extLst>
                <a:ext uri="{FF2B5EF4-FFF2-40B4-BE49-F238E27FC236}">
                  <a16:creationId xmlns:a16="http://schemas.microsoft.com/office/drawing/2014/main" id="{9CB075AD-E945-C574-295E-7B0886C5317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5309" y="3410147"/>
              <a:ext cx="518160" cy="243840"/>
            </a:xfrm>
            <a:prstGeom prst="rect">
              <a:avLst/>
            </a:prstGeom>
          </p:spPr>
        </p:pic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A828F998-183A-800A-566D-A3145B7B9506}"/>
                </a:ext>
              </a:extLst>
            </p:cNvPr>
            <p:cNvSpPr/>
            <p:nvPr/>
          </p:nvSpPr>
          <p:spPr>
            <a:xfrm>
              <a:off x="9814293" y="3388803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9F46413-EBC8-B9ED-39B7-38CF248B53AE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9309849" y="3103053"/>
              <a:ext cx="504444" cy="57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CE578AF-FCC1-F3B9-7031-23301AFF08FE}"/>
                </a:ext>
              </a:extLst>
            </p:cNvPr>
            <p:cNvCxnSpPr>
              <a:cxnSpLocks/>
              <a:stCxn id="32" idx="6"/>
              <a:endCxn id="37" idx="2"/>
            </p:cNvCxnSpPr>
            <p:nvPr/>
          </p:nvCxnSpPr>
          <p:spPr>
            <a:xfrm flipV="1">
              <a:off x="9298419" y="3674553"/>
              <a:ext cx="515874" cy="6139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圖片 39" descr="\documentclass{article}&#10;\usepackage{amsmath}&#10;\pagestyle{empty}&#10;\begin{document}&#10;&#10;$w'_{1,1}$&#10;&#10;&#10;\end{document}" title="IguanaTex Bitmap Display">
              <a:extLst>
                <a:ext uri="{FF2B5EF4-FFF2-40B4-BE49-F238E27FC236}">
                  <a16:creationId xmlns:a16="http://schemas.microsoft.com/office/drawing/2014/main" id="{02A9299D-3702-AFB9-AE30-3EC2D594BD62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5391" y="2987189"/>
              <a:ext cx="518160" cy="365760"/>
            </a:xfrm>
            <a:prstGeom prst="rect">
              <a:avLst/>
            </a:prstGeom>
          </p:spPr>
        </p:pic>
        <p:pic>
          <p:nvPicPr>
            <p:cNvPr id="41" name="圖片 40" descr="\documentclass{article}&#10;\usepackage{amsmath}&#10;\pagestyle{empty}&#10;\begin{document}&#10;&#10;$w'_{2,1}$&#10;&#10;&#10;\end{document}" title="IguanaTex Bitmap Display">
              <a:extLst>
                <a:ext uri="{FF2B5EF4-FFF2-40B4-BE49-F238E27FC236}">
                  <a16:creationId xmlns:a16="http://schemas.microsoft.com/office/drawing/2014/main" id="{A4F14544-E311-2B4B-3767-B2A76680FC1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629" y="4123487"/>
              <a:ext cx="518160" cy="365760"/>
            </a:xfrm>
            <a:prstGeom prst="rect">
              <a:avLst/>
            </a:prstGeom>
          </p:spPr>
        </p:pic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E6B2957-A706-40CA-5C28-09E51E2A6FEB}"/>
                </a:ext>
              </a:extLst>
            </p:cNvPr>
            <p:cNvCxnSpPr/>
            <p:nvPr/>
          </p:nvCxnSpPr>
          <p:spPr>
            <a:xfrm>
              <a:off x="8792125" y="3204192"/>
              <a:ext cx="2651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D178035-A75B-3093-1508-FB19A1BE5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2293" y="2975592"/>
              <a:ext cx="182880" cy="2299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247D37F9-F844-AA51-2119-35E12172C4F4}"/>
                </a:ext>
              </a:extLst>
            </p:cNvPr>
            <p:cNvCxnSpPr/>
            <p:nvPr/>
          </p:nvCxnSpPr>
          <p:spPr>
            <a:xfrm>
              <a:off x="8787934" y="4399630"/>
              <a:ext cx="2651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01109DC-2E9B-80EA-9711-BD95AAC1C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102" y="4171030"/>
              <a:ext cx="182880" cy="2299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圖片 46" descr="\documentclass{article}&#10;\usepackage{amsmath}&#10;\pagestyle{empty}&#10;\begin{document}&#10;&#10;$h_2$&#10;&#10;&#10;\end{document}" title="IguanaTex Bitmap Display">
              <a:extLst>
                <a:ext uri="{FF2B5EF4-FFF2-40B4-BE49-F238E27FC236}">
                  <a16:creationId xmlns:a16="http://schemas.microsoft.com/office/drawing/2014/main" id="{DC221DE1-CFCC-205C-01B4-19EA635785A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956" y="3702009"/>
              <a:ext cx="274320" cy="274320"/>
            </a:xfrm>
            <a:prstGeom prst="rect">
              <a:avLst/>
            </a:prstGeom>
          </p:spPr>
        </p:pic>
        <p:pic>
          <p:nvPicPr>
            <p:cNvPr id="48" name="圖片 47" descr="\documentclass{article}&#10;\usepackage{amsmath}&#10;\pagestyle{empty}&#10;\begin{document}&#10;&#10;$h_1$&#10;&#10;&#10;\end{document}" title="IguanaTex Bitmap Display">
              <a:extLst>
                <a:ext uri="{FF2B5EF4-FFF2-40B4-BE49-F238E27FC236}">
                  <a16:creationId xmlns:a16="http://schemas.microsoft.com/office/drawing/2014/main" id="{C4719101-0ED6-DAB9-04B7-017E88AEB95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509" y="2498295"/>
              <a:ext cx="274320" cy="274320"/>
            </a:xfrm>
            <a:prstGeom prst="rect">
              <a:avLst/>
            </a:prstGeom>
          </p:spPr>
        </p:pic>
      </p:grp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EC6BB23-ACEA-9606-4CA3-969286BF5955}"/>
              </a:ext>
            </a:extLst>
          </p:cNvPr>
          <p:cNvSpPr txBox="1"/>
          <p:nvPr/>
        </p:nvSpPr>
        <p:spPr>
          <a:xfrm>
            <a:off x="9856713" y="2860455"/>
            <a:ext cx="4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0.5</a:t>
            </a:r>
            <a:endParaRPr kumimoji="1" lang="zh-TW" altLang="en-US" dirty="0"/>
          </a:p>
        </p:txBody>
      </p: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9F29EEF4-FE53-F4E4-19E6-27EB64B6C998}"/>
              </a:ext>
            </a:extLst>
          </p:cNvPr>
          <p:cNvCxnSpPr>
            <a:cxnSpLocks/>
          </p:cNvCxnSpPr>
          <p:nvPr/>
        </p:nvCxnSpPr>
        <p:spPr>
          <a:xfrm>
            <a:off x="10424490" y="3045121"/>
            <a:ext cx="46225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849FCC40-E5B6-D272-1707-DDEFD7D430A6}"/>
              </a:ext>
            </a:extLst>
          </p:cNvPr>
          <p:cNvCxnSpPr>
            <a:cxnSpLocks/>
          </p:cNvCxnSpPr>
          <p:nvPr/>
        </p:nvCxnSpPr>
        <p:spPr>
          <a:xfrm>
            <a:off x="7086234" y="4834841"/>
            <a:ext cx="339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5FEE3DF-0CCE-45DD-CFA8-96C9D9B3E30B}"/>
              </a:ext>
            </a:extLst>
          </p:cNvPr>
          <p:cNvSpPr txBox="1"/>
          <p:nvPr/>
        </p:nvSpPr>
        <p:spPr>
          <a:xfrm>
            <a:off x="7951513" y="4883013"/>
            <a:ext cx="17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Forward Pass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C9161C8B-E246-26A2-397A-8F6C9B54ACFF}"/>
              </a:ext>
            </a:extLst>
          </p:cNvPr>
          <p:cNvCxnSpPr>
            <a:cxnSpLocks/>
          </p:cNvCxnSpPr>
          <p:nvPr/>
        </p:nvCxnSpPr>
        <p:spPr>
          <a:xfrm flipH="1">
            <a:off x="7937768" y="2394595"/>
            <a:ext cx="33962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BF6BE2-D035-643F-9CD9-E939C6151E86}"/>
              </a:ext>
            </a:extLst>
          </p:cNvPr>
          <p:cNvSpPr txBox="1"/>
          <p:nvPr/>
        </p:nvSpPr>
        <p:spPr>
          <a:xfrm>
            <a:off x="8899855" y="1980666"/>
            <a:ext cx="17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00B050"/>
                </a:solidFill>
              </a:rPr>
              <a:t>Backward Pass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A508950-B8FD-1CEC-4FA7-64EACD595B16}"/>
              </a:ext>
            </a:extLst>
          </p:cNvPr>
          <p:cNvSpPr txBox="1"/>
          <p:nvPr/>
        </p:nvSpPr>
        <p:spPr>
          <a:xfrm>
            <a:off x="653143" y="1974456"/>
            <a:ext cx="561182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Microsoft JhengHei" panose="020B0604030504040204" pitchFamily="34" charset="-120"/>
              </a:rPr>
              <a:t>我們使用 </a:t>
            </a:r>
            <a:r>
              <a:rPr lang="en" altLang="zh-TW" sz="2400" dirty="0">
                <a:ea typeface="Microsoft JhengHei" panose="020B0604030504040204" pitchFamily="34" charset="-120"/>
              </a:rPr>
              <a:t>Backpropagation</a:t>
            </a:r>
            <a:r>
              <a:rPr lang="zh-TW" altLang="en-US" sz="2400" dirty="0"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ea typeface="Microsoft JhengHei" panose="020B0604030504040204" pitchFamily="34" charset="-120"/>
              </a:rPr>
              <a:t>+ Gradient Descent</a:t>
            </a:r>
            <a:r>
              <a:rPr lang="zh-TW" altLang="en-US" sz="2400" dirty="0">
                <a:ea typeface="Microsoft JhengHei" panose="020B0604030504040204" pitchFamily="34" charset="-120"/>
              </a:rPr>
              <a:t>，透過更新大量的模型參數來訓練深度學習模型</a:t>
            </a:r>
            <a:endParaRPr lang="en-US" altLang="zh-TW" sz="2400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Microsoft JhengHei" panose="020B0604030504040204" pitchFamily="34" charset="-120"/>
              </a:rPr>
              <a:t>Forward Pass: </a:t>
            </a:r>
            <a:r>
              <a:rPr lang="zh-TW" altLang="en-US" sz="2400" dirty="0">
                <a:ea typeface="Microsoft JhengHei" panose="020B0604030504040204" pitchFamily="34" charset="-120"/>
              </a:rPr>
              <a:t>算出每個節點的</a:t>
            </a:r>
            <a:r>
              <a:rPr lang="en-US" altLang="zh-TW" sz="2400" dirty="0">
                <a:ea typeface="Microsoft JhengHei" panose="020B0604030504040204" pitchFamily="34" charset="-120"/>
              </a:rPr>
              <a:t>values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Microsoft JhengHei" panose="020B0604030504040204" pitchFamily="34" charset="-120"/>
              </a:rPr>
              <a:t>Backward Pass:</a:t>
            </a:r>
            <a:r>
              <a:rPr lang="zh-TW" altLang="en-US" sz="2400" dirty="0">
                <a:ea typeface="Microsoft JhengHei" panose="020B0604030504040204" pitchFamily="34" charset="-120"/>
              </a:rPr>
              <a:t> </a:t>
            </a:r>
            <a:r>
              <a:rPr lang="en-US" altLang="zh-TW" sz="2400" dirty="0">
                <a:ea typeface="Microsoft JhengHei" panose="020B0604030504040204" pitchFamily="34" charset="-120"/>
              </a:rPr>
              <a:t>error signal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Microsoft JhengHei" panose="020B0604030504040204" pitchFamily="34" charset="-120"/>
              </a:rPr>
              <a:t>核心精神是 </a:t>
            </a:r>
            <a:r>
              <a:rPr lang="en-US" altLang="zh-TW" sz="2400" dirty="0">
                <a:ea typeface="Microsoft JhengHei" panose="020B0604030504040204" pitchFamily="34" charset="-120"/>
              </a:rPr>
              <a:t>Cache</a:t>
            </a:r>
            <a:r>
              <a:rPr lang="zh-TW" altLang="en-US" sz="2400" dirty="0">
                <a:ea typeface="Microsoft JhengHei" panose="020B0604030504040204" pitchFamily="34" charset="-120"/>
              </a:rPr>
              <a:t> 機制</a:t>
            </a:r>
            <a:endParaRPr lang="en-US" altLang="zh-TW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4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3" grpId="0"/>
      <p:bldP spid="82" grpId="0"/>
      <p:bldP spid="13" grpId="0"/>
      <p:bldP spid="16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73AC48-C863-EF6C-EDB3-1A91EF15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Can we train deep NN without BP?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097BFB-FBFB-2667-F2A7-D1D87CAA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326AE0-000D-C2B3-EE48-8AF9F08211A3}"/>
              </a:ext>
            </a:extLst>
          </p:cNvPr>
          <p:cNvSpPr txBox="1"/>
          <p:nvPr/>
        </p:nvSpPr>
        <p:spPr>
          <a:xfrm>
            <a:off x="653142" y="1974456"/>
            <a:ext cx="1052037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Microsoft JhengHei" panose="020B0604030504040204" pitchFamily="34" charset="-120"/>
              </a:rPr>
              <a:t>Calculating partial derivatives for the parameters by hands is time-consuming.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Microsoft JhengHei" panose="020B0604030504040204" pitchFamily="34" charset="-120"/>
              </a:rPr>
              <a:t>Alternatives of BP: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Microsoft JhengHei" panose="020B0604030504040204" pitchFamily="34" charset="-120"/>
              </a:rPr>
              <a:t>https://</a:t>
            </a:r>
            <a:r>
              <a:rPr lang="en-US" altLang="zh-TW" sz="2400" dirty="0" err="1">
                <a:ea typeface="Microsoft JhengHei" panose="020B0604030504040204" pitchFamily="34" charset="-120"/>
              </a:rPr>
              <a:t>stackoverflow.com</a:t>
            </a:r>
            <a:r>
              <a:rPr lang="en-US" altLang="zh-TW" sz="2400" dirty="0">
                <a:ea typeface="Microsoft JhengHei" panose="020B0604030504040204" pitchFamily="34" charset="-120"/>
              </a:rPr>
              <a:t>/questions/55287004/are-there-alternatives-to-backpropagation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66608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02" y="2769461"/>
            <a:ext cx="4071257" cy="20467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林君襄</a:t>
            </a:r>
          </a:p>
          <a:p>
            <a:pPr marL="0" indent="0"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becky890926@gmail.com</a:t>
            </a:r>
          </a:p>
          <a:p>
            <a:pPr marL="0" indent="0">
              <a:buNone/>
            </a:pP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3" y="1779967"/>
            <a:ext cx="1091837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Gradient Descent Recap [20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Backpropagation [50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PyTorch</a:t>
            </a:r>
            <a:r>
              <a:rPr kumimoji="1" lang="en-US" altLang="zh-TW" sz="2400" dirty="0"/>
              <a:t> [35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作業說明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/>
              <a:t>[15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Quiz [30 min]</a:t>
            </a:r>
          </a:p>
        </p:txBody>
      </p:sp>
    </p:spTree>
    <p:extLst>
      <p:ext uri="{BB962C8B-B14F-4D97-AF65-F5344CB8AC3E}">
        <p14:creationId xmlns:p14="http://schemas.microsoft.com/office/powerpoint/2010/main" val="34390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AC0C7A-755D-0E1B-5D4C-67647A97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Deep Learning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學習路徑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EB7A42-96A5-BD41-98F9-1DE5415D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70C282-668D-A708-6470-F29C45E7B7AE}"/>
              </a:ext>
            </a:extLst>
          </p:cNvPr>
          <p:cNvSpPr txBox="1"/>
          <p:nvPr/>
        </p:nvSpPr>
        <p:spPr>
          <a:xfrm>
            <a:off x="653143" y="1868198"/>
            <a:ext cx="10918370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[Deep Learning Fundamentals]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 err="1"/>
              <a:t>PyTorch</a:t>
            </a:r>
            <a:r>
              <a:rPr kumimoji="1" lang="en-US" altLang="zh-TW" sz="2800" dirty="0"/>
              <a:t> (W2, W3)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Gradient Descent (W2, W4)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W4</a:t>
            </a:r>
            <a:r>
              <a:rPr kumimoji="1" lang="en-US" altLang="zh-TW" sz="2800"/>
              <a:t>: Stochastic Gradient Descent (SGD), Momentum</a:t>
            </a:r>
            <a:endParaRPr kumimoji="1" lang="en-US" altLang="zh-TW" sz="28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Neural Networks and Back-propagation (W3)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800" dirty="0"/>
              <a:t>More about </a:t>
            </a:r>
            <a:r>
              <a:rPr kumimoji="1" lang="en-US" altLang="zh-TW" sz="2800" dirty="0" err="1"/>
              <a:t>PyTorch</a:t>
            </a:r>
            <a:r>
              <a:rPr kumimoji="1" lang="en-US" altLang="zh-TW" sz="2800" dirty="0"/>
              <a:t> (W5)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67210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8469F-4062-13A1-7078-9CA3ECD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What are gradients?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數學定義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6A0F0B-0619-F4F7-8C0C-E9FF17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9FAE95-C556-6D83-5B99-5EB76E0ACD74}"/>
              </a:ext>
            </a:extLst>
          </p:cNvPr>
          <p:cNvSpPr txBox="1"/>
          <p:nvPr/>
        </p:nvSpPr>
        <p:spPr>
          <a:xfrm>
            <a:off x="653143" y="1779967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First-order derivative (s)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Univariate function: a scaler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Multivariate function: a vector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Univariate</a:t>
            </a:r>
            <a:r>
              <a:rPr kumimoji="1" lang="en-US" altLang="zh-TW" sz="2400" dirty="0"/>
              <a:t>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/>
              <p:nvPr/>
            </p:nvSpPr>
            <p:spPr>
              <a:xfrm>
                <a:off x="5269832" y="4252507"/>
                <a:ext cx="15400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32" y="4252507"/>
                <a:ext cx="1540042" cy="461665"/>
              </a:xfrm>
              <a:prstGeom prst="rect">
                <a:avLst/>
              </a:prstGeom>
              <a:blipFill>
                <a:blip r:embed="rId2"/>
                <a:stretch>
                  <a:fillRect l="-1626" b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/>
              <p:nvPr/>
            </p:nvSpPr>
            <p:spPr>
              <a:xfrm>
                <a:off x="5674898" y="5047155"/>
                <a:ext cx="2590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zh-TW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8" y="5047155"/>
                <a:ext cx="2590800" cy="461665"/>
              </a:xfrm>
              <a:prstGeom prst="rect">
                <a:avLst/>
              </a:prstGeom>
              <a:blipFill>
                <a:blip r:embed="rId3"/>
                <a:stretch>
                  <a:fillRect l="-488" r="-488" b="-189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1784EA-A09D-0B0B-F172-30A5B0B0D58E}"/>
              </a:ext>
            </a:extLst>
          </p:cNvPr>
          <p:cNvSpPr txBox="1"/>
          <p:nvPr/>
        </p:nvSpPr>
        <p:spPr>
          <a:xfrm>
            <a:off x="3224463" y="4298673"/>
            <a:ext cx="204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Original function:</a:t>
            </a:r>
            <a:endParaRPr kumimoji="1"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1155D2-4EFA-1A29-268B-1361EC3840B4}"/>
              </a:ext>
            </a:extLst>
          </p:cNvPr>
          <p:cNvSpPr txBox="1"/>
          <p:nvPr/>
        </p:nvSpPr>
        <p:spPr>
          <a:xfrm>
            <a:off x="3224462" y="507793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First-order derivative: 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664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8469F-4062-13A1-7078-9CA3ECD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What are gradients?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數學定義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6A0F0B-0619-F4F7-8C0C-E9FF17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9FAE95-C556-6D83-5B99-5EB76E0ACD74}"/>
              </a:ext>
            </a:extLst>
          </p:cNvPr>
          <p:cNvSpPr txBox="1"/>
          <p:nvPr/>
        </p:nvSpPr>
        <p:spPr>
          <a:xfrm>
            <a:off x="653143" y="1779967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First-order derivative (s)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Univariate function: a scaler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Multivariate function: a vector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Multivariate</a:t>
            </a:r>
            <a:r>
              <a:rPr kumimoji="1" lang="en-US" altLang="zh-TW" sz="2400" dirty="0"/>
              <a:t>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/>
              <p:nvPr/>
            </p:nvSpPr>
            <p:spPr>
              <a:xfrm>
                <a:off x="5269831" y="4252507"/>
                <a:ext cx="24704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TW" alt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+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TW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31" y="4252507"/>
                <a:ext cx="2470485" cy="461665"/>
              </a:xfrm>
              <a:prstGeom prst="rect">
                <a:avLst/>
              </a:prstGeom>
              <a:blipFill>
                <a:blip r:embed="rId2"/>
                <a:stretch>
                  <a:fillRect l="-2041" t="-8108" b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/>
              <p:nvPr/>
            </p:nvSpPr>
            <p:spPr>
              <a:xfrm>
                <a:off x="5666876" y="4926481"/>
                <a:ext cx="3404935" cy="703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zh-TW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76" y="4926481"/>
                <a:ext cx="3404935" cy="703013"/>
              </a:xfrm>
              <a:prstGeom prst="rect">
                <a:avLst/>
              </a:prstGeom>
              <a:blipFill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1784EA-A09D-0B0B-F172-30A5B0B0D58E}"/>
              </a:ext>
            </a:extLst>
          </p:cNvPr>
          <p:cNvSpPr txBox="1"/>
          <p:nvPr/>
        </p:nvSpPr>
        <p:spPr>
          <a:xfrm>
            <a:off x="3224463" y="4298673"/>
            <a:ext cx="204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Original function:</a:t>
            </a:r>
            <a:endParaRPr kumimoji="1"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1155D2-4EFA-1A29-268B-1361EC3840B4}"/>
              </a:ext>
            </a:extLst>
          </p:cNvPr>
          <p:cNvSpPr txBox="1"/>
          <p:nvPr/>
        </p:nvSpPr>
        <p:spPr>
          <a:xfrm>
            <a:off x="3224462" y="507793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First-order derivative</a:t>
            </a:r>
            <a:r>
              <a:rPr kumimoji="1" lang="en-US" altLang="zh-TW" sz="2000" dirty="0">
                <a:solidFill>
                  <a:srgbClr val="FF0000"/>
                </a:solidFill>
              </a:rPr>
              <a:t>s</a:t>
            </a:r>
            <a:r>
              <a:rPr kumimoji="1" lang="en-US" altLang="zh-TW" sz="2000" dirty="0"/>
              <a:t>: 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9796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9A446F-8233-9876-D8D8-51F39517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What are gradients?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數學意義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E40E0-7343-B30B-32AD-3CD58F4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圖片 5" descr="一張含有 行, 繪圖, 圖表 的圖片&#10;&#10;自動產生的描述">
            <a:extLst>
              <a:ext uri="{FF2B5EF4-FFF2-40B4-BE49-F238E27FC236}">
                <a16:creationId xmlns:a16="http://schemas.microsoft.com/office/drawing/2014/main" id="{EE5E8437-6B54-0A02-F25C-B2CBB36E7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1968501"/>
            <a:ext cx="6768765" cy="4258128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3BE591E-6F7B-DBD3-53EB-A7CAA1E70353}"/>
              </a:ext>
            </a:extLst>
          </p:cNvPr>
          <p:cNvCxnSpPr>
            <a:cxnSpLocks/>
          </p:cNvCxnSpPr>
          <p:nvPr/>
        </p:nvCxnSpPr>
        <p:spPr>
          <a:xfrm>
            <a:off x="6024126" y="4588215"/>
            <a:ext cx="574764" cy="120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244C275-9029-CDB7-81DB-71A10C862144}"/>
              </a:ext>
            </a:extLst>
          </p:cNvPr>
          <p:cNvCxnSpPr>
            <a:cxnSpLocks/>
          </p:cNvCxnSpPr>
          <p:nvPr/>
        </p:nvCxnSpPr>
        <p:spPr>
          <a:xfrm>
            <a:off x="6644638" y="3548024"/>
            <a:ext cx="0" cy="105881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7AFCE1-0491-284A-07AB-FE4B0C2FDB89}"/>
                  </a:ext>
                </a:extLst>
              </p:cNvPr>
              <p:cNvSpPr txBox="1"/>
              <p:nvPr/>
            </p:nvSpPr>
            <p:spPr>
              <a:xfrm>
                <a:off x="6024126" y="4606834"/>
                <a:ext cx="9657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7AFCE1-0491-284A-07AB-FE4B0C2FD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126" y="4606834"/>
                <a:ext cx="96575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AF64E28-E992-7C1A-B381-6F1CF78E775E}"/>
                  </a:ext>
                </a:extLst>
              </p:cNvPr>
              <p:cNvSpPr txBox="1"/>
              <p:nvPr/>
            </p:nvSpPr>
            <p:spPr>
              <a:xfrm>
                <a:off x="6598890" y="3911670"/>
                <a:ext cx="5747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AF64E28-E992-7C1A-B381-6F1CF78E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890" y="3911670"/>
                <a:ext cx="574765" cy="400110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54E0093-9C06-B6F1-03B3-A9349BD1AA8D}"/>
                  </a:ext>
                </a:extLst>
              </p:cNvPr>
              <p:cNvSpPr txBox="1"/>
              <p:nvPr/>
            </p:nvSpPr>
            <p:spPr>
              <a:xfrm>
                <a:off x="7544344" y="3576710"/>
                <a:ext cx="3867254" cy="6427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li</m:t>
                    </m:r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zh-TW" altLang="zh-TW" sz="24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TW" altLang="zh-TW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zh-TW" altLang="zh-TW" sz="2400" dirty="0">
                    <a:effectLst/>
                  </a:rPr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F54E0093-9C06-B6F1-03B3-A9349BD1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44" y="3576710"/>
                <a:ext cx="3867254" cy="642740"/>
              </a:xfrm>
              <a:prstGeom prst="rect">
                <a:avLst/>
              </a:prstGeom>
              <a:blipFill>
                <a:blip r:embed="rId6"/>
                <a:stretch>
                  <a:fillRect l="-1639"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8BF3A01-BF82-9EA0-3092-37A41E50E638}"/>
                  </a:ext>
                </a:extLst>
              </p:cNvPr>
              <p:cNvSpPr txBox="1"/>
              <p:nvPr/>
            </p:nvSpPr>
            <p:spPr>
              <a:xfrm>
                <a:off x="8348487" y="4319944"/>
                <a:ext cx="7935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8BF3A01-BF82-9EA0-3092-37A41E50E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487" y="4319944"/>
                <a:ext cx="793501" cy="461665"/>
              </a:xfrm>
              <a:prstGeom prst="rect">
                <a:avLst/>
              </a:prstGeom>
              <a:blipFill>
                <a:blip r:embed="rId7"/>
                <a:stretch>
                  <a:fillRect r="-15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4354D5B-254F-9B8E-02E8-F934B0DD275C}"/>
                  </a:ext>
                </a:extLst>
              </p:cNvPr>
              <p:cNvSpPr txBox="1"/>
              <p:nvPr/>
            </p:nvSpPr>
            <p:spPr>
              <a:xfrm>
                <a:off x="9493387" y="2174081"/>
                <a:ext cx="17693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A4354D5B-254F-9B8E-02E8-F934B0DD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387" y="2174081"/>
                <a:ext cx="1769307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003EEB-C5C6-DEFE-FF97-6F210DB5D26E}"/>
                  </a:ext>
                </a:extLst>
              </p:cNvPr>
              <p:cNvSpPr txBox="1"/>
              <p:nvPr/>
            </p:nvSpPr>
            <p:spPr>
              <a:xfrm>
                <a:off x="7562675" y="2091270"/>
                <a:ext cx="1611087" cy="627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2400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斜率</a:t>
                </a:r>
                <a14:m>
                  <m:oMath xmlns:m="http://schemas.openxmlformats.org/officeDocument/2006/math">
                    <m:r>
                      <a:rPr lang="zh-TW" altLang="en-US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TW" alt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zh-TW" alt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003EEB-C5C6-DEFE-FF97-6F210DB5D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75" y="2091270"/>
                <a:ext cx="1611087" cy="627288"/>
              </a:xfrm>
              <a:prstGeom prst="rect">
                <a:avLst/>
              </a:prstGeom>
              <a:blipFill>
                <a:blip r:embed="rId9"/>
                <a:stretch>
                  <a:fillRect l="-5469"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>
            <a:extLst>
              <a:ext uri="{FF2B5EF4-FFF2-40B4-BE49-F238E27FC236}">
                <a16:creationId xmlns:a16="http://schemas.microsoft.com/office/drawing/2014/main" id="{D872537E-7C4E-C2B5-5294-856E009088D0}"/>
              </a:ext>
            </a:extLst>
          </p:cNvPr>
          <p:cNvSpPr txBox="1"/>
          <p:nvPr/>
        </p:nvSpPr>
        <p:spPr>
          <a:xfrm>
            <a:off x="7544344" y="5077602"/>
            <a:ext cx="3207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梯度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等於一次導函數的值，也就是斜率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75BFA65-39AE-1667-71D4-EB6B8FAD2514}"/>
              </a:ext>
            </a:extLst>
          </p:cNvPr>
          <p:cNvSpPr txBox="1"/>
          <p:nvPr/>
        </p:nvSpPr>
        <p:spPr>
          <a:xfrm>
            <a:off x="7562676" y="3220894"/>
            <a:ext cx="1579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一次導函數：</a:t>
            </a:r>
            <a:endParaRPr lang="zh-TW" altLang="en-US" dirty="0"/>
          </a:p>
        </p:txBody>
      </p:sp>
      <p:cxnSp>
        <p:nvCxnSpPr>
          <p:cNvPr id="36" name="曲線接點 35">
            <a:extLst>
              <a:ext uri="{FF2B5EF4-FFF2-40B4-BE49-F238E27FC236}">
                <a16:creationId xmlns:a16="http://schemas.microsoft.com/office/drawing/2014/main" id="{06066F9C-A8F3-2FBC-A0D9-A5B6DAD3FA45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5400000">
            <a:off x="9072613" y="1915466"/>
            <a:ext cx="585148" cy="2025709"/>
          </a:xfrm>
          <a:prstGeom prst="curvedConnector3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33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2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9156-CDC1-4E58-1913-147ACD08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[Recap] </a:t>
            </a:r>
            <a:r>
              <a:rPr kumimoji="1" lang="en" altLang="zh-TW" dirty="0"/>
              <a:t>Gradient Descent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4F5856-DA7E-10C5-E58D-C869A762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 descr="一張含有 行, 繪圖, 圖表, 斜率、斜坡 的圖片&#10;&#10;自動產生的描述">
            <a:extLst>
              <a:ext uri="{FF2B5EF4-FFF2-40B4-BE49-F238E27FC236}">
                <a16:creationId xmlns:a16="http://schemas.microsoft.com/office/drawing/2014/main" id="{C5FEAF20-E0F4-ADCE-C0E0-0672C896F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342" y="2000535"/>
            <a:ext cx="7772400" cy="478015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7F1441F2-0E80-B5D9-78EA-F1F3383A35DD}"/>
              </a:ext>
            </a:extLst>
          </p:cNvPr>
          <p:cNvSpPr/>
          <p:nvPr/>
        </p:nvSpPr>
        <p:spPr>
          <a:xfrm>
            <a:off x="8472656" y="2948856"/>
            <a:ext cx="144056" cy="14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D2C82E50-F9DE-7937-5F4A-9FE8E5A156B5}"/>
              </a:ext>
            </a:extLst>
          </p:cNvPr>
          <p:cNvCxnSpPr>
            <a:cxnSpLocks/>
          </p:cNvCxnSpPr>
          <p:nvPr/>
        </p:nvCxnSpPr>
        <p:spPr>
          <a:xfrm rot="-360000" flipH="1">
            <a:off x="8131275" y="3116828"/>
            <a:ext cx="353961" cy="243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D1C6E74E-95E3-5C6E-5FF0-F5E2DFBB8BF0}"/>
              </a:ext>
            </a:extLst>
          </p:cNvPr>
          <p:cNvCxnSpPr/>
          <p:nvPr/>
        </p:nvCxnSpPr>
        <p:spPr>
          <a:xfrm flipH="1">
            <a:off x="7659330" y="3446562"/>
            <a:ext cx="353961" cy="243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865492BD-45BB-FD0B-DB31-1E69D42C2254}"/>
              </a:ext>
            </a:extLst>
          </p:cNvPr>
          <p:cNvCxnSpPr>
            <a:cxnSpLocks/>
          </p:cNvCxnSpPr>
          <p:nvPr/>
        </p:nvCxnSpPr>
        <p:spPr>
          <a:xfrm rot="360000" flipH="1">
            <a:off x="7192297" y="3731698"/>
            <a:ext cx="353961" cy="243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E930F133-04A5-1005-53E2-388BFD5C120D}"/>
              </a:ext>
            </a:extLst>
          </p:cNvPr>
          <p:cNvCxnSpPr>
            <a:cxnSpLocks/>
          </p:cNvCxnSpPr>
          <p:nvPr/>
        </p:nvCxnSpPr>
        <p:spPr>
          <a:xfrm rot="1020000" flipH="1">
            <a:off x="6685935" y="3923205"/>
            <a:ext cx="353961" cy="243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F72B0E8D-5D5C-A57B-0EAA-74890EB2C50F}"/>
              </a:ext>
            </a:extLst>
          </p:cNvPr>
          <p:cNvCxnSpPr>
            <a:cxnSpLocks/>
          </p:cNvCxnSpPr>
          <p:nvPr/>
        </p:nvCxnSpPr>
        <p:spPr>
          <a:xfrm rot="1620000" flipH="1">
            <a:off x="6140168" y="4046920"/>
            <a:ext cx="353961" cy="2433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0A2A4126-BE76-A3B2-5AE7-295463BAE192}"/>
              </a:ext>
            </a:extLst>
          </p:cNvPr>
          <p:cNvSpPr/>
          <p:nvPr/>
        </p:nvSpPr>
        <p:spPr>
          <a:xfrm>
            <a:off x="5878555" y="4106398"/>
            <a:ext cx="144056" cy="1440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ECF9DF7-07FE-527A-DFE4-01EA58297D98}"/>
              </a:ext>
            </a:extLst>
          </p:cNvPr>
          <p:cNvSpPr txBox="1"/>
          <p:nvPr/>
        </p:nvSpPr>
        <p:spPr>
          <a:xfrm>
            <a:off x="5939462" y="4323231"/>
            <a:ext cx="3195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一次導數為零達到最佳解</a:t>
            </a:r>
          </a:p>
        </p:txBody>
      </p:sp>
    </p:spTree>
    <p:extLst>
      <p:ext uri="{BB962C8B-B14F-4D97-AF65-F5344CB8AC3E}">
        <p14:creationId xmlns:p14="http://schemas.microsoft.com/office/powerpoint/2010/main" val="296121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9"/>
  <p:tag name="OUTPUTTYPE" val="PDF"/>
  <p:tag name="IGUANATEXVERSION" val="160"/>
  <p:tag name="LATEXADDIN" val="\documentclass{article}&#10;\usepackage{amsmath}&#10;\pagestyle{empty}&#10;\begin{document}&#10;&#10;$x_1$&#10;&#10;&#10;\end{document}"/>
  <p:tag name="IGUANATEXSIZE" val="24"/>
  <p:tag name="IGUANATEXCURSOR" val="86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9"/>
  <p:tag name="OUTPUTTYPE" val="PDF"/>
  <p:tag name="IGUANATEXVERSION" val="160"/>
  <p:tag name="LATEXADDIN" val="\documentclass{article}&#10;\usepackage{amsmath}&#10;\pagestyle{empty}&#10;\begin{document}&#10;&#10;$h_1$&#10;&#10;&#10;\end{document}"/>
  <p:tag name="IGUANATEXSIZE" val="24"/>
  <p:tag name="IGUANATEXCURSOR" val="83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9"/>
  <p:tag name="OUTPUTTYPE" val="PDF"/>
  <p:tag name="IGUANATEXVERSION" val="160"/>
  <p:tag name="LATEXADDIN" val="\documentclass{article}&#10;\usepackage{amsmath}&#10;\pagestyle{empty}&#10;\begin{document}&#10;&#10;$x_2$&#10;&#10;&#10;\end{document}"/>
  <p:tag name="IGUANATEXSIZE" val="24"/>
  <p:tag name="IGUANATEXCURSOR" val="85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1,1}$&#10;&#10;&#10;\end{document}"/>
  <p:tag name="IGUANATEXSIZE" val="24"/>
  <p:tag name="IGUANATEXCURSOR" val="88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2,1}$&#10;&#10;&#10;\end{document}"/>
  <p:tag name="IGUANATEXSIZE" val="24"/>
  <p:tag name="IGUANATEXCURSOR" val="88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2,2}$&#10;&#10;&#10;\end{document}"/>
  <p:tag name="IGUANATEXSIZE" val="24"/>
  <p:tag name="IGUANATEXCURSOR" val="86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1,2}$&#10;&#10;&#10;\end{document}"/>
  <p:tag name="IGUANATEXSIZE" val="24"/>
  <p:tag name="IGUANATEXCURSOR" val="88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7"/>
  <p:tag name="OUTPUTTYPE" val="PDF"/>
  <p:tag name="IGUANATEXVERSION" val="160"/>
  <p:tag name="LATEXADDIN" val="\documentclass{article}&#10;\usepackage{amsmath}&#10;\pagestyle{empty}&#10;\begin{document}&#10;&#10;$w'_{1,1}$&#10;&#10;&#10;\end{document}"/>
  <p:tag name="IGUANATEXSIZE" val="24"/>
  <p:tag name="IGUANATEXCURSOR" val="84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7"/>
  <p:tag name="OUTPUTTYPE" val="PDF"/>
  <p:tag name="IGUANATEXVERSION" val="160"/>
  <p:tag name="LATEXADDIN" val="\documentclass{article}&#10;\usepackage{amsmath}&#10;\pagestyle{empty}&#10;\begin{document}&#10;&#10;$w'_{2,1}$&#10;&#10;&#10;\end{document}"/>
  <p:tag name="IGUANATEXSIZE" val="24"/>
  <p:tag name="IGUANATEXCURSOR" val="87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9"/>
  <p:tag name="OUTPUTTYPE" val="PDF"/>
  <p:tag name="IGUANATEXVERSION" val="160"/>
  <p:tag name="LATEXADDIN" val="\documentclass{article}&#10;\usepackage{amsmath}&#10;\pagestyle{empty}&#10;\begin{document}&#10;&#10;$h_2$&#10;&#10;&#10;\end{document}"/>
  <p:tag name="IGUANATEXSIZE" val="24"/>
  <p:tag name="IGUANATEXCURSOR" val="83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5103</TotalTime>
  <Words>2052</Words>
  <Application>Microsoft Macintosh PowerPoint</Application>
  <PresentationFormat>寬螢幕</PresentationFormat>
  <Paragraphs>644</Paragraphs>
  <Slides>39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7" baseType="lpstr">
      <vt:lpstr>Microsoft JhengHei</vt:lpstr>
      <vt:lpstr>Aptos</vt:lpstr>
      <vt:lpstr>Arial</vt:lpstr>
      <vt:lpstr>Calibri</vt:lpstr>
      <vt:lpstr>Calibri Light</vt:lpstr>
      <vt:lpstr>Cambria Math</vt:lpstr>
      <vt:lpstr>Courier New</vt:lpstr>
      <vt:lpstr>回顧</vt:lpstr>
      <vt:lpstr>深度學習 Deep Learning</vt:lpstr>
      <vt:lpstr>Syllabus</vt:lpstr>
      <vt:lpstr>Syllabus</vt:lpstr>
      <vt:lpstr>Outline</vt:lpstr>
      <vt:lpstr>Deep Learning 學習路徑</vt:lpstr>
      <vt:lpstr>[Recap] What are gradients? (數學定義)</vt:lpstr>
      <vt:lpstr>[Recap] What are gradients? (數學定義)</vt:lpstr>
      <vt:lpstr>[Recap] What are gradients? (數學意義)</vt:lpstr>
      <vt:lpstr>[Recap] Gradient Descent</vt:lpstr>
      <vt:lpstr>[Recap] Gradient Descent (梯度下降法)</vt:lpstr>
      <vt:lpstr>[Recap] Minimize a Regression Model</vt:lpstr>
      <vt:lpstr>[Recap] Minimize a Regression Model</vt:lpstr>
      <vt:lpstr>[Recap] Minimize a Regression Model</vt:lpstr>
      <vt:lpstr>Backpropagation</vt:lpstr>
      <vt:lpstr>What is Backpropagation? (BP)</vt:lpstr>
      <vt:lpstr>Training Process of a Deep Learning Model</vt:lpstr>
      <vt:lpstr>(Calculus) Chain Rule - 1</vt:lpstr>
      <vt:lpstr>(Calculus) Chain Rule  - 2</vt:lpstr>
      <vt:lpstr>Backpropagation 推導</vt:lpstr>
      <vt:lpstr>MLP 多層感知機 (今天的範例模型)</vt:lpstr>
      <vt:lpstr>MLP 多層感知機 (今天的範例模型)</vt:lpstr>
      <vt:lpstr>Forward Pass (由輸入層到輸出層進行 )</vt:lpstr>
      <vt:lpstr>Training Process of a Deep Learning Model</vt:lpstr>
      <vt:lpstr>[Recap] What are gradients? (數學定義)</vt:lpstr>
      <vt:lpstr>計算參數的梯度 (w和b)</vt:lpstr>
      <vt:lpstr>Backpropagation (Layer: 2, w_3,1)</vt:lpstr>
      <vt:lpstr>Backpropagation (Layer: 2, w_3,1)</vt:lpstr>
      <vt:lpstr>Backpropagation (Layer: 2, w_3,1)</vt:lpstr>
      <vt:lpstr>Backpropagation (Layer: 2, w_3,2)</vt:lpstr>
      <vt:lpstr>反向傳播法觀察 (1)</vt:lpstr>
      <vt:lpstr>Backpropagation (Layer: 1, w_1,1)</vt:lpstr>
      <vt:lpstr>Backpropagation (Layer: 1, w_1,1)</vt:lpstr>
      <vt:lpstr>Backpropagation (Layer: 1, w_1,1)</vt:lpstr>
      <vt:lpstr>反向傳播法觀察 (2): Forward Pass</vt:lpstr>
      <vt:lpstr>還有哪些參數還沒算到 Gradients</vt:lpstr>
      <vt:lpstr>Gradient Descent vs. Back-propagation</vt:lpstr>
      <vt:lpstr>Summary for Backpropagation</vt:lpstr>
      <vt:lpstr>Can we train deep NN without BP?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622</cp:revision>
  <dcterms:created xsi:type="dcterms:W3CDTF">2025-02-06T07:16:08Z</dcterms:created>
  <dcterms:modified xsi:type="dcterms:W3CDTF">2025-03-02T16:21:28Z</dcterms:modified>
</cp:coreProperties>
</file>