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3"/>
  </p:notesMasterIdLst>
  <p:sldIdLst>
    <p:sldId id="264" r:id="rId2"/>
    <p:sldId id="320" r:id="rId3"/>
    <p:sldId id="565" r:id="rId4"/>
    <p:sldId id="278" r:id="rId5"/>
    <p:sldId id="559" r:id="rId6"/>
    <p:sldId id="560" r:id="rId7"/>
    <p:sldId id="561" r:id="rId8"/>
    <p:sldId id="562" r:id="rId9"/>
    <p:sldId id="306" r:id="rId10"/>
    <p:sldId id="556" r:id="rId11"/>
    <p:sldId id="557" r:id="rId12"/>
    <p:sldId id="566" r:id="rId13"/>
    <p:sldId id="570" r:id="rId14"/>
    <p:sldId id="552" r:id="rId15"/>
    <p:sldId id="567" r:id="rId16"/>
    <p:sldId id="568" r:id="rId17"/>
    <p:sldId id="521" r:id="rId18"/>
    <p:sldId id="569" r:id="rId19"/>
    <p:sldId id="571" r:id="rId20"/>
    <p:sldId id="572" r:id="rId21"/>
    <p:sldId id="576" r:id="rId22"/>
    <p:sldId id="577" r:id="rId23"/>
    <p:sldId id="578" r:id="rId24"/>
    <p:sldId id="573" r:id="rId25"/>
    <p:sldId id="574" r:id="rId26"/>
    <p:sldId id="575" r:id="rId27"/>
    <p:sldId id="579" r:id="rId28"/>
    <p:sldId id="554" r:id="rId29"/>
    <p:sldId id="547" r:id="rId30"/>
    <p:sldId id="305" r:id="rId31"/>
    <p:sldId id="505" r:id="rId3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F7BFBD71-6DB5-A34F-9624-838526FBFFC2}">
          <p14:sldIdLst>
            <p14:sldId id="264"/>
            <p14:sldId id="320"/>
            <p14:sldId id="565"/>
            <p14:sldId id="278"/>
          </p14:sldIdLst>
        </p14:section>
        <p14:section name="Gradient Descent複習" id="{18D8231E-98A4-2341-94A5-8348F255E016}">
          <p14:sldIdLst>
            <p14:sldId id="559"/>
            <p14:sldId id="560"/>
            <p14:sldId id="561"/>
            <p14:sldId id="562"/>
          </p14:sldIdLst>
        </p14:section>
        <p14:section name="(橋接) GD與BP的關係" id="{4AC900F6-D23A-424B-9F1C-0917D4A18EA8}">
          <p14:sldIdLst>
            <p14:sldId id="306"/>
          </p14:sldIdLst>
        </p14:section>
        <p14:section name="Chain Rule" id="{9FBBE0FD-AC34-7D4F-8385-FBD5633C12DE}">
          <p14:sldIdLst>
            <p14:sldId id="556"/>
            <p14:sldId id="557"/>
          </p14:sldIdLst>
        </p14:section>
        <p14:section name="Backpropagation" id="{C33A1784-AF7C-5647-BE7E-809D9C29159F}">
          <p14:sldIdLst>
            <p14:sldId id="566"/>
            <p14:sldId id="570"/>
            <p14:sldId id="552"/>
            <p14:sldId id="567"/>
            <p14:sldId id="568"/>
            <p14:sldId id="521"/>
            <p14:sldId id="569"/>
            <p14:sldId id="571"/>
            <p14:sldId id="572"/>
            <p14:sldId id="576"/>
            <p14:sldId id="577"/>
            <p14:sldId id="578"/>
            <p14:sldId id="573"/>
            <p14:sldId id="574"/>
            <p14:sldId id="575"/>
            <p14:sldId id="579"/>
            <p14:sldId id="554"/>
            <p14:sldId id="547"/>
            <p14:sldId id="305"/>
            <p14:sldId id="505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EF5EA"/>
    <a:srgbClr val="05AE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34"/>
    <p:restoredTop sz="96040"/>
  </p:normalViewPr>
  <p:slideViewPr>
    <p:cSldViewPr snapToGrid="0">
      <p:cViewPr varScale="1">
        <p:scale>
          <a:sx n="131" d="100"/>
          <a:sy n="131" d="100"/>
        </p:scale>
        <p:origin x="192" y="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3568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DBE83B-754F-B948-8CD7-D8047F5EE2C4}" type="datetimeFigureOut">
              <a:rPr kumimoji="1" lang="zh-TW" altLang="en-US" smtClean="0"/>
              <a:t>2025/3/2</a:t>
            </a:fld>
            <a:endParaRPr kumimoji="1"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36D1C-D09F-2A41-BBEA-6549EF3DDB65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9514198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36D1C-D09F-2A41-BBEA-6549EF3DDB65}" type="slidenum">
              <a:rPr kumimoji="1" lang="zh-TW" altLang="en-US" smtClean="0"/>
              <a:t>6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176092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36D1C-D09F-2A41-BBEA-6549EF3DDB65}" type="slidenum">
              <a:rPr kumimoji="1" lang="zh-TW" altLang="en-US" smtClean="0"/>
              <a:t>10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2488453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36D1C-D09F-2A41-BBEA-6549EF3DDB65}" type="slidenum">
              <a:rPr kumimoji="1" lang="zh-TW" altLang="en-US" smtClean="0"/>
              <a:t>11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375962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36D1C-D09F-2A41-BBEA-6549EF3DDB65}" type="slidenum">
              <a:rPr kumimoji="1" lang="zh-TW" altLang="en-US" smtClean="0"/>
              <a:t>18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493464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36D1C-D09F-2A41-BBEA-6549EF3DDB65}" type="slidenum">
              <a:rPr kumimoji="1" lang="zh-TW" altLang="en-US" smtClean="0"/>
              <a:t>20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5259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36D1C-D09F-2A41-BBEA-6549EF3DDB65}" type="slidenum">
              <a:rPr kumimoji="1" lang="zh-TW" altLang="en-US" smtClean="0"/>
              <a:t>22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896379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836D1C-D09F-2A41-BBEA-6549EF3DDB65}" type="slidenum">
              <a:rPr kumimoji="1" lang="zh-TW" altLang="en-US" smtClean="0"/>
              <a:t>27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9738979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dirty="0"/>
              <a:t>3/2/25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5534282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dirty="0"/>
              <a:t>3/2/25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5B6B208-0D45-71D0-C7BE-D6974D30E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</p:spPr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06847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dirty="0"/>
              <a:t>3/2/25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14366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3143" y="356088"/>
            <a:ext cx="10918371" cy="1033416"/>
          </a:xfrm>
        </p:spPr>
        <p:txBody>
          <a:bodyPr/>
          <a:lstStyle>
            <a:lvl1pPr marL="0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3143" y="1845734"/>
            <a:ext cx="10918371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endParaRPr lang="en-US" dirty="0"/>
          </a:p>
        </p:txBody>
      </p:sp>
      <p:pic>
        <p:nvPicPr>
          <p:cNvPr id="8" name="圖片 7" descr="一張含有 黑暗, 鮮豔, 圓形, 對稱 的圖片&#10;&#10;自動產生的描述">
            <a:extLst>
              <a:ext uri="{FF2B5EF4-FFF2-40B4-BE49-F238E27FC236}">
                <a16:creationId xmlns:a16="http://schemas.microsoft.com/office/drawing/2014/main" id="{7B42FF8E-DE09-ED24-7D18-F64355A3458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020" y="6349567"/>
            <a:ext cx="462323" cy="453571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7DAD89E-131D-FDCA-9260-AC4191103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12955" y="6415560"/>
            <a:ext cx="1312025" cy="3651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fld id="{6113E31D-E2AB-40D1-8B51-AFA5AFEF393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86838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dirty="0"/>
              <a:t>3/2/25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911656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dirty="0"/>
              <a:t>3/2/25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DAB314-DF41-49F3-8643-5960470A9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49639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dirty="0"/>
              <a:t>3/2/25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6FF28B-EE0C-0976-1882-688F90260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792004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dirty="0"/>
              <a:t>3/2/25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78DE478E-C0B1-6FFC-0061-DA2334C3F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719898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dirty="0"/>
              <a:t>3/2/25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31067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dirty="0"/>
              <a:t>3/2/25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22681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dirty="0"/>
              <a:t>3/2/25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6162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676003" y="1355758"/>
            <a:ext cx="10839994" cy="45719"/>
          </a:xfrm>
          <a:prstGeom prst="rect">
            <a:avLst/>
          </a:prstGeom>
          <a:solidFill>
            <a:srgbClr val="05AED6"/>
          </a:solidFill>
          <a:ln>
            <a:solidFill>
              <a:srgbClr val="05AE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356088"/>
            <a:ext cx="10058400" cy="103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CGU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10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app.sli.do/event/7RsshdufqWR79TH9S5YNxB" TargetMode="External"/><Relationship Id="rId5" Type="http://schemas.openxmlformats.org/officeDocument/2006/relationships/hyperlink" Target="https://app.sli.do/event/pFA7dz5hV8opGxP4ikUomn" TargetMode="External"/><Relationship Id="rId4" Type="http://schemas.openxmlformats.org/officeDocument/2006/relationships/hyperlink" Target="https://github.com/mcps5601/CGUDL_2025_Spring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10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6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5" Type="http://schemas.openxmlformats.org/officeDocument/2006/relationships/image" Target="../media/image810.png"/><Relationship Id="rId4" Type="http://schemas.openxmlformats.org/officeDocument/2006/relationships/image" Target="../media/image11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7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5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9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5.png"/><Relationship Id="rId5" Type="http://schemas.openxmlformats.org/officeDocument/2006/relationships/image" Target="../media/image18.png"/><Relationship Id="rId15" Type="http://schemas.openxmlformats.org/officeDocument/2006/relationships/image" Target="../media/image31.pn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image" Target="../media/image23.png"/><Relationship Id="rId1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5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3.png"/><Relationship Id="rId5" Type="http://schemas.openxmlformats.org/officeDocument/2006/relationships/image" Target="../media/image36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35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22.png"/><Relationship Id="rId18" Type="http://schemas.openxmlformats.org/officeDocument/2006/relationships/image" Target="../media/image73.png"/><Relationship Id="rId3" Type="http://schemas.openxmlformats.org/officeDocument/2006/relationships/image" Target="../media/image500.png"/><Relationship Id="rId21" Type="http://schemas.openxmlformats.org/officeDocument/2006/relationships/image" Target="../media/image76.png"/><Relationship Id="rId7" Type="http://schemas.openxmlformats.org/officeDocument/2006/relationships/image" Target="../media/image53.png"/><Relationship Id="rId12" Type="http://schemas.openxmlformats.org/officeDocument/2006/relationships/image" Target="../media/image23.png"/><Relationship Id="rId17" Type="http://schemas.openxmlformats.org/officeDocument/2006/relationships/image" Target="../media/image60.png"/><Relationship Id="rId25" Type="http://schemas.openxmlformats.org/officeDocument/2006/relationships/image" Target="../media/image80.png"/><Relationship Id="rId2" Type="http://schemas.openxmlformats.org/officeDocument/2006/relationships/image" Target="../media/image50.png"/><Relationship Id="rId16" Type="http://schemas.openxmlformats.org/officeDocument/2006/relationships/image" Target="../media/image59.png"/><Relationship Id="rId20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8.png"/><Relationship Id="rId24" Type="http://schemas.openxmlformats.org/officeDocument/2006/relationships/image" Target="../media/image79.png"/><Relationship Id="rId5" Type="http://schemas.openxmlformats.org/officeDocument/2006/relationships/image" Target="../media/image15.png"/><Relationship Id="rId15" Type="http://schemas.openxmlformats.org/officeDocument/2006/relationships/image" Target="../media/image26.png"/><Relationship Id="rId23" Type="http://schemas.openxmlformats.org/officeDocument/2006/relationships/image" Target="../media/image78.png"/><Relationship Id="rId10" Type="http://schemas.openxmlformats.org/officeDocument/2006/relationships/image" Target="../media/image57.png"/><Relationship Id="rId19" Type="http://schemas.openxmlformats.org/officeDocument/2006/relationships/image" Target="../media/image74.png"/><Relationship Id="rId4" Type="http://schemas.openxmlformats.org/officeDocument/2006/relationships/image" Target="../media/image51.png"/><Relationship Id="rId9" Type="http://schemas.openxmlformats.org/officeDocument/2006/relationships/image" Target="../media/image56.png"/><Relationship Id="rId14" Type="http://schemas.openxmlformats.org/officeDocument/2006/relationships/image" Target="../media/image25.png"/><Relationship Id="rId22" Type="http://schemas.openxmlformats.org/officeDocument/2006/relationships/image" Target="../media/image7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25.png"/><Relationship Id="rId18" Type="http://schemas.openxmlformats.org/officeDocument/2006/relationships/image" Target="../media/image800.png"/><Relationship Id="rId3" Type="http://schemas.openxmlformats.org/officeDocument/2006/relationships/image" Target="../media/image760.png"/><Relationship Id="rId21" Type="http://schemas.openxmlformats.org/officeDocument/2006/relationships/image" Target="../media/image50.png"/><Relationship Id="rId7" Type="http://schemas.openxmlformats.org/officeDocument/2006/relationships/image" Target="../media/image54.png"/><Relationship Id="rId12" Type="http://schemas.openxmlformats.org/officeDocument/2006/relationships/image" Target="../media/image22.png"/><Relationship Id="rId17" Type="http://schemas.openxmlformats.org/officeDocument/2006/relationships/image" Target="../media/image510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790.png"/><Relationship Id="rId20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770.png"/><Relationship Id="rId5" Type="http://schemas.openxmlformats.org/officeDocument/2006/relationships/image" Target="../media/image52.png"/><Relationship Id="rId15" Type="http://schemas.openxmlformats.org/officeDocument/2006/relationships/image" Target="../media/image780.png"/><Relationship Id="rId10" Type="http://schemas.openxmlformats.org/officeDocument/2006/relationships/image" Target="../media/image58.png"/><Relationship Id="rId19" Type="http://schemas.openxmlformats.org/officeDocument/2006/relationships/image" Target="../media/image81.png"/><Relationship Id="rId4" Type="http://schemas.openxmlformats.org/officeDocument/2006/relationships/image" Target="../media/image15.png"/><Relationship Id="rId9" Type="http://schemas.openxmlformats.org/officeDocument/2006/relationships/image" Target="../media/image57.png"/><Relationship Id="rId1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25.png"/><Relationship Id="rId18" Type="http://schemas.openxmlformats.org/officeDocument/2006/relationships/image" Target="../media/image50.png"/><Relationship Id="rId3" Type="http://schemas.openxmlformats.org/officeDocument/2006/relationships/image" Target="../media/image510.png"/><Relationship Id="rId7" Type="http://schemas.openxmlformats.org/officeDocument/2006/relationships/image" Target="../media/image54.png"/><Relationship Id="rId12" Type="http://schemas.openxmlformats.org/officeDocument/2006/relationships/image" Target="../media/image22.png"/><Relationship Id="rId17" Type="http://schemas.openxmlformats.org/officeDocument/2006/relationships/image" Target="../media/image86.png"/><Relationship Id="rId16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83.png"/><Relationship Id="rId5" Type="http://schemas.openxmlformats.org/officeDocument/2006/relationships/image" Target="../media/image52.png"/><Relationship Id="rId15" Type="http://schemas.openxmlformats.org/officeDocument/2006/relationships/image" Target="../media/image84.png"/><Relationship Id="rId10" Type="http://schemas.openxmlformats.org/officeDocument/2006/relationships/image" Target="../media/image58.png"/><Relationship Id="rId4" Type="http://schemas.openxmlformats.org/officeDocument/2006/relationships/image" Target="../media/image15.png"/><Relationship Id="rId9" Type="http://schemas.openxmlformats.org/officeDocument/2006/relationships/image" Target="../media/image57.png"/><Relationship Id="rId1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13" Type="http://schemas.openxmlformats.org/officeDocument/2006/relationships/image" Target="../media/image25.png"/><Relationship Id="rId18" Type="http://schemas.openxmlformats.org/officeDocument/2006/relationships/image" Target="../media/image89.png"/><Relationship Id="rId26" Type="http://schemas.openxmlformats.org/officeDocument/2006/relationships/image" Target="../media/image94.png"/><Relationship Id="rId21" Type="http://schemas.openxmlformats.org/officeDocument/2006/relationships/image" Target="../media/image78.png"/><Relationship Id="rId7" Type="http://schemas.openxmlformats.org/officeDocument/2006/relationships/image" Target="../media/image54.png"/><Relationship Id="rId12" Type="http://schemas.openxmlformats.org/officeDocument/2006/relationships/image" Target="../media/image22.png"/><Relationship Id="rId17" Type="http://schemas.openxmlformats.org/officeDocument/2006/relationships/image" Target="../media/image88.png"/><Relationship Id="rId25" Type="http://schemas.openxmlformats.org/officeDocument/2006/relationships/image" Target="../media/image93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87.png"/><Relationship Id="rId20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23.png"/><Relationship Id="rId24" Type="http://schemas.openxmlformats.org/officeDocument/2006/relationships/image" Target="../media/image92.png"/><Relationship Id="rId5" Type="http://schemas.openxmlformats.org/officeDocument/2006/relationships/image" Target="../media/image52.png"/><Relationship Id="rId15" Type="http://schemas.openxmlformats.org/officeDocument/2006/relationships/image" Target="../media/image85.png"/><Relationship Id="rId23" Type="http://schemas.openxmlformats.org/officeDocument/2006/relationships/image" Target="../media/image91.png"/><Relationship Id="rId10" Type="http://schemas.openxmlformats.org/officeDocument/2006/relationships/image" Target="../media/image58.png"/><Relationship Id="rId19" Type="http://schemas.openxmlformats.org/officeDocument/2006/relationships/image" Target="../media/image60.png"/><Relationship Id="rId4" Type="http://schemas.openxmlformats.org/officeDocument/2006/relationships/image" Target="../media/image15.png"/><Relationship Id="rId9" Type="http://schemas.openxmlformats.org/officeDocument/2006/relationships/image" Target="../media/image57.png"/><Relationship Id="rId14" Type="http://schemas.openxmlformats.org/officeDocument/2006/relationships/image" Target="../media/image26.png"/><Relationship Id="rId22" Type="http://schemas.openxmlformats.org/officeDocument/2006/relationships/image" Target="../media/image9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6.png"/><Relationship Id="rId18" Type="http://schemas.openxmlformats.org/officeDocument/2006/relationships/image" Target="../media/image111.png"/><Relationship Id="rId3" Type="http://schemas.openxmlformats.org/officeDocument/2006/relationships/image" Target="../media/image96.png"/><Relationship Id="rId7" Type="http://schemas.openxmlformats.org/officeDocument/2006/relationships/image" Target="../media/image100.png"/><Relationship Id="rId12" Type="http://schemas.openxmlformats.org/officeDocument/2006/relationships/image" Target="../media/image105.png"/><Relationship Id="rId17" Type="http://schemas.openxmlformats.org/officeDocument/2006/relationships/image" Target="../media/image109.png"/><Relationship Id="rId2" Type="http://schemas.openxmlformats.org/officeDocument/2006/relationships/image" Target="../media/image95.png"/><Relationship Id="rId16" Type="http://schemas.openxmlformats.org/officeDocument/2006/relationships/image" Target="../media/image10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11" Type="http://schemas.openxmlformats.org/officeDocument/2006/relationships/image" Target="../media/image104.png"/><Relationship Id="rId5" Type="http://schemas.openxmlformats.org/officeDocument/2006/relationships/image" Target="../media/image98.png"/><Relationship Id="rId15" Type="http://schemas.openxmlformats.org/officeDocument/2006/relationships/image" Target="../media/image107.png"/><Relationship Id="rId10" Type="http://schemas.openxmlformats.org/officeDocument/2006/relationships/image" Target="../media/image103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Relationship Id="rId14" Type="http://schemas.openxmlformats.org/officeDocument/2006/relationships/image" Target="../media/image8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22.png"/><Relationship Id="rId18" Type="http://schemas.openxmlformats.org/officeDocument/2006/relationships/image" Target="../media/image116.png"/><Relationship Id="rId26" Type="http://schemas.openxmlformats.org/officeDocument/2006/relationships/image" Target="../media/image122.png"/><Relationship Id="rId3" Type="http://schemas.openxmlformats.org/officeDocument/2006/relationships/image" Target="../media/image86.png"/><Relationship Id="rId21" Type="http://schemas.openxmlformats.org/officeDocument/2006/relationships/image" Target="../media/image117.png"/><Relationship Id="rId7" Type="http://schemas.openxmlformats.org/officeDocument/2006/relationships/image" Target="../media/image53.png"/><Relationship Id="rId12" Type="http://schemas.openxmlformats.org/officeDocument/2006/relationships/image" Target="../media/image83.png"/><Relationship Id="rId17" Type="http://schemas.openxmlformats.org/officeDocument/2006/relationships/image" Target="../media/image115.png"/><Relationship Id="rId25" Type="http://schemas.openxmlformats.org/officeDocument/2006/relationships/image" Target="../media/image121.png"/><Relationship Id="rId2" Type="http://schemas.openxmlformats.org/officeDocument/2006/relationships/image" Target="../media/image112.png"/><Relationship Id="rId16" Type="http://schemas.openxmlformats.org/officeDocument/2006/relationships/image" Target="../media/image114.png"/><Relationship Id="rId20" Type="http://schemas.openxmlformats.org/officeDocument/2006/relationships/image" Target="../media/image8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8.png"/><Relationship Id="rId24" Type="http://schemas.openxmlformats.org/officeDocument/2006/relationships/image" Target="../media/image119.png"/><Relationship Id="rId5" Type="http://schemas.openxmlformats.org/officeDocument/2006/relationships/image" Target="../media/image15.png"/><Relationship Id="rId15" Type="http://schemas.openxmlformats.org/officeDocument/2006/relationships/image" Target="../media/image26.png"/><Relationship Id="rId23" Type="http://schemas.openxmlformats.org/officeDocument/2006/relationships/image" Target="../media/image118.png"/><Relationship Id="rId10" Type="http://schemas.openxmlformats.org/officeDocument/2006/relationships/image" Target="../media/image57.png"/><Relationship Id="rId19" Type="http://schemas.openxmlformats.org/officeDocument/2006/relationships/image" Target="../media/image840.png"/><Relationship Id="rId4" Type="http://schemas.openxmlformats.org/officeDocument/2006/relationships/image" Target="../media/image113.png"/><Relationship Id="rId9" Type="http://schemas.openxmlformats.org/officeDocument/2006/relationships/image" Target="../media/image56.png"/><Relationship Id="rId14" Type="http://schemas.openxmlformats.org/officeDocument/2006/relationships/image" Target="../media/image25.png"/><Relationship Id="rId22" Type="http://schemas.openxmlformats.org/officeDocument/2006/relationships/image" Target="../media/image7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25.png"/><Relationship Id="rId3" Type="http://schemas.openxmlformats.org/officeDocument/2006/relationships/image" Target="../media/image112.png"/><Relationship Id="rId7" Type="http://schemas.openxmlformats.org/officeDocument/2006/relationships/image" Target="../media/image53.png"/><Relationship Id="rId12" Type="http://schemas.openxmlformats.org/officeDocument/2006/relationships/image" Target="../media/image22.png"/><Relationship Id="rId17" Type="http://schemas.openxmlformats.org/officeDocument/2006/relationships/image" Target="../media/image83.png"/><Relationship Id="rId2" Type="http://schemas.openxmlformats.org/officeDocument/2006/relationships/image" Target="../media/image115.png"/><Relationship Id="rId16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8.png"/><Relationship Id="rId5" Type="http://schemas.openxmlformats.org/officeDocument/2006/relationships/image" Target="../media/image15.png"/><Relationship Id="rId15" Type="http://schemas.openxmlformats.org/officeDocument/2006/relationships/image" Target="../media/image114.png"/><Relationship Id="rId10" Type="http://schemas.openxmlformats.org/officeDocument/2006/relationships/image" Target="../media/image57.png"/><Relationship Id="rId4" Type="http://schemas.openxmlformats.org/officeDocument/2006/relationships/image" Target="../media/image820.png"/><Relationship Id="rId9" Type="http://schemas.openxmlformats.org/officeDocument/2006/relationships/image" Target="../media/image56.png"/><Relationship Id="rId1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25.png"/><Relationship Id="rId18" Type="http://schemas.openxmlformats.org/officeDocument/2006/relationships/image" Target="../media/image125.png"/><Relationship Id="rId3" Type="http://schemas.openxmlformats.org/officeDocument/2006/relationships/image" Target="../media/image112.png"/><Relationship Id="rId21" Type="http://schemas.openxmlformats.org/officeDocument/2006/relationships/image" Target="../media/image83.png"/><Relationship Id="rId7" Type="http://schemas.openxmlformats.org/officeDocument/2006/relationships/image" Target="../media/image53.png"/><Relationship Id="rId12" Type="http://schemas.openxmlformats.org/officeDocument/2006/relationships/image" Target="../media/image22.png"/><Relationship Id="rId17" Type="http://schemas.openxmlformats.org/officeDocument/2006/relationships/image" Target="../media/image124.png"/><Relationship Id="rId2" Type="http://schemas.openxmlformats.org/officeDocument/2006/relationships/image" Target="../media/image115.png"/><Relationship Id="rId16" Type="http://schemas.openxmlformats.org/officeDocument/2006/relationships/image" Target="../media/image123.png"/><Relationship Id="rId20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8.png"/><Relationship Id="rId5" Type="http://schemas.openxmlformats.org/officeDocument/2006/relationships/image" Target="../media/image15.png"/><Relationship Id="rId15" Type="http://schemas.openxmlformats.org/officeDocument/2006/relationships/image" Target="../media/image114.png"/><Relationship Id="rId10" Type="http://schemas.openxmlformats.org/officeDocument/2006/relationships/image" Target="../media/image57.png"/><Relationship Id="rId19" Type="http://schemas.openxmlformats.org/officeDocument/2006/relationships/image" Target="../media/image126.png"/><Relationship Id="rId4" Type="http://schemas.openxmlformats.org/officeDocument/2006/relationships/image" Target="../media/image820.png"/><Relationship Id="rId9" Type="http://schemas.openxmlformats.org/officeDocument/2006/relationships/image" Target="../media/image56.png"/><Relationship Id="rId14" Type="http://schemas.openxmlformats.org/officeDocument/2006/relationships/image" Target="../media/image26.png"/><Relationship Id="rId22" Type="http://schemas.openxmlformats.org/officeDocument/2006/relationships/image" Target="../media/image127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34.png"/><Relationship Id="rId18" Type="http://schemas.openxmlformats.org/officeDocument/2006/relationships/image" Target="../media/image126.png"/><Relationship Id="rId3" Type="http://schemas.openxmlformats.org/officeDocument/2006/relationships/image" Target="../media/image95.png"/><Relationship Id="rId7" Type="http://schemas.openxmlformats.org/officeDocument/2006/relationships/image" Target="../media/image130.png"/><Relationship Id="rId12" Type="http://schemas.openxmlformats.org/officeDocument/2006/relationships/image" Target="../media/image133.png"/><Relationship Id="rId17" Type="http://schemas.openxmlformats.org/officeDocument/2006/relationships/image" Target="../media/image137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9.png"/><Relationship Id="rId11" Type="http://schemas.openxmlformats.org/officeDocument/2006/relationships/image" Target="../media/image132.png"/><Relationship Id="rId5" Type="http://schemas.openxmlformats.org/officeDocument/2006/relationships/image" Target="../media/image97.png"/><Relationship Id="rId15" Type="http://schemas.openxmlformats.org/officeDocument/2006/relationships/image" Target="../media/image135.png"/><Relationship Id="rId10" Type="http://schemas.openxmlformats.org/officeDocument/2006/relationships/image" Target="../media/image83.png"/><Relationship Id="rId4" Type="http://schemas.openxmlformats.org/officeDocument/2006/relationships/image" Target="../media/image128.png"/><Relationship Id="rId9" Type="http://schemas.openxmlformats.org/officeDocument/2006/relationships/image" Target="../media/image131.png"/><Relationship Id="rId14" Type="http://schemas.openxmlformats.org/officeDocument/2006/relationships/image" Target="../media/image86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4.png"/><Relationship Id="rId13" Type="http://schemas.openxmlformats.org/officeDocument/2006/relationships/image" Target="../media/image149.png"/><Relationship Id="rId3" Type="http://schemas.openxmlformats.org/officeDocument/2006/relationships/image" Target="../media/image139.png"/><Relationship Id="rId7" Type="http://schemas.openxmlformats.org/officeDocument/2006/relationships/image" Target="../media/image143.png"/><Relationship Id="rId12" Type="http://schemas.openxmlformats.org/officeDocument/2006/relationships/image" Target="../media/image148.png"/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2.png"/><Relationship Id="rId11" Type="http://schemas.openxmlformats.org/officeDocument/2006/relationships/image" Target="../media/image147.png"/><Relationship Id="rId5" Type="http://schemas.openxmlformats.org/officeDocument/2006/relationships/image" Target="../media/image141.png"/><Relationship Id="rId10" Type="http://schemas.openxmlformats.org/officeDocument/2006/relationships/image" Target="../media/image146.png"/><Relationship Id="rId4" Type="http://schemas.openxmlformats.org/officeDocument/2006/relationships/image" Target="../media/image140.png"/><Relationship Id="rId9" Type="http://schemas.openxmlformats.org/officeDocument/2006/relationships/image" Target="../media/image14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image" Target="../media/image151.emf"/><Relationship Id="rId18" Type="http://schemas.openxmlformats.org/officeDocument/2006/relationships/image" Target="../media/image156.emf"/><Relationship Id="rId3" Type="http://schemas.openxmlformats.org/officeDocument/2006/relationships/tags" Target="../tags/tag3.xml"/><Relationship Id="rId21" Type="http://schemas.openxmlformats.org/officeDocument/2006/relationships/image" Target="../media/image159.emf"/><Relationship Id="rId7" Type="http://schemas.openxmlformats.org/officeDocument/2006/relationships/tags" Target="../tags/tag7.xml"/><Relationship Id="rId12" Type="http://schemas.openxmlformats.org/officeDocument/2006/relationships/image" Target="../media/image150.png"/><Relationship Id="rId17" Type="http://schemas.openxmlformats.org/officeDocument/2006/relationships/image" Target="../media/image155.emf"/><Relationship Id="rId2" Type="http://schemas.openxmlformats.org/officeDocument/2006/relationships/tags" Target="../tags/tag2.xml"/><Relationship Id="rId16" Type="http://schemas.openxmlformats.org/officeDocument/2006/relationships/image" Target="../media/image154.emf"/><Relationship Id="rId20" Type="http://schemas.openxmlformats.org/officeDocument/2006/relationships/image" Target="../media/image158.emf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5.xml"/><Relationship Id="rId15" Type="http://schemas.openxmlformats.org/officeDocument/2006/relationships/image" Target="../media/image153.emf"/><Relationship Id="rId10" Type="http://schemas.openxmlformats.org/officeDocument/2006/relationships/tags" Target="../tags/tag10.xml"/><Relationship Id="rId19" Type="http://schemas.openxmlformats.org/officeDocument/2006/relationships/image" Target="../media/image157.emf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image" Target="../media/image152.emf"/><Relationship Id="rId22" Type="http://schemas.openxmlformats.org/officeDocument/2006/relationships/image" Target="../media/image160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>
            <a:extLst>
              <a:ext uri="{FF2B5EF4-FFF2-40B4-BE49-F238E27FC236}">
                <a16:creationId xmlns:a16="http://schemas.microsoft.com/office/drawing/2014/main" id="{8886F629-FA5E-7D22-67D5-6023703A9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542902"/>
            <a:ext cx="1903732" cy="1903732"/>
          </a:xfrm>
          <a:prstGeom prst="rect">
            <a:avLst/>
          </a:prstGeom>
        </p:spPr>
      </p:pic>
      <p:sp>
        <p:nvSpPr>
          <p:cNvPr id="5" name="圓角矩形 4">
            <a:extLst>
              <a:ext uri="{FF2B5EF4-FFF2-40B4-BE49-F238E27FC236}">
                <a16:creationId xmlns:a16="http://schemas.microsoft.com/office/drawing/2014/main" id="{3C6264BC-1151-9168-C7F5-CC114FF3CC95}"/>
              </a:ext>
            </a:extLst>
          </p:cNvPr>
          <p:cNvSpPr/>
          <p:nvPr/>
        </p:nvSpPr>
        <p:spPr>
          <a:xfrm>
            <a:off x="667422" y="2025546"/>
            <a:ext cx="10857156" cy="2426189"/>
          </a:xfrm>
          <a:prstGeom prst="roundRect">
            <a:avLst/>
          </a:prstGeom>
          <a:solidFill>
            <a:srgbClr val="9EF5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8C058193-D513-E805-2BD5-118E50D976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1959" y="1006002"/>
            <a:ext cx="5437882" cy="3224045"/>
          </a:xfrm>
        </p:spPr>
        <p:txBody>
          <a:bodyPr anchor="b">
            <a:normAutofit/>
          </a:bodyPr>
          <a:lstStyle/>
          <a:p>
            <a:r>
              <a:rPr kumimoji="1" lang="zh-TW" altLang="en-US" sz="5800" b="1" dirty="0">
                <a:ea typeface="Microsoft JhengHei" panose="020B0604030504040204" pitchFamily="34" charset="-120"/>
              </a:rPr>
              <a:t>深度學習</a:t>
            </a:r>
            <a:br>
              <a:rPr kumimoji="1" lang="en-US" altLang="zh-TW" sz="5800" b="1" dirty="0">
                <a:ea typeface="Microsoft JhengHei" panose="020B0604030504040204" pitchFamily="34" charset="-120"/>
              </a:rPr>
            </a:br>
            <a:r>
              <a:rPr kumimoji="1" lang="en-US" altLang="zh-TW" sz="5800" b="1" dirty="0">
                <a:ea typeface="Microsoft JhengHei" panose="020B0604030504040204" pitchFamily="34" charset="-120"/>
              </a:rPr>
              <a:t>Deep Learning</a:t>
            </a:r>
            <a:endParaRPr kumimoji="1" lang="zh-TW" altLang="en-US" sz="5800" b="1" dirty="0">
              <a:ea typeface="Microsoft JhengHei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6598A032-0E8B-F9E1-A926-2F2E78D575C6}"/>
              </a:ext>
            </a:extLst>
          </p:cNvPr>
          <p:cNvSpPr txBox="1"/>
          <p:nvPr/>
        </p:nvSpPr>
        <p:spPr>
          <a:xfrm>
            <a:off x="901959" y="4749453"/>
            <a:ext cx="39706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600" b="1" dirty="0">
                <a:solidFill>
                  <a:srgbClr val="0070C0"/>
                </a:solidFill>
                <a:latin typeface="+mj-lt"/>
                <a:cs typeface="Calibri" panose="020F0502020204030204" pitchFamily="34" charset="0"/>
              </a:rPr>
              <a:t>Backpropagation</a:t>
            </a:r>
            <a:endParaRPr kumimoji="1" lang="zh-TW" altLang="en-US" sz="3600" b="1" dirty="0">
              <a:solidFill>
                <a:srgbClr val="0070C0"/>
              </a:solidFill>
              <a:latin typeface="+mj-lt"/>
              <a:cs typeface="Calibri" panose="020F0502020204030204" pitchFamily="34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F843A79-3FEF-CDAD-6B9A-C5A7AD279D2D}"/>
              </a:ext>
            </a:extLst>
          </p:cNvPr>
          <p:cNvSpPr txBox="1"/>
          <p:nvPr/>
        </p:nvSpPr>
        <p:spPr>
          <a:xfrm>
            <a:off x="901959" y="5827136"/>
            <a:ext cx="3638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b="1" dirty="0">
                <a:latin typeface="+mj-lt"/>
                <a:ea typeface="Microsoft JhengHei" panose="020B0604030504040204" pitchFamily="34" charset="-120"/>
                <a:cs typeface="Calibri" panose="020F0502020204030204" pitchFamily="34" charset="0"/>
              </a:rPr>
              <a:t>Instructor: </a:t>
            </a:r>
            <a:r>
              <a:rPr kumimoji="1" lang="zh-TW" altLang="en-US" sz="2000" b="1" dirty="0">
                <a:latin typeface="+mj-lt"/>
                <a:ea typeface="Microsoft JhengHei" panose="020B0604030504040204" pitchFamily="34" charset="-120"/>
                <a:cs typeface="Calibri" panose="020F0502020204030204" pitchFamily="34" charset="0"/>
              </a:rPr>
              <a:t>林英嘉 </a:t>
            </a:r>
            <a:r>
              <a:rPr kumimoji="1" lang="en-US" altLang="zh-TW" sz="2000" b="1" dirty="0">
                <a:latin typeface="+mj-lt"/>
                <a:ea typeface="Microsoft JhengHei" panose="020B0604030504040204" pitchFamily="34" charset="-120"/>
                <a:cs typeface="Calibri" panose="020F0502020204030204" pitchFamily="34" charset="0"/>
              </a:rPr>
              <a:t>(Ying-Jia Lin)</a:t>
            </a:r>
          </a:p>
          <a:p>
            <a:r>
              <a:rPr kumimoji="1" lang="en-US" altLang="zh-TW" sz="2000" b="1" dirty="0">
                <a:latin typeface="+mj-lt"/>
                <a:ea typeface="Microsoft JhengHei" panose="020B0604030504040204" pitchFamily="34" charset="-120"/>
                <a:cs typeface="Calibri" panose="020F0502020204030204" pitchFamily="34" charset="0"/>
              </a:rPr>
              <a:t>2025/03/03</a:t>
            </a:r>
            <a:endParaRPr kumimoji="1" lang="zh-TW" altLang="en-US" sz="2000" b="1" dirty="0">
              <a:latin typeface="+mj-lt"/>
              <a:ea typeface="Microsoft JhengHei" panose="020B0604030504040204" pitchFamily="34" charset="-120"/>
              <a:cs typeface="Calibri" panose="020F0502020204030204" pitchFamily="34" charset="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2C0C8410-1877-4FB2-39F9-E0CFE0480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9528" y="253272"/>
            <a:ext cx="1468923" cy="146892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06E2C9EE-FDD5-78EA-2636-913A4243AEB1}"/>
              </a:ext>
            </a:extLst>
          </p:cNvPr>
          <p:cNvSpPr txBox="1"/>
          <p:nvPr/>
        </p:nvSpPr>
        <p:spPr>
          <a:xfrm>
            <a:off x="6261970" y="6296804"/>
            <a:ext cx="1571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>
                <a:hlinkClick r:id="rId4"/>
              </a:rPr>
              <a:t>Course GitHub</a:t>
            </a:r>
            <a:endParaRPr kumimoji="1"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E7A67D5-5AC8-9967-75E0-2F84F254D546}"/>
              </a:ext>
            </a:extLst>
          </p:cNvPr>
          <p:cNvSpPr txBox="1"/>
          <p:nvPr/>
        </p:nvSpPr>
        <p:spPr>
          <a:xfrm>
            <a:off x="8938362" y="6296804"/>
            <a:ext cx="1717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>
                <a:hlinkClick r:id="rId5"/>
              </a:rPr>
              <a:t>Slido # </a:t>
            </a:r>
            <a:r>
              <a:rPr kumimoji="1" lang="en-US" altLang="zh-TW" dirty="0">
                <a:hlinkClick r:id="rId6"/>
              </a:rPr>
              <a:t>DLBP</a:t>
            </a:r>
            <a:endParaRPr kumimoji="1"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82CB311-ECBD-1138-2E60-1D0241DBEBC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23466" y="4721092"/>
            <a:ext cx="1547351" cy="1547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3143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31F1E6-BC4D-83CB-7EB2-9B69AA2A6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(Calculus) Chain Rule - 1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2253EAA-ED79-65AB-6116-EB20C5353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FF4F9656-CC21-57EC-B847-9FE7461E9080}"/>
              </a:ext>
            </a:extLst>
          </p:cNvPr>
          <p:cNvSpPr/>
          <p:nvPr/>
        </p:nvSpPr>
        <p:spPr>
          <a:xfrm>
            <a:off x="3807279" y="2227217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4DDA954D-F9ED-0A19-3F67-EBBBEFFE5565}"/>
              </a:ext>
            </a:extLst>
          </p:cNvPr>
          <p:cNvSpPr/>
          <p:nvPr/>
        </p:nvSpPr>
        <p:spPr>
          <a:xfrm>
            <a:off x="5571309" y="2227217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63083251-F113-1702-DB34-D6ACEBFCB67F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4378779" y="2512967"/>
            <a:ext cx="1192530" cy="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>
            <a:extLst>
              <a:ext uri="{FF2B5EF4-FFF2-40B4-BE49-F238E27FC236}">
                <a16:creationId xmlns:a16="http://schemas.microsoft.com/office/drawing/2014/main" id="{3ABF0E73-6286-B7C8-E5EE-38924A222A35}"/>
              </a:ext>
            </a:extLst>
          </p:cNvPr>
          <p:cNvSpPr/>
          <p:nvPr/>
        </p:nvSpPr>
        <p:spPr>
          <a:xfrm>
            <a:off x="7335339" y="2227217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0BC100AF-C181-FB43-F9FA-8E89397D67AC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6142809" y="2512967"/>
            <a:ext cx="1192530" cy="0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45E6C588-5C81-520F-E3E4-78EFC5916832}"/>
                  </a:ext>
                </a:extLst>
              </p:cNvPr>
              <p:cNvSpPr txBox="1"/>
              <p:nvPr/>
            </p:nvSpPr>
            <p:spPr>
              <a:xfrm>
                <a:off x="7455626" y="2227217"/>
                <a:ext cx="33092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45E6C588-5C81-520F-E3E4-78EFC5916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626" y="2227217"/>
                <a:ext cx="330926" cy="523220"/>
              </a:xfrm>
              <a:prstGeom prst="rect">
                <a:avLst/>
              </a:prstGeom>
              <a:blipFill>
                <a:blip r:embed="rId3"/>
                <a:stretch>
                  <a:fillRect r="-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9888ABA3-201D-2CFF-1044-027AED13583E}"/>
                  </a:ext>
                </a:extLst>
              </p:cNvPr>
              <p:cNvSpPr txBox="1"/>
              <p:nvPr/>
            </p:nvSpPr>
            <p:spPr>
              <a:xfrm>
                <a:off x="5679820" y="2227217"/>
                <a:ext cx="33092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9888ABA3-201D-2CFF-1044-027AED135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820" y="2227217"/>
                <a:ext cx="330926" cy="523220"/>
              </a:xfrm>
              <a:prstGeom prst="rect">
                <a:avLst/>
              </a:prstGeom>
              <a:blipFill>
                <a:blip r:embed="rId4"/>
                <a:stretch>
                  <a:fillRect l="-11111" r="-25926" b="-95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481EC9AE-4E91-1D2C-B4D5-03F23F507833}"/>
                  </a:ext>
                </a:extLst>
              </p:cNvPr>
              <p:cNvSpPr txBox="1"/>
              <p:nvPr/>
            </p:nvSpPr>
            <p:spPr>
              <a:xfrm>
                <a:off x="3915790" y="2227217"/>
                <a:ext cx="33092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481EC9AE-4E91-1D2C-B4D5-03F23F507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790" y="2227217"/>
                <a:ext cx="330926" cy="523220"/>
              </a:xfrm>
              <a:prstGeom prst="rect">
                <a:avLst/>
              </a:prstGeom>
              <a:blipFill>
                <a:blip r:embed="rId5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C25CBEF5-F25E-6D26-928F-E4C19C228398}"/>
                  </a:ext>
                </a:extLst>
              </p:cNvPr>
              <p:cNvSpPr txBox="1"/>
              <p:nvPr/>
            </p:nvSpPr>
            <p:spPr>
              <a:xfrm>
                <a:off x="4800997" y="3436241"/>
                <a:ext cx="2088572" cy="98398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𝑑𝑧</m:t>
                          </m:r>
                        </m:num>
                        <m:den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𝑑𝑧</m:t>
                          </m:r>
                        </m:num>
                        <m:den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den>
                      </m:f>
                      <m:f>
                        <m:f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C25CBEF5-F25E-6D26-928F-E4C19C228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997" y="3436241"/>
                <a:ext cx="2088572" cy="983987"/>
              </a:xfrm>
              <a:prstGeom prst="rect">
                <a:avLst/>
              </a:prstGeom>
              <a:blipFill>
                <a:blip r:embed="rId6"/>
                <a:stretch>
                  <a:fillRect b="-1153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68E615BB-1033-EB7F-6934-81855B4CABCC}"/>
                  </a:ext>
                </a:extLst>
              </p:cNvPr>
              <p:cNvSpPr txBox="1"/>
              <p:nvPr/>
            </p:nvSpPr>
            <p:spPr>
              <a:xfrm>
                <a:off x="636815" y="4586251"/>
                <a:ext cx="10918370" cy="8237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zh-TW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𝑑𝑧</m:t>
                        </m:r>
                      </m:num>
                      <m:den>
                        <m:r>
                          <a:rPr lang="zh-TW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kumimoji="1"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:r>
                  <a:rPr kumimoji="1" lang="zh-TW" alt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代表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:r>
                  <a:rPr kumimoji="1" lang="zh-TW" alt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對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:r>
                  <a:rPr kumimoji="1" lang="zh-TW" alt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的影響，但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zh-TW" sz="2400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:r>
                  <a:rPr kumimoji="1" lang="zh-TW" altLang="en-US" sz="2400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的變化會影響到</a:t>
                </a:r>
                <a:r>
                  <a:rPr kumimoji="1" lang="en-US" altLang="zh-TW" sz="2400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TW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zh-TW" altLang="en-US" sz="2400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，接著</a:t>
                </a:r>
                <a:r>
                  <a:rPr kumimoji="1" lang="en-US" altLang="zh-TW" sz="2400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kumimoji="1" lang="en-US" altLang="zh-TW" sz="2400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:r>
                  <a:rPr kumimoji="1" lang="zh-TW" altLang="en-US" sz="2400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影響到</a:t>
                </a:r>
                <a:r>
                  <a:rPr kumimoji="1" lang="en-US" altLang="zh-TW" sz="2400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zh-TW" altLang="zh-TW" dirty="0"/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68E615BB-1033-EB7F-6934-81855B4CA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15" y="4586251"/>
                <a:ext cx="10918370" cy="823752"/>
              </a:xfrm>
              <a:prstGeom prst="rect">
                <a:avLst/>
              </a:prstGeom>
              <a:blipFill>
                <a:blip r:embed="rId7"/>
                <a:stretch>
                  <a:fillRect l="-696" b="-757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F8366A21-F41F-2EF1-9CFD-FFC3F56262BB}"/>
              </a:ext>
            </a:extLst>
          </p:cNvPr>
          <p:cNvCxnSpPr/>
          <p:nvPr/>
        </p:nvCxnSpPr>
        <p:spPr>
          <a:xfrm>
            <a:off x="4547062" y="5320146"/>
            <a:ext cx="257694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E65E9297-9B1D-ABFA-85C5-AF372B50588B}"/>
              </a:ext>
            </a:extLst>
          </p:cNvPr>
          <p:cNvCxnSpPr>
            <a:cxnSpLocks/>
          </p:cNvCxnSpPr>
          <p:nvPr/>
        </p:nvCxnSpPr>
        <p:spPr>
          <a:xfrm>
            <a:off x="6327075" y="4414687"/>
            <a:ext cx="411999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36ABBA12-0426-B696-A2A9-226CF67BA239}"/>
              </a:ext>
            </a:extLst>
          </p:cNvPr>
          <p:cNvCxnSpPr>
            <a:cxnSpLocks/>
          </p:cNvCxnSpPr>
          <p:nvPr/>
        </p:nvCxnSpPr>
        <p:spPr>
          <a:xfrm>
            <a:off x="8120893" y="5320146"/>
            <a:ext cx="145536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B88C01CE-E6B9-447B-EFAE-4A546921EDD6}"/>
              </a:ext>
            </a:extLst>
          </p:cNvPr>
          <p:cNvCxnSpPr>
            <a:cxnSpLocks/>
          </p:cNvCxnSpPr>
          <p:nvPr/>
        </p:nvCxnSpPr>
        <p:spPr>
          <a:xfrm>
            <a:off x="5835534" y="4414687"/>
            <a:ext cx="42251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3D153F7E-1C18-25CA-A4C4-9B14FBAD00A0}"/>
                  </a:ext>
                </a:extLst>
              </p:cNvPr>
              <p:cNvSpPr txBox="1"/>
              <p:nvPr/>
            </p:nvSpPr>
            <p:spPr>
              <a:xfrm>
                <a:off x="3729020" y="1765552"/>
                <a:ext cx="7280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zh-TW" sz="2400" kern="10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altLang="zh-TW" sz="2400" i="1" kern="10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  <a:endParaRPr lang="zh-TW" altLang="zh-TW" sz="2400" kern="100" dirty="0">
                  <a:effectLst/>
                  <a:latin typeface="Aptos" panose="020B00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3D153F7E-1C18-25CA-A4C4-9B14FBAD00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9020" y="1765552"/>
                <a:ext cx="728017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254C936-24E8-C5AA-9650-CD82955C5DA7}"/>
                  </a:ext>
                </a:extLst>
              </p:cNvPr>
              <p:cNvSpPr txBox="1"/>
              <p:nvPr/>
            </p:nvSpPr>
            <p:spPr>
              <a:xfrm>
                <a:off x="7257080" y="1765552"/>
                <a:ext cx="72801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TW" altLang="zh-TW" sz="2400" kern="10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altLang="zh-TW" sz="2400" b="0" i="1" kern="100" smtClean="0">
                          <a:effectLst/>
                          <a:latin typeface="Cambria Math" panose="020405030504060302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m:t>𝑧</m:t>
                      </m:r>
                    </m:oMath>
                  </m:oMathPara>
                </a14:m>
                <a:endParaRPr lang="zh-TW" altLang="zh-TW" sz="2400" kern="100" dirty="0">
                  <a:effectLst/>
                  <a:latin typeface="Aptos" panose="020B0004020202020204" pitchFamily="34" charset="0"/>
                  <a:ea typeface="新細明體" panose="02020500000000000000" pitchFamily="18" charset="-12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F254C936-24E8-C5AA-9650-CD82955C5D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080" y="1765552"/>
                <a:ext cx="728017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5714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3" grpId="0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31F1E6-BC4D-83CB-7EB2-9B69AA2A6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(Calculus) Chain Rule  - 2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2253EAA-ED79-65AB-6116-EB20C5353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FF4F9656-CC21-57EC-B847-9FE7461E9080}"/>
              </a:ext>
            </a:extLst>
          </p:cNvPr>
          <p:cNvSpPr/>
          <p:nvPr/>
        </p:nvSpPr>
        <p:spPr>
          <a:xfrm>
            <a:off x="3807279" y="2227217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4DDA954D-F9ED-0A19-3F67-EBBBEFFE5565}"/>
              </a:ext>
            </a:extLst>
          </p:cNvPr>
          <p:cNvSpPr/>
          <p:nvPr/>
        </p:nvSpPr>
        <p:spPr>
          <a:xfrm>
            <a:off x="5571309" y="1860379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63083251-F113-1702-DB34-D6ACEBFCB67F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 flipV="1">
            <a:off x="4378779" y="2146129"/>
            <a:ext cx="1192530" cy="366838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>
            <a:extLst>
              <a:ext uri="{FF2B5EF4-FFF2-40B4-BE49-F238E27FC236}">
                <a16:creationId xmlns:a16="http://schemas.microsoft.com/office/drawing/2014/main" id="{3ABF0E73-6286-B7C8-E5EE-38924A222A35}"/>
              </a:ext>
            </a:extLst>
          </p:cNvPr>
          <p:cNvSpPr/>
          <p:nvPr/>
        </p:nvSpPr>
        <p:spPr>
          <a:xfrm>
            <a:off x="7335339" y="2227217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0BC100AF-C181-FB43-F9FA-8E89397D67AC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6142809" y="2146129"/>
            <a:ext cx="1192530" cy="366838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45E6C588-5C81-520F-E3E4-78EFC5916832}"/>
                  </a:ext>
                </a:extLst>
              </p:cNvPr>
              <p:cNvSpPr txBox="1"/>
              <p:nvPr/>
            </p:nvSpPr>
            <p:spPr>
              <a:xfrm>
                <a:off x="7455626" y="2227217"/>
                <a:ext cx="33092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45E6C588-5C81-520F-E3E4-78EFC5916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5626" y="2227217"/>
                <a:ext cx="330926" cy="523220"/>
              </a:xfrm>
              <a:prstGeom prst="rect">
                <a:avLst/>
              </a:prstGeom>
              <a:blipFill>
                <a:blip r:embed="rId3"/>
                <a:stretch>
                  <a:fillRect r="-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9888ABA3-201D-2CFF-1044-027AED13583E}"/>
                  </a:ext>
                </a:extLst>
              </p:cNvPr>
              <p:cNvSpPr txBox="1"/>
              <p:nvPr/>
            </p:nvSpPr>
            <p:spPr>
              <a:xfrm>
                <a:off x="5630611" y="1854245"/>
                <a:ext cx="416180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zh-TW" altLang="en-US" sz="28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9888ABA3-201D-2CFF-1044-027AED135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0611" y="1854245"/>
                <a:ext cx="416180" cy="523220"/>
              </a:xfrm>
              <a:prstGeom prst="rect">
                <a:avLst/>
              </a:prstGeom>
              <a:blipFill>
                <a:blip r:embed="rId4"/>
                <a:stretch>
                  <a:fillRect r="-117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481EC9AE-4E91-1D2C-B4D5-03F23F507833}"/>
                  </a:ext>
                </a:extLst>
              </p:cNvPr>
              <p:cNvSpPr txBox="1"/>
              <p:nvPr/>
            </p:nvSpPr>
            <p:spPr>
              <a:xfrm>
                <a:off x="3915790" y="2227217"/>
                <a:ext cx="33092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481EC9AE-4E91-1D2C-B4D5-03F23F507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5790" y="2227217"/>
                <a:ext cx="330926" cy="523220"/>
              </a:xfrm>
              <a:prstGeom prst="rect">
                <a:avLst/>
              </a:prstGeom>
              <a:blipFill>
                <a:blip r:embed="rId5"/>
                <a:stretch>
                  <a:fillRect r="-74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C25CBEF5-F25E-6D26-928F-E4C19C228398}"/>
                  </a:ext>
                </a:extLst>
              </p:cNvPr>
              <p:cNvSpPr txBox="1"/>
              <p:nvPr/>
            </p:nvSpPr>
            <p:spPr>
              <a:xfrm>
                <a:off x="3807279" y="3639911"/>
                <a:ext cx="3979273" cy="9103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𝑑𝑧</m:t>
                          </m:r>
                        </m:num>
                        <m:den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𝑑𝑧</m:t>
                          </m:r>
                        </m:num>
                        <m:den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f>
                        <m:f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TW" sz="2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𝑑𝑧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TW" sz="2800" b="0" i="1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C25CBEF5-F25E-6D26-928F-E4C19C2283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279" y="3639911"/>
                <a:ext cx="3979273" cy="910377"/>
              </a:xfrm>
              <a:prstGeom prst="rect">
                <a:avLst/>
              </a:prstGeom>
              <a:blipFill>
                <a:blip r:embed="rId6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68E615BB-1033-EB7F-6934-81855B4CABCC}"/>
                  </a:ext>
                </a:extLst>
              </p:cNvPr>
              <p:cNvSpPr txBox="1"/>
              <p:nvPr/>
            </p:nvSpPr>
            <p:spPr>
              <a:xfrm>
                <a:off x="636815" y="4653601"/>
                <a:ext cx="10918370" cy="13847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zh-TW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zh-TW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𝑑𝑧</m:t>
                        </m:r>
                      </m:num>
                      <m:den>
                        <m:r>
                          <a:rPr lang="zh-TW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kumimoji="1"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:r>
                  <a:rPr kumimoji="1" lang="zh-TW" alt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代表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kumimoji="1"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:r>
                  <a:rPr kumimoji="1" lang="zh-TW" alt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對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:r>
                  <a:rPr kumimoji="1" lang="zh-TW" alt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的影響</a:t>
                </a:r>
                <a:endParaRPr kumimoji="1" lang="en-US" altLang="zh-TW" sz="2400" dirty="0">
                  <a:solidFill>
                    <a:schemeClr val="tx1"/>
                  </a:solidFill>
                  <a:latin typeface="Calibri" panose="020F0502020204030204" pitchFamily="34" charset="0"/>
                  <a:ea typeface="Microsoft JhengHei" panose="020B0604030504040204" pitchFamily="34" charset="-120"/>
                  <a:cs typeface="Calibri" panose="020F0502020204030204" pitchFamily="34" charset="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zh-TW" alt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但</a:t>
                </a:r>
                <a:r>
                  <a:rPr kumimoji="1" lang="en-US" altLang="zh-TW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i="1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kumimoji="1" lang="en-US" altLang="zh-TW" sz="2400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:r>
                  <a:rPr kumimoji="1" lang="zh-TW" altLang="en-US" sz="2400" dirty="0">
                    <a:latin typeface="Calibri" panose="020F0502020204030204" pitchFamily="34" charset="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的變化</a:t>
                </a:r>
                <a:r>
                  <a:rPr kumimoji="1" lang="zh-TW" altLang="en-US" sz="2400" dirty="0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由</a:t>
                </a:r>
                <a:r>
                  <a:rPr kumimoji="1" lang="en-US" altLang="zh-TW" sz="2400" dirty="0">
                    <a:latin typeface="Microsoft JhengHei" panose="020B0604030504040204" pitchFamily="34" charset="-120"/>
                    <a:ea typeface="Microsoft JhengHei" panose="020B0604030504040204" pitchFamily="34" charset="-12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zh-TW" sz="2400" b="0" i="1" smtClean="0">
                        <a:latin typeface="Cambria Math" panose="02040503050406030204" pitchFamily="18" charset="0"/>
                        <a:ea typeface="Microsoft JhengHei" panose="020B0604030504040204" pitchFamily="34" charset="-12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en-US" altLang="zh-TW" sz="2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2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和</a:t>
                </a:r>
                <a:r>
                  <a:rPr lang="en-US" altLang="zh-TW" sz="2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zh-TW" sz="2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2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共同影響</a:t>
                </a:r>
                <a:endParaRPr lang="zh-TW" altLang="zh-TW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68E615BB-1033-EB7F-6934-81855B4CA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15" y="4653601"/>
                <a:ext cx="10918370" cy="1384738"/>
              </a:xfrm>
              <a:prstGeom prst="rect">
                <a:avLst/>
              </a:prstGeom>
              <a:blipFill>
                <a:blip r:embed="rId7"/>
                <a:stretch>
                  <a:fillRect l="-696" b="-909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橢圓 10">
            <a:extLst>
              <a:ext uri="{FF2B5EF4-FFF2-40B4-BE49-F238E27FC236}">
                <a16:creationId xmlns:a16="http://schemas.microsoft.com/office/drawing/2014/main" id="{01E5E915-1BA4-4D7B-96E5-4D2B8571B92C}"/>
              </a:ext>
            </a:extLst>
          </p:cNvPr>
          <p:cNvSpPr/>
          <p:nvPr/>
        </p:nvSpPr>
        <p:spPr>
          <a:xfrm>
            <a:off x="5571309" y="2678514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3E04C673-8D0D-5530-4525-B85F481BEB24}"/>
              </a:ext>
            </a:extLst>
          </p:cNvPr>
          <p:cNvCxnSpPr>
            <a:cxnSpLocks/>
          </p:cNvCxnSpPr>
          <p:nvPr/>
        </p:nvCxnSpPr>
        <p:spPr>
          <a:xfrm>
            <a:off x="4378779" y="2593126"/>
            <a:ext cx="1192530" cy="366838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50D44577-B8B6-0DCB-3EA6-DE1EA34D3A6D}"/>
              </a:ext>
            </a:extLst>
          </p:cNvPr>
          <p:cNvCxnSpPr>
            <a:cxnSpLocks/>
          </p:cNvCxnSpPr>
          <p:nvPr/>
        </p:nvCxnSpPr>
        <p:spPr>
          <a:xfrm flipV="1">
            <a:off x="6142809" y="2593126"/>
            <a:ext cx="1192530" cy="366838"/>
          </a:xfrm>
          <a:prstGeom prst="line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DCAD5B5A-9989-38F0-AF3C-16833273D11D}"/>
                  </a:ext>
                </a:extLst>
              </p:cNvPr>
              <p:cNvSpPr txBox="1"/>
              <p:nvPr/>
            </p:nvSpPr>
            <p:spPr>
              <a:xfrm>
                <a:off x="5679820" y="2678514"/>
                <a:ext cx="33092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zh-TW" altLang="en-US" sz="28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DCAD5B5A-9989-38F0-AF3C-16833273D1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9820" y="2678514"/>
                <a:ext cx="330926" cy="523220"/>
              </a:xfrm>
              <a:prstGeom prst="rect">
                <a:avLst/>
              </a:prstGeom>
              <a:blipFill>
                <a:blip r:embed="rId8"/>
                <a:stretch>
                  <a:fillRect r="-148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8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4AF8EA-BD99-0D08-BA14-2EEB3A7A4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TW" dirty="0">
                <a:latin typeface="Calibri" panose="020F0502020204030204" pitchFamily="34" charset="0"/>
                <a:cs typeface="Calibri" panose="020F0502020204030204" pitchFamily="34" charset="0"/>
              </a:rPr>
              <a:t>MLP </a:t>
            </a:r>
            <a:r>
              <a:rPr kumimoji="1" lang="zh-TW" altLang="en-US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多層感知機</a:t>
            </a:r>
            <a:r>
              <a:rPr kumimoji="1" lang="en-US" altLang="zh-TW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 (</a:t>
            </a:r>
            <a:r>
              <a:rPr kumimoji="1" lang="zh-TW" altLang="en-US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今天的範例模型</a:t>
            </a:r>
            <a:r>
              <a:rPr kumimoji="1" lang="en-US" altLang="zh-TW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)</a:t>
            </a:r>
            <a:endParaRPr kumimoji="1"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C892CCB-E7C6-80BC-7DB2-3A3D530C1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7AB8C47-5524-0038-D649-69B2C77D7CBB}"/>
              </a:ext>
            </a:extLst>
          </p:cNvPr>
          <p:cNvSpPr txBox="1"/>
          <p:nvPr/>
        </p:nvSpPr>
        <p:spPr>
          <a:xfrm>
            <a:off x="1521239" y="5139003"/>
            <a:ext cx="112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輸入層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(1</a:t>
            </a:r>
            <a:r>
              <a:rPr kumimoji="1" lang="en-US" altLang="zh-TW" baseline="30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 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層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B8E163F-4CEA-2F10-162B-EEC3EF066DEA}"/>
              </a:ext>
            </a:extLst>
          </p:cNvPr>
          <p:cNvSpPr txBox="1"/>
          <p:nvPr/>
        </p:nvSpPr>
        <p:spPr>
          <a:xfrm>
            <a:off x="3270029" y="5137048"/>
            <a:ext cx="112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隱藏層</a:t>
            </a:r>
            <a:endParaRPr kumimoji="1" lang="en-US" altLang="zh-TW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(2</a:t>
            </a:r>
            <a:r>
              <a:rPr kumimoji="1" lang="en-US" altLang="zh-TW" baseline="300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nd </a:t>
            </a:r>
            <a:r>
              <a:rPr kumimoji="1" lang="zh-TW" altLang="en-US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層</a:t>
            </a:r>
            <a:r>
              <a:rPr kumimoji="1" lang="en-US" altLang="zh-TW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kumimoji="1" lang="zh-TW" altLang="en-US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D5F08F7B-E78B-1A71-34AC-B061A6227665}"/>
              </a:ext>
            </a:extLst>
          </p:cNvPr>
          <p:cNvSpPr txBox="1"/>
          <p:nvPr/>
        </p:nvSpPr>
        <p:spPr>
          <a:xfrm>
            <a:off x="4341976" y="5137048"/>
            <a:ext cx="112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輸出層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(3</a:t>
            </a:r>
            <a:r>
              <a:rPr kumimoji="1" lang="en-US" altLang="zh-TW" baseline="30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rd 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層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0A140E3B-07B3-7193-78EF-B134346A08C6}"/>
              </a:ext>
            </a:extLst>
          </p:cNvPr>
          <p:cNvSpPr/>
          <p:nvPr/>
        </p:nvSpPr>
        <p:spPr>
          <a:xfrm>
            <a:off x="1795559" y="3141863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B8A5897E-7E2D-B5A0-4454-C3B7AC1E73CC}"/>
              </a:ext>
            </a:extLst>
          </p:cNvPr>
          <p:cNvSpPr/>
          <p:nvPr/>
        </p:nvSpPr>
        <p:spPr>
          <a:xfrm>
            <a:off x="1795559" y="4334179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01085F7E-B871-F1B5-8A14-9697FC1B3FAF}"/>
              </a:ext>
            </a:extLst>
          </p:cNvPr>
          <p:cNvCxnSpPr>
            <a:cxnSpLocks/>
            <a:stCxn id="35" idx="6"/>
            <a:endCxn id="40" idx="2"/>
          </p:cNvCxnSpPr>
          <p:nvPr/>
        </p:nvCxnSpPr>
        <p:spPr>
          <a:xfrm>
            <a:off x="2367059" y="3427613"/>
            <a:ext cx="1165860" cy="11868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603A1E2F-5278-0804-7C0E-99A7FA83719B}"/>
              </a:ext>
            </a:extLst>
          </p:cNvPr>
          <p:cNvCxnSpPr>
            <a:cxnSpLocks/>
            <a:stCxn id="36" idx="6"/>
            <a:endCxn id="39" idx="2"/>
          </p:cNvCxnSpPr>
          <p:nvPr/>
        </p:nvCxnSpPr>
        <p:spPr>
          <a:xfrm flipV="1">
            <a:off x="2367059" y="3429000"/>
            <a:ext cx="1177290" cy="1190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>
            <a:extLst>
              <a:ext uri="{FF2B5EF4-FFF2-40B4-BE49-F238E27FC236}">
                <a16:creationId xmlns:a16="http://schemas.microsoft.com/office/drawing/2014/main" id="{848CD7D4-CE51-C966-ADC2-154771EB4468}"/>
              </a:ext>
            </a:extLst>
          </p:cNvPr>
          <p:cNvSpPr/>
          <p:nvPr/>
        </p:nvSpPr>
        <p:spPr>
          <a:xfrm>
            <a:off x="3544349" y="3143250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9D9B415E-57FE-DE97-5467-7B23145BEBEB}"/>
              </a:ext>
            </a:extLst>
          </p:cNvPr>
          <p:cNvSpPr/>
          <p:nvPr/>
        </p:nvSpPr>
        <p:spPr>
          <a:xfrm>
            <a:off x="3532919" y="4328733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060652A3-B613-A040-4159-6D567F77A718}"/>
              </a:ext>
            </a:extLst>
          </p:cNvPr>
          <p:cNvCxnSpPr>
            <a:cxnSpLocks/>
            <a:stCxn id="35" idx="6"/>
            <a:endCxn id="39" idx="2"/>
          </p:cNvCxnSpPr>
          <p:nvPr/>
        </p:nvCxnSpPr>
        <p:spPr>
          <a:xfrm>
            <a:off x="2367059" y="3427613"/>
            <a:ext cx="1177290" cy="1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C5F319D3-B77E-A419-12AE-4849199A72C2}"/>
              </a:ext>
            </a:extLst>
          </p:cNvPr>
          <p:cNvCxnSpPr>
            <a:cxnSpLocks/>
            <a:stCxn id="36" idx="6"/>
            <a:endCxn id="40" idx="2"/>
          </p:cNvCxnSpPr>
          <p:nvPr/>
        </p:nvCxnSpPr>
        <p:spPr>
          <a:xfrm flipV="1">
            <a:off x="2367059" y="4614483"/>
            <a:ext cx="1165860" cy="54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>
            <a:extLst>
              <a:ext uri="{FF2B5EF4-FFF2-40B4-BE49-F238E27FC236}">
                <a16:creationId xmlns:a16="http://schemas.microsoft.com/office/drawing/2014/main" id="{89CAE9D8-873E-418F-1CB8-226887EBDA78}"/>
              </a:ext>
            </a:extLst>
          </p:cNvPr>
          <p:cNvSpPr/>
          <p:nvPr/>
        </p:nvSpPr>
        <p:spPr>
          <a:xfrm>
            <a:off x="4620293" y="3714750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9542D8DC-55C3-FBE5-768E-460AEBA35D1E}"/>
              </a:ext>
            </a:extLst>
          </p:cNvPr>
          <p:cNvCxnSpPr>
            <a:cxnSpLocks/>
            <a:stCxn id="39" idx="6"/>
            <a:endCxn id="43" idx="2"/>
          </p:cNvCxnSpPr>
          <p:nvPr/>
        </p:nvCxnSpPr>
        <p:spPr>
          <a:xfrm>
            <a:off x="4115849" y="3429000"/>
            <a:ext cx="504444" cy="571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1995E5D4-2D0F-5962-7D50-B9D05353CE13}"/>
              </a:ext>
            </a:extLst>
          </p:cNvPr>
          <p:cNvCxnSpPr>
            <a:cxnSpLocks/>
            <a:stCxn id="40" idx="6"/>
            <a:endCxn id="43" idx="2"/>
          </p:cNvCxnSpPr>
          <p:nvPr/>
        </p:nvCxnSpPr>
        <p:spPr>
          <a:xfrm flipV="1">
            <a:off x="4104419" y="4000500"/>
            <a:ext cx="515874" cy="6139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B0FA5BCE-1177-28B5-4B4C-C32F428C474B}"/>
                  </a:ext>
                </a:extLst>
              </p:cNvPr>
              <p:cNvSpPr txBox="1"/>
              <p:nvPr/>
            </p:nvSpPr>
            <p:spPr>
              <a:xfrm>
                <a:off x="1901274" y="3192253"/>
                <a:ext cx="32213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B0FA5BCE-1177-28B5-4B4C-C32F428C4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274" y="3192253"/>
                <a:ext cx="322139" cy="400110"/>
              </a:xfrm>
              <a:prstGeom prst="rect">
                <a:avLst/>
              </a:prstGeom>
              <a:blipFill>
                <a:blip r:embed="rId2"/>
                <a:stretch>
                  <a:fillRect r="-148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B2CA4DFB-71AE-81E0-4C1E-EE61BD33CE01}"/>
                  </a:ext>
                </a:extLst>
              </p:cNvPr>
              <p:cNvSpPr txBox="1"/>
              <p:nvPr/>
            </p:nvSpPr>
            <p:spPr>
              <a:xfrm>
                <a:off x="1877491" y="4397247"/>
                <a:ext cx="44485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B2CA4DFB-71AE-81E0-4C1E-EE61BD33C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491" y="4397247"/>
                <a:ext cx="444852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B250A318-BEA3-7D27-FE79-3C48572B4F74}"/>
                  </a:ext>
                </a:extLst>
              </p:cNvPr>
              <p:cNvSpPr txBox="1"/>
              <p:nvPr/>
            </p:nvSpPr>
            <p:spPr>
              <a:xfrm>
                <a:off x="2560319" y="3011739"/>
                <a:ext cx="77933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B250A318-BEA3-7D27-FE79-3C48572B4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319" y="3011739"/>
                <a:ext cx="779339" cy="4135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B50A2CA7-C272-2E7E-EA5A-3E2DD73099F0}"/>
                  </a:ext>
                </a:extLst>
              </p:cNvPr>
              <p:cNvSpPr txBox="1"/>
              <p:nvPr/>
            </p:nvSpPr>
            <p:spPr>
              <a:xfrm>
                <a:off x="2120604" y="3562975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B50A2CA7-C272-2E7E-EA5A-3E2DD7309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604" y="3562975"/>
                <a:ext cx="526489" cy="413511"/>
              </a:xfrm>
              <a:prstGeom prst="rect">
                <a:avLst/>
              </a:prstGeom>
              <a:blipFill>
                <a:blip r:embed="rId5"/>
                <a:stretch>
                  <a:fillRect r="-95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5AED0DA0-1E46-0DEC-24F1-F2A75E12C94C}"/>
                  </a:ext>
                </a:extLst>
              </p:cNvPr>
              <p:cNvSpPr txBox="1"/>
              <p:nvPr/>
            </p:nvSpPr>
            <p:spPr>
              <a:xfrm>
                <a:off x="2602378" y="4580043"/>
                <a:ext cx="711521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5AED0DA0-1E46-0DEC-24F1-F2A75E12C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378" y="4580043"/>
                <a:ext cx="711521" cy="4135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6FBC5C31-44D2-185C-76DD-05B45A369FCC}"/>
                  </a:ext>
                </a:extLst>
              </p:cNvPr>
              <p:cNvSpPr txBox="1"/>
              <p:nvPr/>
            </p:nvSpPr>
            <p:spPr>
              <a:xfrm>
                <a:off x="2121406" y="3956474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6FBC5C31-44D2-185C-76DD-05B45A369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406" y="3956474"/>
                <a:ext cx="526489" cy="413511"/>
              </a:xfrm>
              <a:prstGeom prst="rect">
                <a:avLst/>
              </a:prstGeom>
              <a:blipFill>
                <a:blip r:embed="rId7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F571DFA5-8560-9401-F20B-7980FD11E622}"/>
                  </a:ext>
                </a:extLst>
              </p:cNvPr>
              <p:cNvSpPr txBox="1"/>
              <p:nvPr/>
            </p:nvSpPr>
            <p:spPr>
              <a:xfrm>
                <a:off x="3601366" y="3218494"/>
                <a:ext cx="51587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F571DFA5-8560-9401-F20B-7980FD11E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366" y="3218494"/>
                <a:ext cx="515874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64F6F2BD-6AED-CFF3-E75C-B2593F7884B4}"/>
                  </a:ext>
                </a:extLst>
              </p:cNvPr>
              <p:cNvSpPr txBox="1"/>
              <p:nvPr/>
            </p:nvSpPr>
            <p:spPr>
              <a:xfrm>
                <a:off x="3577877" y="4409198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64F6F2BD-6AED-CFF3-E75C-B2593F788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877" y="4409198"/>
                <a:ext cx="504444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C5D916AA-B506-4DD6-4815-DD98843F0B5E}"/>
                  </a:ext>
                </a:extLst>
              </p:cNvPr>
              <p:cNvSpPr txBox="1"/>
              <p:nvPr/>
            </p:nvSpPr>
            <p:spPr>
              <a:xfrm>
                <a:off x="4653821" y="3806432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zh-TW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C5D916AA-B506-4DD6-4815-DD98843F0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3821" y="3806432"/>
                <a:ext cx="504444" cy="400110"/>
              </a:xfrm>
              <a:prstGeom prst="rect">
                <a:avLst/>
              </a:prstGeom>
              <a:blipFill>
                <a:blip r:embed="rId10"/>
                <a:stretch>
                  <a:fillRect t="-3030" b="-60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文字方塊 62">
            <a:extLst>
              <a:ext uri="{FF2B5EF4-FFF2-40B4-BE49-F238E27FC236}">
                <a16:creationId xmlns:a16="http://schemas.microsoft.com/office/drawing/2014/main" id="{730D918F-31FD-A61D-2588-ADC2DD1ED076}"/>
              </a:ext>
            </a:extLst>
          </p:cNvPr>
          <p:cNvSpPr txBox="1"/>
          <p:nvPr/>
        </p:nvSpPr>
        <p:spPr>
          <a:xfrm>
            <a:off x="862089" y="2027790"/>
            <a:ext cx="5341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000" dirty="0"/>
              <a:t>⬇️ </a:t>
            </a:r>
            <a:r>
              <a:rPr kumimoji="1" lang="en-US" altLang="zh-TW" sz="2000" dirty="0"/>
              <a:t>A two-layer MLP (multi-layer perceptron)</a:t>
            </a:r>
            <a:endParaRPr kumimoji="1" lang="zh-TW" altLang="en-US" sz="2000" dirty="0"/>
          </a:p>
        </p:txBody>
      </p:sp>
      <p:pic>
        <p:nvPicPr>
          <p:cNvPr id="64" name="圖片 63">
            <a:extLst>
              <a:ext uri="{FF2B5EF4-FFF2-40B4-BE49-F238E27FC236}">
                <a16:creationId xmlns:a16="http://schemas.microsoft.com/office/drawing/2014/main" id="{A7826BA9-A524-D629-04DA-B04E03556CC2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r="1338"/>
          <a:stretch/>
        </p:blipFill>
        <p:spPr>
          <a:xfrm>
            <a:off x="5951187" y="2793577"/>
            <a:ext cx="5620327" cy="2257269"/>
          </a:xfrm>
          <a:prstGeom prst="rect">
            <a:avLst/>
          </a:prstGeom>
        </p:spPr>
      </p:pic>
      <p:sp>
        <p:nvSpPr>
          <p:cNvPr id="65" name="文字方塊 64">
            <a:extLst>
              <a:ext uri="{FF2B5EF4-FFF2-40B4-BE49-F238E27FC236}">
                <a16:creationId xmlns:a16="http://schemas.microsoft.com/office/drawing/2014/main" id="{8C111D03-E9EB-897A-8F0C-BFBDE023F81A}"/>
              </a:ext>
            </a:extLst>
          </p:cNvPr>
          <p:cNvSpPr txBox="1"/>
          <p:nvPr/>
        </p:nvSpPr>
        <p:spPr>
          <a:xfrm>
            <a:off x="7110334" y="5135669"/>
            <a:ext cx="33020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zh-TW" sz="1600" dirty="0"/>
              <a:t>Figure source</a:t>
            </a:r>
            <a:r>
              <a:rPr kumimoji="1" lang="zh-TW" altLang="en-US" sz="1600" dirty="0"/>
              <a:t> </a:t>
            </a:r>
            <a:r>
              <a:rPr kumimoji="1" lang="en-US" altLang="zh-TW" sz="1600" dirty="0"/>
              <a:t>(</a:t>
            </a:r>
            <a:r>
              <a:rPr kumimoji="1" lang="zh-TW" altLang="en-US" sz="16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關於層數</a:t>
            </a:r>
            <a:r>
              <a:rPr kumimoji="1" lang="en-US" altLang="zh-TW" sz="1600" dirty="0"/>
              <a:t>)</a:t>
            </a:r>
            <a:r>
              <a:rPr kumimoji="1" lang="en" altLang="zh-TW" sz="1600" dirty="0"/>
              <a:t>: https://</a:t>
            </a:r>
            <a:r>
              <a:rPr kumimoji="1" lang="en" altLang="zh-TW" sz="1600" dirty="0" err="1"/>
              <a:t>pytorch.org</a:t>
            </a:r>
            <a:r>
              <a:rPr kumimoji="1" lang="en" altLang="zh-TW" sz="1600" dirty="0"/>
              <a:t>/</a:t>
            </a:r>
            <a:r>
              <a:rPr kumimoji="1" lang="en" altLang="zh-TW" sz="1600" dirty="0" err="1"/>
              <a:t>rl</a:t>
            </a:r>
            <a:r>
              <a:rPr kumimoji="1" lang="en" altLang="zh-TW" sz="1600" dirty="0"/>
              <a:t>/0.6/reference/generated/</a:t>
            </a:r>
            <a:r>
              <a:rPr kumimoji="1" lang="en" altLang="zh-TW" sz="1600" dirty="0" err="1"/>
              <a:t>torchrl.modules.MLP.html</a:t>
            </a:r>
            <a:endParaRPr kumimoji="1" lang="zh-TW" alt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BD6D06C7-3501-35ED-D20D-DABBF254DC66}"/>
                  </a:ext>
                </a:extLst>
              </p:cNvPr>
              <p:cNvSpPr txBox="1"/>
              <p:nvPr/>
            </p:nvSpPr>
            <p:spPr>
              <a:xfrm>
                <a:off x="4229316" y="3230851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BD6D06C7-3501-35ED-D20D-DABBF254D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316" y="3230851"/>
                <a:ext cx="526489" cy="413511"/>
              </a:xfrm>
              <a:prstGeom prst="rect">
                <a:avLst/>
              </a:prstGeom>
              <a:blipFill>
                <a:blip r:embed="rId12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AFC46853-0191-F926-F13D-3F63935F6B04}"/>
                  </a:ext>
                </a:extLst>
              </p:cNvPr>
              <p:cNvSpPr txBox="1"/>
              <p:nvPr/>
            </p:nvSpPr>
            <p:spPr>
              <a:xfrm>
                <a:off x="4224506" y="4328733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AFC46853-0191-F926-F13D-3F63935F6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506" y="4328733"/>
                <a:ext cx="526489" cy="413511"/>
              </a:xfrm>
              <a:prstGeom prst="rect">
                <a:avLst/>
              </a:prstGeom>
              <a:blipFill>
                <a:blip r:embed="rId13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4314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4AF8EA-BD99-0D08-BA14-2EEB3A7A4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TW" dirty="0">
                <a:latin typeface="Calibri" panose="020F0502020204030204" pitchFamily="34" charset="0"/>
                <a:cs typeface="Calibri" panose="020F0502020204030204" pitchFamily="34" charset="0"/>
              </a:rPr>
              <a:t>MLP </a:t>
            </a:r>
            <a:r>
              <a:rPr kumimoji="1" lang="zh-TW" altLang="en-US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多層感知機</a:t>
            </a:r>
            <a:r>
              <a:rPr kumimoji="1" lang="en-US" altLang="zh-TW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 (</a:t>
            </a:r>
            <a:r>
              <a:rPr kumimoji="1" lang="zh-TW" altLang="en-US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今天的範例模型</a:t>
            </a:r>
            <a:r>
              <a:rPr kumimoji="1" lang="en-US" altLang="zh-TW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)</a:t>
            </a:r>
            <a:endParaRPr kumimoji="1" lang="zh-TW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C892CCB-E7C6-80BC-7DB2-3A3D530C1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7AB8C47-5524-0038-D649-69B2C77D7CBB}"/>
              </a:ext>
            </a:extLst>
          </p:cNvPr>
          <p:cNvSpPr txBox="1"/>
          <p:nvPr/>
        </p:nvSpPr>
        <p:spPr>
          <a:xfrm>
            <a:off x="1521239" y="5139003"/>
            <a:ext cx="112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輸入層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(1</a:t>
            </a:r>
            <a:r>
              <a:rPr kumimoji="1" lang="en-US" altLang="zh-TW" baseline="30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 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層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B8E163F-4CEA-2F10-162B-EEC3EF066DEA}"/>
              </a:ext>
            </a:extLst>
          </p:cNvPr>
          <p:cNvSpPr txBox="1"/>
          <p:nvPr/>
        </p:nvSpPr>
        <p:spPr>
          <a:xfrm>
            <a:off x="3270029" y="5137048"/>
            <a:ext cx="112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隱藏層</a:t>
            </a:r>
            <a:endParaRPr kumimoji="1" lang="en-US" altLang="zh-TW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(2</a:t>
            </a:r>
            <a:r>
              <a:rPr kumimoji="1" lang="en-US" altLang="zh-TW" baseline="300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nd </a:t>
            </a:r>
            <a:r>
              <a:rPr kumimoji="1" lang="zh-TW" altLang="en-US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層</a:t>
            </a:r>
            <a:r>
              <a:rPr kumimoji="1" lang="en-US" altLang="zh-TW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kumimoji="1" lang="zh-TW" altLang="en-US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D5F08F7B-E78B-1A71-34AC-B061A6227665}"/>
              </a:ext>
            </a:extLst>
          </p:cNvPr>
          <p:cNvSpPr txBox="1"/>
          <p:nvPr/>
        </p:nvSpPr>
        <p:spPr>
          <a:xfrm>
            <a:off x="4341976" y="5137048"/>
            <a:ext cx="112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輸出層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(3</a:t>
            </a:r>
            <a:r>
              <a:rPr kumimoji="1" lang="en-US" altLang="zh-TW" baseline="30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rd 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層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0A140E3B-07B3-7193-78EF-B134346A08C6}"/>
              </a:ext>
            </a:extLst>
          </p:cNvPr>
          <p:cNvSpPr/>
          <p:nvPr/>
        </p:nvSpPr>
        <p:spPr>
          <a:xfrm>
            <a:off x="1795559" y="3141863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B8A5897E-7E2D-B5A0-4454-C3B7AC1E73CC}"/>
              </a:ext>
            </a:extLst>
          </p:cNvPr>
          <p:cNvSpPr/>
          <p:nvPr/>
        </p:nvSpPr>
        <p:spPr>
          <a:xfrm>
            <a:off x="1795559" y="4334179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01085F7E-B871-F1B5-8A14-9697FC1B3FAF}"/>
              </a:ext>
            </a:extLst>
          </p:cNvPr>
          <p:cNvCxnSpPr>
            <a:cxnSpLocks/>
            <a:stCxn id="35" idx="6"/>
            <a:endCxn id="40" idx="2"/>
          </p:cNvCxnSpPr>
          <p:nvPr/>
        </p:nvCxnSpPr>
        <p:spPr>
          <a:xfrm>
            <a:off x="2367059" y="3427613"/>
            <a:ext cx="1165860" cy="11868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603A1E2F-5278-0804-7C0E-99A7FA83719B}"/>
              </a:ext>
            </a:extLst>
          </p:cNvPr>
          <p:cNvCxnSpPr>
            <a:cxnSpLocks/>
            <a:stCxn id="36" idx="6"/>
            <a:endCxn id="39" idx="2"/>
          </p:cNvCxnSpPr>
          <p:nvPr/>
        </p:nvCxnSpPr>
        <p:spPr>
          <a:xfrm flipV="1">
            <a:off x="2367059" y="3429000"/>
            <a:ext cx="1177290" cy="1190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>
            <a:extLst>
              <a:ext uri="{FF2B5EF4-FFF2-40B4-BE49-F238E27FC236}">
                <a16:creationId xmlns:a16="http://schemas.microsoft.com/office/drawing/2014/main" id="{848CD7D4-CE51-C966-ADC2-154771EB4468}"/>
              </a:ext>
            </a:extLst>
          </p:cNvPr>
          <p:cNvSpPr/>
          <p:nvPr/>
        </p:nvSpPr>
        <p:spPr>
          <a:xfrm>
            <a:off x="3544349" y="3143250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9D9B415E-57FE-DE97-5467-7B23145BEBEB}"/>
              </a:ext>
            </a:extLst>
          </p:cNvPr>
          <p:cNvSpPr/>
          <p:nvPr/>
        </p:nvSpPr>
        <p:spPr>
          <a:xfrm>
            <a:off x="3532919" y="4328733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060652A3-B613-A040-4159-6D567F77A718}"/>
              </a:ext>
            </a:extLst>
          </p:cNvPr>
          <p:cNvCxnSpPr>
            <a:cxnSpLocks/>
            <a:stCxn id="35" idx="6"/>
            <a:endCxn id="39" idx="2"/>
          </p:cNvCxnSpPr>
          <p:nvPr/>
        </p:nvCxnSpPr>
        <p:spPr>
          <a:xfrm>
            <a:off x="2367059" y="3427613"/>
            <a:ext cx="1177290" cy="1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C5F319D3-B77E-A419-12AE-4849199A72C2}"/>
              </a:ext>
            </a:extLst>
          </p:cNvPr>
          <p:cNvCxnSpPr>
            <a:cxnSpLocks/>
            <a:stCxn id="36" idx="6"/>
            <a:endCxn id="40" idx="2"/>
          </p:cNvCxnSpPr>
          <p:nvPr/>
        </p:nvCxnSpPr>
        <p:spPr>
          <a:xfrm flipV="1">
            <a:off x="2367059" y="4614483"/>
            <a:ext cx="1165860" cy="54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>
            <a:extLst>
              <a:ext uri="{FF2B5EF4-FFF2-40B4-BE49-F238E27FC236}">
                <a16:creationId xmlns:a16="http://schemas.microsoft.com/office/drawing/2014/main" id="{89CAE9D8-873E-418F-1CB8-226887EBDA78}"/>
              </a:ext>
            </a:extLst>
          </p:cNvPr>
          <p:cNvSpPr/>
          <p:nvPr/>
        </p:nvSpPr>
        <p:spPr>
          <a:xfrm>
            <a:off x="4620293" y="3714750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9542D8DC-55C3-FBE5-768E-460AEBA35D1E}"/>
              </a:ext>
            </a:extLst>
          </p:cNvPr>
          <p:cNvCxnSpPr>
            <a:cxnSpLocks/>
            <a:stCxn id="39" idx="6"/>
            <a:endCxn id="43" idx="2"/>
          </p:cNvCxnSpPr>
          <p:nvPr/>
        </p:nvCxnSpPr>
        <p:spPr>
          <a:xfrm>
            <a:off x="4115849" y="3429000"/>
            <a:ext cx="504444" cy="571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1995E5D4-2D0F-5962-7D50-B9D05353CE13}"/>
              </a:ext>
            </a:extLst>
          </p:cNvPr>
          <p:cNvCxnSpPr>
            <a:cxnSpLocks/>
            <a:stCxn id="40" idx="6"/>
            <a:endCxn id="43" idx="2"/>
          </p:cNvCxnSpPr>
          <p:nvPr/>
        </p:nvCxnSpPr>
        <p:spPr>
          <a:xfrm flipV="1">
            <a:off x="4104419" y="4000500"/>
            <a:ext cx="515874" cy="61398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B0FA5BCE-1177-28B5-4B4C-C32F428C474B}"/>
                  </a:ext>
                </a:extLst>
              </p:cNvPr>
              <p:cNvSpPr txBox="1"/>
              <p:nvPr/>
            </p:nvSpPr>
            <p:spPr>
              <a:xfrm>
                <a:off x="1901274" y="3192253"/>
                <a:ext cx="32213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B0FA5BCE-1177-28B5-4B4C-C32F428C4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274" y="3192253"/>
                <a:ext cx="322139" cy="400110"/>
              </a:xfrm>
              <a:prstGeom prst="rect">
                <a:avLst/>
              </a:prstGeom>
              <a:blipFill>
                <a:blip r:embed="rId2"/>
                <a:stretch>
                  <a:fillRect r="-148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B2CA4DFB-71AE-81E0-4C1E-EE61BD33CE01}"/>
                  </a:ext>
                </a:extLst>
              </p:cNvPr>
              <p:cNvSpPr txBox="1"/>
              <p:nvPr/>
            </p:nvSpPr>
            <p:spPr>
              <a:xfrm>
                <a:off x="1877491" y="4397247"/>
                <a:ext cx="44485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B2CA4DFB-71AE-81E0-4C1E-EE61BD33C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491" y="4397247"/>
                <a:ext cx="444852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B250A318-BEA3-7D27-FE79-3C48572B4F74}"/>
                  </a:ext>
                </a:extLst>
              </p:cNvPr>
              <p:cNvSpPr txBox="1"/>
              <p:nvPr/>
            </p:nvSpPr>
            <p:spPr>
              <a:xfrm>
                <a:off x="2560319" y="3011739"/>
                <a:ext cx="77933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B250A318-BEA3-7D27-FE79-3C48572B4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319" y="3011739"/>
                <a:ext cx="779339" cy="4135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B50A2CA7-C272-2E7E-EA5A-3E2DD73099F0}"/>
                  </a:ext>
                </a:extLst>
              </p:cNvPr>
              <p:cNvSpPr txBox="1"/>
              <p:nvPr/>
            </p:nvSpPr>
            <p:spPr>
              <a:xfrm>
                <a:off x="2120604" y="3562975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B50A2CA7-C272-2E7E-EA5A-3E2DD7309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604" y="3562975"/>
                <a:ext cx="526489" cy="413511"/>
              </a:xfrm>
              <a:prstGeom prst="rect">
                <a:avLst/>
              </a:prstGeom>
              <a:blipFill>
                <a:blip r:embed="rId5"/>
                <a:stretch>
                  <a:fillRect r="-95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5AED0DA0-1E46-0DEC-24F1-F2A75E12C94C}"/>
                  </a:ext>
                </a:extLst>
              </p:cNvPr>
              <p:cNvSpPr txBox="1"/>
              <p:nvPr/>
            </p:nvSpPr>
            <p:spPr>
              <a:xfrm>
                <a:off x="2602378" y="4580043"/>
                <a:ext cx="711521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5AED0DA0-1E46-0DEC-24F1-F2A75E12C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378" y="4580043"/>
                <a:ext cx="711521" cy="4135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6FBC5C31-44D2-185C-76DD-05B45A369FCC}"/>
                  </a:ext>
                </a:extLst>
              </p:cNvPr>
              <p:cNvSpPr txBox="1"/>
              <p:nvPr/>
            </p:nvSpPr>
            <p:spPr>
              <a:xfrm>
                <a:off x="2121406" y="3956474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6FBC5C31-44D2-185C-76DD-05B45A369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406" y="3956474"/>
                <a:ext cx="526489" cy="413511"/>
              </a:xfrm>
              <a:prstGeom prst="rect">
                <a:avLst/>
              </a:prstGeom>
              <a:blipFill>
                <a:blip r:embed="rId7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F571DFA5-8560-9401-F20B-7980FD11E622}"/>
                  </a:ext>
                </a:extLst>
              </p:cNvPr>
              <p:cNvSpPr txBox="1"/>
              <p:nvPr/>
            </p:nvSpPr>
            <p:spPr>
              <a:xfrm>
                <a:off x="3601366" y="3218494"/>
                <a:ext cx="51587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F571DFA5-8560-9401-F20B-7980FD11E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366" y="3218494"/>
                <a:ext cx="515874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64F6F2BD-6AED-CFF3-E75C-B2593F7884B4}"/>
                  </a:ext>
                </a:extLst>
              </p:cNvPr>
              <p:cNvSpPr txBox="1"/>
              <p:nvPr/>
            </p:nvSpPr>
            <p:spPr>
              <a:xfrm>
                <a:off x="3577877" y="4409198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64F6F2BD-6AED-CFF3-E75C-B2593F788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877" y="4409198"/>
                <a:ext cx="504444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C5D916AA-B506-4DD6-4815-DD98843F0B5E}"/>
                  </a:ext>
                </a:extLst>
              </p:cNvPr>
              <p:cNvSpPr txBox="1"/>
              <p:nvPr/>
            </p:nvSpPr>
            <p:spPr>
              <a:xfrm>
                <a:off x="4653821" y="3806432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zh-TW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C5D916AA-B506-4DD6-4815-DD98843F0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3821" y="3806432"/>
                <a:ext cx="504444" cy="400110"/>
              </a:xfrm>
              <a:prstGeom prst="rect">
                <a:avLst/>
              </a:prstGeom>
              <a:blipFill>
                <a:blip r:embed="rId10"/>
                <a:stretch>
                  <a:fillRect t="-3030" b="-60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文字方塊 62">
            <a:extLst>
              <a:ext uri="{FF2B5EF4-FFF2-40B4-BE49-F238E27FC236}">
                <a16:creationId xmlns:a16="http://schemas.microsoft.com/office/drawing/2014/main" id="{730D918F-31FD-A61D-2588-ADC2DD1ED076}"/>
              </a:ext>
            </a:extLst>
          </p:cNvPr>
          <p:cNvSpPr txBox="1"/>
          <p:nvPr/>
        </p:nvSpPr>
        <p:spPr>
          <a:xfrm>
            <a:off x="862089" y="2027790"/>
            <a:ext cx="5341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000" dirty="0"/>
              <a:t>⬇️ </a:t>
            </a:r>
            <a:r>
              <a:rPr kumimoji="1" lang="en-US" altLang="zh-TW" sz="2000" dirty="0"/>
              <a:t>A two-layer MLP (multi-layer perceptron)</a:t>
            </a:r>
            <a:endParaRPr kumimoji="1" lang="zh-TW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BD6D06C7-3501-35ED-D20D-DABBF254DC66}"/>
                  </a:ext>
                </a:extLst>
              </p:cNvPr>
              <p:cNvSpPr txBox="1"/>
              <p:nvPr/>
            </p:nvSpPr>
            <p:spPr>
              <a:xfrm>
                <a:off x="4229316" y="3230851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6" name="文字方塊 65">
                <a:extLst>
                  <a:ext uri="{FF2B5EF4-FFF2-40B4-BE49-F238E27FC236}">
                    <a16:creationId xmlns:a16="http://schemas.microsoft.com/office/drawing/2014/main" id="{BD6D06C7-3501-35ED-D20D-DABBF254DC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316" y="3230851"/>
                <a:ext cx="526489" cy="413511"/>
              </a:xfrm>
              <a:prstGeom prst="rect">
                <a:avLst/>
              </a:prstGeom>
              <a:blipFill>
                <a:blip r:embed="rId11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AFC46853-0191-F926-F13D-3F63935F6B04}"/>
                  </a:ext>
                </a:extLst>
              </p:cNvPr>
              <p:cNvSpPr txBox="1"/>
              <p:nvPr/>
            </p:nvSpPr>
            <p:spPr>
              <a:xfrm>
                <a:off x="4224506" y="4328733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7" name="文字方塊 66">
                <a:extLst>
                  <a:ext uri="{FF2B5EF4-FFF2-40B4-BE49-F238E27FC236}">
                    <a16:creationId xmlns:a16="http://schemas.microsoft.com/office/drawing/2014/main" id="{AFC46853-0191-F926-F13D-3F63935F6B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506" y="4328733"/>
                <a:ext cx="526489" cy="413511"/>
              </a:xfrm>
              <a:prstGeom prst="rect">
                <a:avLst/>
              </a:prstGeom>
              <a:blipFill>
                <a:blip r:embed="rId12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BED10385-0A03-5D9B-2019-AE633F8CC2B7}"/>
                  </a:ext>
                </a:extLst>
              </p:cNvPr>
              <p:cNvSpPr txBox="1"/>
              <p:nvPr/>
            </p:nvSpPr>
            <p:spPr>
              <a:xfrm>
                <a:off x="6652155" y="2602535"/>
                <a:ext cx="3746198" cy="8338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zh-TW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zh-TW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zh-TW" alt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TW" altLang="en-US" sz="2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zh-TW" alt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zh-TW" alt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zh-TW" alt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zh-TW" altLang="en-US" sz="2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TW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BED10385-0A03-5D9B-2019-AE633F8CC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155" y="2602535"/>
                <a:ext cx="3746198" cy="833883"/>
              </a:xfrm>
              <a:prstGeom prst="rect">
                <a:avLst/>
              </a:prstGeom>
              <a:blipFill>
                <a:blip r:embed="rId13"/>
                <a:stretch>
                  <a:fillRect t="-153731" b="-2283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>
            <a:extLst>
              <a:ext uri="{FF2B5EF4-FFF2-40B4-BE49-F238E27FC236}">
                <a16:creationId xmlns:a16="http://schemas.microsoft.com/office/drawing/2014/main" id="{0D527FD5-26FE-CC91-AE50-5D9B3D99AEB3}"/>
              </a:ext>
            </a:extLst>
          </p:cNvPr>
          <p:cNvSpPr txBox="1"/>
          <p:nvPr/>
        </p:nvSpPr>
        <p:spPr>
          <a:xfrm>
            <a:off x="6652155" y="4427358"/>
            <a:ext cx="4202984" cy="12879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現在只探討單一樣本，所以沒有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1/n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跟總和的部分</a:t>
            </a:r>
            <a:endParaRPr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為了簡潔，這邊先乘上</a:t>
            </a:r>
            <a:r>
              <a:rPr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1/2</a:t>
            </a:r>
            <a:endParaRPr lang="zh-TW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AD5BC6D-2EAE-BC60-D111-8EAF0285C05B}"/>
                  </a:ext>
                </a:extLst>
              </p:cNvPr>
              <p:cNvSpPr txBox="1"/>
              <p:nvPr/>
            </p:nvSpPr>
            <p:spPr>
              <a:xfrm>
                <a:off x="6544528" y="3538938"/>
                <a:ext cx="3746198" cy="7838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zh-TW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zh-TW" altLang="en-US" sz="2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zh-TW" altLang="zh-TW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zh-TW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TW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AD5BC6D-2EAE-BC60-D111-8EAF0285C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4528" y="3538938"/>
                <a:ext cx="3746198" cy="783804"/>
              </a:xfrm>
              <a:prstGeom prst="rect">
                <a:avLst/>
              </a:prstGeom>
              <a:blipFill>
                <a:blip r:embed="rId14"/>
                <a:stretch>
                  <a:fillRect b="-63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1526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3142AE3A-A6CA-F8DE-3303-7940E4851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 Propagation </a:t>
            </a:r>
            <a:r>
              <a:rPr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推導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79AC1F8-470D-5ED7-914B-ADC780A62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0317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4AF8EA-BD99-0D08-BA14-2EEB3A7A4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>
                <a:cs typeface="Calibri" panose="020F0502020204030204" pitchFamily="34" charset="0"/>
              </a:rPr>
              <a:t>Forward Pass (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  <a:cs typeface="Calibri" panose="020F0502020204030204" pitchFamily="34" charset="0"/>
              </a:rPr>
              <a:t>由輸入層到輸出層進行 </a:t>
            </a:r>
            <a:r>
              <a:rPr kumimoji="1" lang="en-US" altLang="zh-TW" dirty="0">
                <a:cs typeface="Calibri" panose="020F0502020204030204" pitchFamily="34" charset="0"/>
              </a:rPr>
              <a:t>)</a:t>
            </a:r>
            <a:endParaRPr kumimoji="1" lang="zh-TW" altLang="en-US" dirty="0">
              <a:cs typeface="Calibri" panose="020F050202020403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C892CCB-E7C6-80BC-7DB2-3A3D530C1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D7AB8C47-5524-0038-D649-69B2C77D7CBB}"/>
              </a:ext>
            </a:extLst>
          </p:cNvPr>
          <p:cNvSpPr txBox="1"/>
          <p:nvPr/>
        </p:nvSpPr>
        <p:spPr>
          <a:xfrm>
            <a:off x="1521239" y="5139003"/>
            <a:ext cx="112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輸入層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(1</a:t>
            </a:r>
            <a:r>
              <a:rPr kumimoji="1" lang="en-US" altLang="zh-TW" baseline="30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st 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層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8B8E163F-4CEA-2F10-162B-EEC3EF066DEA}"/>
              </a:ext>
            </a:extLst>
          </p:cNvPr>
          <p:cNvSpPr txBox="1"/>
          <p:nvPr/>
        </p:nvSpPr>
        <p:spPr>
          <a:xfrm>
            <a:off x="3270029" y="5137048"/>
            <a:ext cx="112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隱藏層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(2</a:t>
            </a:r>
            <a:r>
              <a:rPr kumimoji="1" lang="en-US" altLang="zh-TW" baseline="30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nd 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層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D5F08F7B-E78B-1A71-34AC-B061A6227665}"/>
              </a:ext>
            </a:extLst>
          </p:cNvPr>
          <p:cNvSpPr txBox="1"/>
          <p:nvPr/>
        </p:nvSpPr>
        <p:spPr>
          <a:xfrm>
            <a:off x="4341976" y="5137048"/>
            <a:ext cx="1120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輸出層</a:t>
            </a:r>
            <a:endParaRPr kumimoji="1" lang="en-US" altLang="zh-TW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pPr algn="ctr"/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(3</a:t>
            </a:r>
            <a:r>
              <a:rPr kumimoji="1" lang="en-US" altLang="zh-TW" baseline="30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rd 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層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)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0A140E3B-07B3-7193-78EF-B134346A08C6}"/>
              </a:ext>
            </a:extLst>
          </p:cNvPr>
          <p:cNvSpPr/>
          <p:nvPr/>
        </p:nvSpPr>
        <p:spPr>
          <a:xfrm>
            <a:off x="1795559" y="3141863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B8A5897E-7E2D-B5A0-4454-C3B7AC1E73CC}"/>
              </a:ext>
            </a:extLst>
          </p:cNvPr>
          <p:cNvSpPr/>
          <p:nvPr/>
        </p:nvSpPr>
        <p:spPr>
          <a:xfrm>
            <a:off x="1795559" y="4334179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37" name="直線接點 36">
            <a:extLst>
              <a:ext uri="{FF2B5EF4-FFF2-40B4-BE49-F238E27FC236}">
                <a16:creationId xmlns:a16="http://schemas.microsoft.com/office/drawing/2014/main" id="{01085F7E-B871-F1B5-8A14-9697FC1B3FAF}"/>
              </a:ext>
            </a:extLst>
          </p:cNvPr>
          <p:cNvCxnSpPr>
            <a:cxnSpLocks/>
            <a:stCxn id="35" idx="6"/>
          </p:cNvCxnSpPr>
          <p:nvPr/>
        </p:nvCxnSpPr>
        <p:spPr>
          <a:xfrm>
            <a:off x="2367059" y="3427613"/>
            <a:ext cx="1165860" cy="11925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接點 37">
            <a:extLst>
              <a:ext uri="{FF2B5EF4-FFF2-40B4-BE49-F238E27FC236}">
                <a16:creationId xmlns:a16="http://schemas.microsoft.com/office/drawing/2014/main" id="{603A1E2F-5278-0804-7C0E-99A7FA83719B}"/>
              </a:ext>
            </a:extLst>
          </p:cNvPr>
          <p:cNvCxnSpPr>
            <a:cxnSpLocks/>
            <a:stCxn id="36" idx="6"/>
            <a:endCxn id="39" idx="2"/>
          </p:cNvCxnSpPr>
          <p:nvPr/>
        </p:nvCxnSpPr>
        <p:spPr>
          <a:xfrm flipV="1">
            <a:off x="2367059" y="3429000"/>
            <a:ext cx="1177290" cy="1190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橢圓 38">
            <a:extLst>
              <a:ext uri="{FF2B5EF4-FFF2-40B4-BE49-F238E27FC236}">
                <a16:creationId xmlns:a16="http://schemas.microsoft.com/office/drawing/2014/main" id="{848CD7D4-CE51-C966-ADC2-154771EB4468}"/>
              </a:ext>
            </a:extLst>
          </p:cNvPr>
          <p:cNvSpPr/>
          <p:nvPr/>
        </p:nvSpPr>
        <p:spPr>
          <a:xfrm>
            <a:off x="3544349" y="3143250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41" name="直線接點 40">
            <a:extLst>
              <a:ext uri="{FF2B5EF4-FFF2-40B4-BE49-F238E27FC236}">
                <a16:creationId xmlns:a16="http://schemas.microsoft.com/office/drawing/2014/main" id="{060652A3-B613-A040-4159-6D567F77A718}"/>
              </a:ext>
            </a:extLst>
          </p:cNvPr>
          <p:cNvCxnSpPr>
            <a:cxnSpLocks/>
            <a:stCxn id="35" idx="6"/>
            <a:endCxn id="39" idx="2"/>
          </p:cNvCxnSpPr>
          <p:nvPr/>
        </p:nvCxnSpPr>
        <p:spPr>
          <a:xfrm>
            <a:off x="2367059" y="3427613"/>
            <a:ext cx="1177290" cy="1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接點 41">
            <a:extLst>
              <a:ext uri="{FF2B5EF4-FFF2-40B4-BE49-F238E27FC236}">
                <a16:creationId xmlns:a16="http://schemas.microsoft.com/office/drawing/2014/main" id="{C5F319D3-B77E-A419-12AE-4849199A72C2}"/>
              </a:ext>
            </a:extLst>
          </p:cNvPr>
          <p:cNvCxnSpPr>
            <a:cxnSpLocks/>
            <a:stCxn id="36" idx="6"/>
          </p:cNvCxnSpPr>
          <p:nvPr/>
        </p:nvCxnSpPr>
        <p:spPr>
          <a:xfrm>
            <a:off x="2367059" y="4619929"/>
            <a:ext cx="1165860" cy="2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橢圓 42">
            <a:extLst>
              <a:ext uri="{FF2B5EF4-FFF2-40B4-BE49-F238E27FC236}">
                <a16:creationId xmlns:a16="http://schemas.microsoft.com/office/drawing/2014/main" id="{89CAE9D8-873E-418F-1CB8-226887EBDA78}"/>
              </a:ext>
            </a:extLst>
          </p:cNvPr>
          <p:cNvSpPr/>
          <p:nvPr/>
        </p:nvSpPr>
        <p:spPr>
          <a:xfrm>
            <a:off x="4620293" y="3714750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9542D8DC-55C3-FBE5-768E-460AEBA35D1E}"/>
              </a:ext>
            </a:extLst>
          </p:cNvPr>
          <p:cNvCxnSpPr>
            <a:cxnSpLocks/>
            <a:stCxn id="39" idx="6"/>
            <a:endCxn id="43" idx="2"/>
          </p:cNvCxnSpPr>
          <p:nvPr/>
        </p:nvCxnSpPr>
        <p:spPr>
          <a:xfrm>
            <a:off x="4115849" y="3429000"/>
            <a:ext cx="504444" cy="571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1995E5D4-2D0F-5962-7D50-B9D05353CE13}"/>
              </a:ext>
            </a:extLst>
          </p:cNvPr>
          <p:cNvCxnSpPr>
            <a:cxnSpLocks/>
            <a:endCxn id="43" idx="2"/>
          </p:cNvCxnSpPr>
          <p:nvPr/>
        </p:nvCxnSpPr>
        <p:spPr>
          <a:xfrm flipV="1">
            <a:off x="4115849" y="4000500"/>
            <a:ext cx="504444" cy="619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B0FA5BCE-1177-28B5-4B4C-C32F428C474B}"/>
                  </a:ext>
                </a:extLst>
              </p:cNvPr>
              <p:cNvSpPr txBox="1"/>
              <p:nvPr/>
            </p:nvSpPr>
            <p:spPr>
              <a:xfrm>
                <a:off x="1901274" y="3192253"/>
                <a:ext cx="32213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0" name="文字方塊 49">
                <a:extLst>
                  <a:ext uri="{FF2B5EF4-FFF2-40B4-BE49-F238E27FC236}">
                    <a16:creationId xmlns:a16="http://schemas.microsoft.com/office/drawing/2014/main" id="{B0FA5BCE-1177-28B5-4B4C-C32F428C47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1274" y="3192253"/>
                <a:ext cx="322139" cy="400110"/>
              </a:xfrm>
              <a:prstGeom prst="rect">
                <a:avLst/>
              </a:prstGeom>
              <a:blipFill>
                <a:blip r:embed="rId2"/>
                <a:stretch>
                  <a:fillRect r="-148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B2CA4DFB-71AE-81E0-4C1E-EE61BD33CE01}"/>
                  </a:ext>
                </a:extLst>
              </p:cNvPr>
              <p:cNvSpPr txBox="1"/>
              <p:nvPr/>
            </p:nvSpPr>
            <p:spPr>
              <a:xfrm>
                <a:off x="1877491" y="4397247"/>
                <a:ext cx="44485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1" name="文字方塊 50">
                <a:extLst>
                  <a:ext uri="{FF2B5EF4-FFF2-40B4-BE49-F238E27FC236}">
                    <a16:creationId xmlns:a16="http://schemas.microsoft.com/office/drawing/2014/main" id="{B2CA4DFB-71AE-81E0-4C1E-EE61BD33C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7491" y="4397247"/>
                <a:ext cx="444852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B250A318-BEA3-7D27-FE79-3C48572B4F74}"/>
                  </a:ext>
                </a:extLst>
              </p:cNvPr>
              <p:cNvSpPr txBox="1"/>
              <p:nvPr/>
            </p:nvSpPr>
            <p:spPr>
              <a:xfrm>
                <a:off x="2560319" y="3011739"/>
                <a:ext cx="77933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2" name="文字方塊 51">
                <a:extLst>
                  <a:ext uri="{FF2B5EF4-FFF2-40B4-BE49-F238E27FC236}">
                    <a16:creationId xmlns:a16="http://schemas.microsoft.com/office/drawing/2014/main" id="{B250A318-BEA3-7D27-FE79-3C48572B4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319" y="3011739"/>
                <a:ext cx="779339" cy="4135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B50A2CA7-C272-2E7E-EA5A-3E2DD73099F0}"/>
                  </a:ext>
                </a:extLst>
              </p:cNvPr>
              <p:cNvSpPr txBox="1"/>
              <p:nvPr/>
            </p:nvSpPr>
            <p:spPr>
              <a:xfrm>
                <a:off x="2120604" y="3562975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3" name="文字方塊 52">
                <a:extLst>
                  <a:ext uri="{FF2B5EF4-FFF2-40B4-BE49-F238E27FC236}">
                    <a16:creationId xmlns:a16="http://schemas.microsoft.com/office/drawing/2014/main" id="{B50A2CA7-C272-2E7E-EA5A-3E2DD73099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0604" y="3562975"/>
                <a:ext cx="526489" cy="413511"/>
              </a:xfrm>
              <a:prstGeom prst="rect">
                <a:avLst/>
              </a:prstGeom>
              <a:blipFill>
                <a:blip r:embed="rId5"/>
                <a:stretch>
                  <a:fillRect r="-95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5AED0DA0-1E46-0DEC-24F1-F2A75E12C94C}"/>
                  </a:ext>
                </a:extLst>
              </p:cNvPr>
              <p:cNvSpPr txBox="1"/>
              <p:nvPr/>
            </p:nvSpPr>
            <p:spPr>
              <a:xfrm>
                <a:off x="2602378" y="4580043"/>
                <a:ext cx="711521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4" name="文字方塊 53">
                <a:extLst>
                  <a:ext uri="{FF2B5EF4-FFF2-40B4-BE49-F238E27FC236}">
                    <a16:creationId xmlns:a16="http://schemas.microsoft.com/office/drawing/2014/main" id="{5AED0DA0-1E46-0DEC-24F1-F2A75E12C9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378" y="4580043"/>
                <a:ext cx="711521" cy="4135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6FBC5C31-44D2-185C-76DD-05B45A369FCC}"/>
                  </a:ext>
                </a:extLst>
              </p:cNvPr>
              <p:cNvSpPr txBox="1"/>
              <p:nvPr/>
            </p:nvSpPr>
            <p:spPr>
              <a:xfrm>
                <a:off x="2121406" y="3956474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5" name="文字方塊 54">
                <a:extLst>
                  <a:ext uri="{FF2B5EF4-FFF2-40B4-BE49-F238E27FC236}">
                    <a16:creationId xmlns:a16="http://schemas.microsoft.com/office/drawing/2014/main" id="{6FBC5C31-44D2-185C-76DD-05B45A369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1406" y="3956474"/>
                <a:ext cx="526489" cy="413511"/>
              </a:xfrm>
              <a:prstGeom prst="rect">
                <a:avLst/>
              </a:prstGeom>
              <a:blipFill>
                <a:blip r:embed="rId7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F571DFA5-8560-9401-F20B-7980FD11E622}"/>
                  </a:ext>
                </a:extLst>
              </p:cNvPr>
              <p:cNvSpPr txBox="1"/>
              <p:nvPr/>
            </p:nvSpPr>
            <p:spPr>
              <a:xfrm>
                <a:off x="3601366" y="3218494"/>
                <a:ext cx="51587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6" name="文字方塊 55">
                <a:extLst>
                  <a:ext uri="{FF2B5EF4-FFF2-40B4-BE49-F238E27FC236}">
                    <a16:creationId xmlns:a16="http://schemas.microsoft.com/office/drawing/2014/main" id="{F571DFA5-8560-9401-F20B-7980FD11E6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1366" y="3218494"/>
                <a:ext cx="515874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C5D916AA-B506-4DD6-4815-DD98843F0B5E}"/>
                  </a:ext>
                </a:extLst>
              </p:cNvPr>
              <p:cNvSpPr txBox="1"/>
              <p:nvPr/>
            </p:nvSpPr>
            <p:spPr>
              <a:xfrm>
                <a:off x="4653821" y="3806432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zh-TW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0" name="文字方塊 59">
                <a:extLst>
                  <a:ext uri="{FF2B5EF4-FFF2-40B4-BE49-F238E27FC236}">
                    <a16:creationId xmlns:a16="http://schemas.microsoft.com/office/drawing/2014/main" id="{C5D916AA-B506-4DD6-4815-DD98843F0B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3821" y="3806432"/>
                <a:ext cx="504444" cy="400110"/>
              </a:xfrm>
              <a:prstGeom prst="rect">
                <a:avLst/>
              </a:prstGeom>
              <a:blipFill>
                <a:blip r:embed="rId9"/>
                <a:stretch>
                  <a:fillRect t="-3030" b="-60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文字方塊 62">
            <a:extLst>
              <a:ext uri="{FF2B5EF4-FFF2-40B4-BE49-F238E27FC236}">
                <a16:creationId xmlns:a16="http://schemas.microsoft.com/office/drawing/2014/main" id="{730D918F-31FD-A61D-2588-ADC2DD1ED076}"/>
              </a:ext>
            </a:extLst>
          </p:cNvPr>
          <p:cNvSpPr txBox="1"/>
          <p:nvPr/>
        </p:nvSpPr>
        <p:spPr>
          <a:xfrm>
            <a:off x="862089" y="2027790"/>
            <a:ext cx="53416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000" dirty="0"/>
              <a:t>⬇️ </a:t>
            </a:r>
            <a:r>
              <a:rPr kumimoji="1" lang="en-US" altLang="zh-TW" sz="2000" dirty="0"/>
              <a:t>A two-layer MLP (multi-layer perceptron)</a:t>
            </a:r>
            <a:endParaRPr kumimoji="1" lang="zh-TW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75096C96-6DD3-6A2C-84A0-84A1B0BA6771}"/>
                  </a:ext>
                </a:extLst>
              </p:cNvPr>
              <p:cNvSpPr txBox="1"/>
              <p:nvPr/>
            </p:nvSpPr>
            <p:spPr>
              <a:xfrm>
                <a:off x="3577877" y="4409198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75096C96-6DD3-6A2C-84A0-84A1B0BA67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7877" y="4409198"/>
                <a:ext cx="504444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CFFF243D-24B5-350C-702E-D136ACE8DB6F}"/>
                  </a:ext>
                </a:extLst>
              </p:cNvPr>
              <p:cNvSpPr txBox="1"/>
              <p:nvPr/>
            </p:nvSpPr>
            <p:spPr>
              <a:xfrm>
                <a:off x="4229316" y="3230851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CFFF243D-24B5-350C-702E-D136ACE8D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9316" y="3230851"/>
                <a:ext cx="526489" cy="413511"/>
              </a:xfrm>
              <a:prstGeom prst="rect">
                <a:avLst/>
              </a:prstGeom>
              <a:blipFill>
                <a:blip r:embed="rId11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A6523E4E-3801-F6F6-0056-7B89A42E8364}"/>
                  </a:ext>
                </a:extLst>
              </p:cNvPr>
              <p:cNvSpPr txBox="1"/>
              <p:nvPr/>
            </p:nvSpPr>
            <p:spPr>
              <a:xfrm>
                <a:off x="4224506" y="4328733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A6523E4E-3801-F6F6-0056-7B89A42E83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506" y="4328733"/>
                <a:ext cx="526489" cy="413511"/>
              </a:xfrm>
              <a:prstGeom prst="rect">
                <a:avLst/>
              </a:prstGeom>
              <a:blipFill>
                <a:blip r:embed="rId12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6A1F31E6-8915-D79D-73F7-FF2A688012F9}"/>
                  </a:ext>
                </a:extLst>
              </p:cNvPr>
              <p:cNvSpPr txBox="1"/>
              <p:nvPr/>
            </p:nvSpPr>
            <p:spPr>
              <a:xfrm>
                <a:off x="6608958" y="2818696"/>
                <a:ext cx="4203069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8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zh-TW" altLang="en-US" sz="2800" i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TW" altLang="en-US" sz="2800" i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TW" alt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TW" altLang="en-US" sz="2800" i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sSub>
                      <m:sSubPr>
                        <m:ctrlPr>
                          <a:rPr lang="zh-TW" alt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TW" altLang="en-US" sz="2800" i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TW" altLang="en-US" sz="2800" i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TW" alt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TW" altLang="en-US" sz="2800" i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sSub>
                      <m:sSubPr>
                        <m:ctrlPr>
                          <a:rPr lang="zh-TW" alt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TW" altLang="en-US" sz="2800" i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8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TW" altLang="en-US" sz="2800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8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2800" b="0" i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6A1F31E6-8915-D79D-73F7-FF2A68801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958" y="2818696"/>
                <a:ext cx="4203069" cy="54213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AB6E90B-8AE7-9265-11F3-EB252AEEDB79}"/>
                  </a:ext>
                </a:extLst>
              </p:cNvPr>
              <p:cNvSpPr txBox="1"/>
              <p:nvPr/>
            </p:nvSpPr>
            <p:spPr>
              <a:xfrm>
                <a:off x="6608959" y="3535364"/>
                <a:ext cx="4203068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8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8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TW" altLang="en-US" sz="2800" i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800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TW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TW" alt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800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sz="2800" i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800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TW" sz="28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TW" alt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800" i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zh-TW" altLang="en-US" sz="2800" dirty="0">
                          <a:solidFill>
                            <a:srgbClr val="00B050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zh-TW" altLang="en-US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800" b="0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5AB6E90B-8AE7-9265-11F3-EB252AEEDB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959" y="3535364"/>
                <a:ext cx="4203068" cy="542136"/>
              </a:xfrm>
              <a:prstGeom prst="rect">
                <a:avLst/>
              </a:prstGeom>
              <a:blipFill>
                <a:blip r:embed="rId14"/>
                <a:stretch>
                  <a:fillRect t="-6818" b="-204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89B697EB-72B3-9D19-3399-A5F58BBA07C7}"/>
                  </a:ext>
                </a:extLst>
              </p:cNvPr>
              <p:cNvSpPr txBox="1"/>
              <p:nvPr/>
            </p:nvSpPr>
            <p:spPr>
              <a:xfrm>
                <a:off x="6608959" y="4328733"/>
                <a:ext cx="4203068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zh-TW" altLang="en-US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zh-TW" altLang="en-US" sz="2800" dirty="0">
                          <a:solidFill>
                            <a:schemeClr val="tx1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89B697EB-72B3-9D19-3399-A5F58BBA07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8959" y="4328733"/>
                <a:ext cx="4203068" cy="542136"/>
              </a:xfrm>
              <a:prstGeom prst="rect">
                <a:avLst/>
              </a:prstGeom>
              <a:blipFill>
                <a:blip r:embed="rId15"/>
                <a:stretch>
                  <a:fillRect t="-6818" b="-2272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橢圓 13">
            <a:extLst>
              <a:ext uri="{FF2B5EF4-FFF2-40B4-BE49-F238E27FC236}">
                <a16:creationId xmlns:a16="http://schemas.microsoft.com/office/drawing/2014/main" id="{001ED190-6EE5-BD92-81C7-B74D77903249}"/>
              </a:ext>
            </a:extLst>
          </p:cNvPr>
          <p:cNvSpPr/>
          <p:nvPr/>
        </p:nvSpPr>
        <p:spPr>
          <a:xfrm>
            <a:off x="3544349" y="3148696"/>
            <a:ext cx="571500" cy="5715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2508480A-5D71-92B2-3313-0E97B983B7F1}"/>
              </a:ext>
            </a:extLst>
          </p:cNvPr>
          <p:cNvSpPr/>
          <p:nvPr/>
        </p:nvSpPr>
        <p:spPr>
          <a:xfrm>
            <a:off x="3532919" y="4328733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D6C24E75-FD3D-9693-8CDD-00020EC0FEC7}"/>
              </a:ext>
            </a:extLst>
          </p:cNvPr>
          <p:cNvSpPr/>
          <p:nvPr/>
        </p:nvSpPr>
        <p:spPr>
          <a:xfrm>
            <a:off x="3522546" y="4332567"/>
            <a:ext cx="571500" cy="571500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84630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2" grpId="0"/>
      <p:bldP spid="14" grpId="0" animBg="1"/>
      <p:bldP spid="2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729B53-50E5-64FF-C825-124AD6476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>
                <a:ea typeface="Microsoft JhengHei" panose="020B0604030504040204" pitchFamily="34" charset="-120"/>
              </a:rPr>
              <a:t>Training Process of a Deep Learning Model</a:t>
            </a:r>
            <a:endParaRPr kumimoji="1" lang="zh-TW" altLang="en-US" dirty="0">
              <a:ea typeface="Microsoft JhengHe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89A3BFD-11F7-B87C-8992-2C59714FB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3B00E6F-FB7E-6C2C-CB88-2CA5416A0A67}"/>
              </a:ext>
            </a:extLst>
          </p:cNvPr>
          <p:cNvSpPr txBox="1"/>
          <p:nvPr/>
        </p:nvSpPr>
        <p:spPr>
          <a:xfrm>
            <a:off x="653144" y="1633066"/>
            <a:ext cx="10918370" cy="659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深度學習模型被訓練的流程</a:t>
            </a:r>
            <a:endParaRPr kumimoji="1" lang="en-US" altLang="zh-TW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圓角矩形 2">
            <a:extLst>
              <a:ext uri="{FF2B5EF4-FFF2-40B4-BE49-F238E27FC236}">
                <a16:creationId xmlns:a16="http://schemas.microsoft.com/office/drawing/2014/main" id="{EEFB9BFD-F9C6-6AB6-326C-7A7D45DB1C74}"/>
              </a:ext>
            </a:extLst>
          </p:cNvPr>
          <p:cNvSpPr/>
          <p:nvPr/>
        </p:nvSpPr>
        <p:spPr>
          <a:xfrm>
            <a:off x="3447977" y="3599611"/>
            <a:ext cx="1637211" cy="10363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Model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向右箭號 5">
            <a:extLst>
              <a:ext uri="{FF2B5EF4-FFF2-40B4-BE49-F238E27FC236}">
                <a16:creationId xmlns:a16="http://schemas.microsoft.com/office/drawing/2014/main" id="{515EF64E-F399-2DE4-7A68-D316FB6A0B73}"/>
              </a:ext>
            </a:extLst>
          </p:cNvPr>
          <p:cNvSpPr/>
          <p:nvPr/>
        </p:nvSpPr>
        <p:spPr>
          <a:xfrm>
            <a:off x="2668560" y="3991497"/>
            <a:ext cx="357051" cy="2525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0" name="圖形 9" descr="報紙 外框">
            <a:extLst>
              <a:ext uri="{FF2B5EF4-FFF2-40B4-BE49-F238E27FC236}">
                <a16:creationId xmlns:a16="http://schemas.microsoft.com/office/drawing/2014/main" id="{59853B34-BD39-969F-7F64-818649881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3437" y="3599613"/>
            <a:ext cx="914400" cy="91440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0BF305BD-005C-2DEC-BC9C-8F8E22D2FF07}"/>
              </a:ext>
            </a:extLst>
          </p:cNvPr>
          <p:cNvSpPr txBox="1"/>
          <p:nvPr/>
        </p:nvSpPr>
        <p:spPr>
          <a:xfrm>
            <a:off x="1143471" y="4451267"/>
            <a:ext cx="145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Training Data</a:t>
            </a:r>
            <a:endParaRPr kumimoji="1"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5C6569A-990B-7213-23FC-77F86AE36CE4}"/>
              </a:ext>
            </a:extLst>
          </p:cNvPr>
          <p:cNvSpPr/>
          <p:nvPr/>
        </p:nvSpPr>
        <p:spPr>
          <a:xfrm>
            <a:off x="8836407" y="3606139"/>
            <a:ext cx="1776548" cy="968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/>
              <a:t>Gradient Descent</a:t>
            </a:r>
            <a:endParaRPr kumimoji="1" lang="zh-TW" altLang="en-US" sz="2400" dirty="0"/>
          </a:p>
        </p:txBody>
      </p:sp>
      <p:sp>
        <p:nvSpPr>
          <p:cNvPr id="13" name="向右箭號 12">
            <a:extLst>
              <a:ext uri="{FF2B5EF4-FFF2-40B4-BE49-F238E27FC236}">
                <a16:creationId xmlns:a16="http://schemas.microsoft.com/office/drawing/2014/main" id="{92BEB477-FE10-A1BC-0906-F170628FBAA7}"/>
              </a:ext>
            </a:extLst>
          </p:cNvPr>
          <p:cNvSpPr/>
          <p:nvPr/>
        </p:nvSpPr>
        <p:spPr>
          <a:xfrm>
            <a:off x="5410672" y="3991496"/>
            <a:ext cx="357051" cy="2525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向右箭號 13">
            <a:extLst>
              <a:ext uri="{FF2B5EF4-FFF2-40B4-BE49-F238E27FC236}">
                <a16:creationId xmlns:a16="http://schemas.microsoft.com/office/drawing/2014/main" id="{DD15A93A-0CD2-C79F-0DFF-4D3DD0B3C307}"/>
              </a:ext>
            </a:extLst>
          </p:cNvPr>
          <p:cNvSpPr/>
          <p:nvPr/>
        </p:nvSpPr>
        <p:spPr>
          <a:xfrm>
            <a:off x="8114683" y="3991495"/>
            <a:ext cx="357051" cy="2525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39A6D87-CE55-2061-0736-6FD094C4FF6C}"/>
              </a:ext>
            </a:extLst>
          </p:cNvPr>
          <p:cNvSpPr/>
          <p:nvPr/>
        </p:nvSpPr>
        <p:spPr>
          <a:xfrm>
            <a:off x="6072523" y="3599611"/>
            <a:ext cx="1776548" cy="9688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/>
              <a:t>Back-Propagation</a:t>
            </a:r>
            <a:endParaRPr kumimoji="1" lang="zh-TW" altLang="en-US" sz="2400" dirty="0"/>
          </a:p>
        </p:txBody>
      </p:sp>
      <p:cxnSp>
        <p:nvCxnSpPr>
          <p:cNvPr id="17" name="肘形接點 16">
            <a:extLst>
              <a:ext uri="{FF2B5EF4-FFF2-40B4-BE49-F238E27FC236}">
                <a16:creationId xmlns:a16="http://schemas.microsoft.com/office/drawing/2014/main" id="{6326C4D3-9590-9F3C-B85B-0637613E6D82}"/>
              </a:ext>
            </a:extLst>
          </p:cNvPr>
          <p:cNvCxnSpPr>
            <a:cxnSpLocks/>
            <a:stCxn id="3" idx="2"/>
            <a:endCxn id="15" idx="2"/>
          </p:cNvCxnSpPr>
          <p:nvPr/>
        </p:nvCxnSpPr>
        <p:spPr>
          <a:xfrm rot="5400000" flipH="1" flipV="1">
            <a:off x="5579944" y="3255078"/>
            <a:ext cx="67492" cy="2694214"/>
          </a:xfrm>
          <a:prstGeom prst="bentConnector3">
            <a:avLst>
              <a:gd name="adj1" fmla="val -76451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D7D5AC2-42BE-154C-C043-04D70F83673C}"/>
              </a:ext>
            </a:extLst>
          </p:cNvPr>
          <p:cNvSpPr txBox="1"/>
          <p:nvPr/>
        </p:nvSpPr>
        <p:spPr>
          <a:xfrm>
            <a:off x="4526442" y="5143190"/>
            <a:ext cx="2125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Calculate </a:t>
            </a:r>
            <a:r>
              <a:rPr kumimoji="1" lang="en-US" altLang="zh-TW" dirty="0">
                <a:solidFill>
                  <a:srgbClr val="FF0000"/>
                </a:solidFill>
              </a:rPr>
              <a:t>gradients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1" name="肘形接點 20">
            <a:extLst>
              <a:ext uri="{FF2B5EF4-FFF2-40B4-BE49-F238E27FC236}">
                <a16:creationId xmlns:a16="http://schemas.microsoft.com/office/drawing/2014/main" id="{A764E92D-F56C-FD51-7293-A462E1CD88AB}"/>
              </a:ext>
            </a:extLst>
          </p:cNvPr>
          <p:cNvCxnSpPr>
            <a:cxnSpLocks/>
            <a:stCxn id="12" idx="0"/>
            <a:endCxn id="3" idx="0"/>
          </p:cNvCxnSpPr>
          <p:nvPr/>
        </p:nvCxnSpPr>
        <p:spPr>
          <a:xfrm rot="16200000" flipV="1">
            <a:off x="6992368" y="873826"/>
            <a:ext cx="6528" cy="5458098"/>
          </a:xfrm>
          <a:prstGeom prst="bentConnector3">
            <a:avLst>
              <a:gd name="adj1" fmla="val 933820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DE1E6A52-27E7-78A7-0F0B-364A96D630CB}"/>
              </a:ext>
            </a:extLst>
          </p:cNvPr>
          <p:cNvSpPr txBox="1"/>
          <p:nvPr/>
        </p:nvSpPr>
        <p:spPr>
          <a:xfrm>
            <a:off x="5228961" y="2588021"/>
            <a:ext cx="353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>
                <a:solidFill>
                  <a:srgbClr val="FF0000"/>
                </a:solidFill>
              </a:rPr>
              <a:t>Update</a:t>
            </a:r>
            <a:r>
              <a:rPr kumimoji="1" lang="en-US" altLang="zh-TW" dirty="0"/>
              <a:t> weights (the </a:t>
            </a:r>
            <a:r>
              <a:rPr kumimoji="1" lang="en-US" altLang="zh-TW" dirty="0">
                <a:solidFill>
                  <a:srgbClr val="FF0000"/>
                </a:solidFill>
              </a:rPr>
              <a:t>learning</a:t>
            </a:r>
            <a:r>
              <a:rPr kumimoji="1" lang="en-US" altLang="zh-TW" dirty="0"/>
              <a:t> part)</a:t>
            </a:r>
            <a:endParaRPr kumimoji="1" lang="zh-TW" alt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11D92D52-878C-7300-D9D1-8BE9E2DE274A}"/>
              </a:ext>
            </a:extLst>
          </p:cNvPr>
          <p:cNvSpPr/>
          <p:nvPr/>
        </p:nvSpPr>
        <p:spPr>
          <a:xfrm>
            <a:off x="4451420" y="4893547"/>
            <a:ext cx="2291024" cy="874207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CA3AACD-B5F3-650F-875D-3170D212E6D7}"/>
              </a:ext>
            </a:extLst>
          </p:cNvPr>
          <p:cNvSpPr txBox="1"/>
          <p:nvPr/>
        </p:nvSpPr>
        <p:spPr>
          <a:xfrm>
            <a:off x="4138924" y="5912856"/>
            <a:ext cx="29495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TW" altLang="en-US" sz="2000" dirty="0">
                <a:solidFill>
                  <a:srgbClr val="FF0000"/>
                </a:solidFill>
                <a:ea typeface="Microsoft JhengHei" panose="020B0604030504040204" pitchFamily="34" charset="-120"/>
              </a:rPr>
              <a:t>計算參數的梯度 </a:t>
            </a:r>
            <a:r>
              <a:rPr kumimoji="1" lang="en-US" altLang="zh-TW" sz="2000" dirty="0">
                <a:solidFill>
                  <a:srgbClr val="FF0000"/>
                </a:solidFill>
                <a:ea typeface="Microsoft JhengHei" panose="020B0604030504040204" pitchFamily="34" charset="-120"/>
              </a:rPr>
              <a:t>(w</a:t>
            </a:r>
            <a:r>
              <a:rPr kumimoji="1" lang="zh-TW" altLang="en-US" sz="2000" dirty="0">
                <a:solidFill>
                  <a:srgbClr val="FF0000"/>
                </a:solidFill>
                <a:ea typeface="Microsoft JhengHei" panose="020B0604030504040204" pitchFamily="34" charset="-120"/>
              </a:rPr>
              <a:t>和</a:t>
            </a:r>
            <a:r>
              <a:rPr kumimoji="1" lang="en-US" altLang="zh-TW" sz="2000" dirty="0">
                <a:solidFill>
                  <a:srgbClr val="FF0000"/>
                </a:solidFill>
                <a:ea typeface="Microsoft JhengHei" panose="020B0604030504040204" pitchFamily="34" charset="-120"/>
              </a:rPr>
              <a:t>b)</a:t>
            </a:r>
            <a:endParaRPr kumimoji="1" lang="zh-TW" altLang="en-US" sz="2000" dirty="0">
              <a:solidFill>
                <a:srgbClr val="FF0000"/>
              </a:solidFill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818421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58469F-4062-13A1-7078-9CA3ECD43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[Recap] What are gradients?</a:t>
            </a:r>
            <a:r>
              <a:rPr kumimoji="1" lang="zh-TW" altLang="en-US" dirty="0"/>
              <a:t> </a:t>
            </a:r>
            <a:r>
              <a:rPr kumimoji="1" lang="en-US" altLang="zh-TW" dirty="0"/>
              <a:t>(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數學定義</a:t>
            </a:r>
            <a:r>
              <a:rPr kumimoji="1" lang="en-US" altLang="zh-TW" dirty="0"/>
              <a:t>)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6A0F0B-0619-F4F7-8C0C-E9FF175E4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99FAE95-C556-6D83-5B99-5EB76E0ACD74}"/>
              </a:ext>
            </a:extLst>
          </p:cNvPr>
          <p:cNvSpPr txBox="1"/>
          <p:nvPr/>
        </p:nvSpPr>
        <p:spPr>
          <a:xfrm>
            <a:off x="653143" y="1779967"/>
            <a:ext cx="10918370" cy="225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First-order derivative (s)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Univariate function: a scaler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Multivariate function: a vector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>
                <a:solidFill>
                  <a:srgbClr val="FF0000"/>
                </a:solidFill>
              </a:rPr>
              <a:t>Multivariate</a:t>
            </a:r>
            <a:r>
              <a:rPr kumimoji="1" lang="en-US" altLang="zh-TW" sz="2400" dirty="0"/>
              <a:t> Example: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904D8918-B0F1-BF4E-6C24-0E9E3237110C}"/>
                  </a:ext>
                </a:extLst>
              </p:cNvPr>
              <p:cNvSpPr txBox="1"/>
              <p:nvPr/>
            </p:nvSpPr>
            <p:spPr>
              <a:xfrm>
                <a:off x="5269831" y="4252507"/>
                <a:ext cx="247048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TW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zh-TW" alt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sz="24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TW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zh-TW" altLang="en-US" sz="24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sz="2400" dirty="0">
                    <a:solidFill>
                      <a:schemeClr val="tx1"/>
                    </a:solidFill>
                  </a:rPr>
                  <a:t>+</a:t>
                </a:r>
                <a:r>
                  <a:rPr lang="zh-TW" altLang="en-US" sz="24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zh-TW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zh-TW" altLang="en-US" sz="240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904D8918-B0F1-BF4E-6C24-0E9E323711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9831" y="4252507"/>
                <a:ext cx="2470485" cy="461665"/>
              </a:xfrm>
              <a:prstGeom prst="rect">
                <a:avLst/>
              </a:prstGeom>
              <a:blipFill>
                <a:blip r:embed="rId2"/>
                <a:stretch>
                  <a:fillRect l="-2041" t="-8108" b="-2973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3C9D6066-D5DC-7661-C668-D5EC33471B89}"/>
                  </a:ext>
                </a:extLst>
              </p:cNvPr>
              <p:cNvSpPr txBox="1"/>
              <p:nvPr/>
            </p:nvSpPr>
            <p:spPr>
              <a:xfrm>
                <a:off x="5666876" y="4926481"/>
                <a:ext cx="3404935" cy="7030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zh-TW" alt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zh-TW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zh-TW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zh-TW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zh-TW" altLang="zh-TW" sz="24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3C9D6066-D5DC-7661-C668-D5EC33471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6876" y="4926481"/>
                <a:ext cx="3404935" cy="703013"/>
              </a:xfrm>
              <a:prstGeom prst="rect">
                <a:avLst/>
              </a:prstGeom>
              <a:blipFill>
                <a:blip r:embed="rId3"/>
                <a:stretch>
                  <a:fillRect b="-350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字方塊 11">
            <a:extLst>
              <a:ext uri="{FF2B5EF4-FFF2-40B4-BE49-F238E27FC236}">
                <a16:creationId xmlns:a16="http://schemas.microsoft.com/office/drawing/2014/main" id="{F01784EA-A09D-0B0B-F172-30A5B0B0D58E}"/>
              </a:ext>
            </a:extLst>
          </p:cNvPr>
          <p:cNvSpPr txBox="1"/>
          <p:nvPr/>
        </p:nvSpPr>
        <p:spPr>
          <a:xfrm>
            <a:off x="3224463" y="4298673"/>
            <a:ext cx="20453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/>
              <a:t>Original function:</a:t>
            </a:r>
            <a:endParaRPr kumimoji="1" lang="zh-TW" altLang="en-US" sz="200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F31155D2-4EFA-1A29-268B-1361EC3840B4}"/>
              </a:ext>
            </a:extLst>
          </p:cNvPr>
          <p:cNvSpPr txBox="1"/>
          <p:nvPr/>
        </p:nvSpPr>
        <p:spPr>
          <a:xfrm>
            <a:off x="3224462" y="5077933"/>
            <a:ext cx="259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/>
              <a:t>First-order derivative</a:t>
            </a:r>
            <a:r>
              <a:rPr kumimoji="1" lang="en-US" altLang="zh-TW" sz="2000" dirty="0">
                <a:solidFill>
                  <a:srgbClr val="FF0000"/>
                </a:solidFill>
              </a:rPr>
              <a:t>s</a:t>
            </a:r>
            <a:r>
              <a:rPr kumimoji="1" lang="en-US" altLang="zh-TW" sz="2000" dirty="0"/>
              <a:t>: </a:t>
            </a:r>
            <a:endParaRPr kumimoji="1" lang="zh-TW" altLang="en-US" sz="2000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781D870-BB74-CC1E-788D-3FC38D3F108C}"/>
              </a:ext>
            </a:extLst>
          </p:cNvPr>
          <p:cNvSpPr/>
          <p:nvPr/>
        </p:nvSpPr>
        <p:spPr>
          <a:xfrm>
            <a:off x="3145134" y="4843305"/>
            <a:ext cx="5797899" cy="9545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49554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EF8F88-C31B-8243-0840-EC6A9060E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zh-TW" altLang="en-US" dirty="0">
                <a:ea typeface="Microsoft JhengHei" panose="020B0604030504040204" pitchFamily="34" charset="-120"/>
                <a:cs typeface="Calibri" panose="020F0502020204030204" pitchFamily="34" charset="0"/>
              </a:rPr>
              <a:t>計算參數的梯度 </a:t>
            </a:r>
            <a:r>
              <a:rPr kumimoji="1" lang="en-US" altLang="zh-TW" dirty="0">
                <a:ea typeface="Microsoft JhengHei" panose="020B0604030504040204" pitchFamily="34" charset="-120"/>
                <a:cs typeface="Calibri" panose="020F0502020204030204" pitchFamily="34" charset="0"/>
              </a:rPr>
              <a:t>(</a:t>
            </a:r>
            <a:r>
              <a:rPr kumimoji="1" lang="en" altLang="zh-TW" dirty="0">
                <a:ea typeface="Microsoft JhengHei" panose="020B0604030504040204" pitchFamily="34" charset="-120"/>
                <a:cs typeface="Calibri" panose="020F0502020204030204" pitchFamily="34" charset="0"/>
              </a:rPr>
              <a:t>w</a:t>
            </a:r>
            <a:r>
              <a:rPr kumimoji="1" lang="zh-TW" altLang="en-US" dirty="0">
                <a:ea typeface="Microsoft JhengHei" panose="020B0604030504040204" pitchFamily="34" charset="-120"/>
                <a:cs typeface="Calibri" panose="020F0502020204030204" pitchFamily="34" charset="0"/>
              </a:rPr>
              <a:t>和</a:t>
            </a:r>
            <a:r>
              <a:rPr kumimoji="1" lang="en" altLang="zh-TW" dirty="0">
                <a:ea typeface="Microsoft JhengHei" panose="020B0604030504040204" pitchFamily="34" charset="-120"/>
                <a:cs typeface="Calibri" panose="020F0502020204030204" pitchFamily="34" charset="0"/>
              </a:rPr>
              <a:t>b)</a:t>
            </a:r>
            <a:endParaRPr kumimoji="1" lang="zh-TW" altLang="en-US" dirty="0">
              <a:ea typeface="Microsoft JhengHei" panose="020B0604030504040204" pitchFamily="34" charset="-120"/>
              <a:cs typeface="Calibri" panose="020F0502020204030204" pitchFamily="34" charset="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B5B3027-A6A2-2D58-D9CF-5D65D52C4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A2E81DC3-10B2-60C5-D247-286510D35F9E}"/>
              </a:ext>
            </a:extLst>
          </p:cNvPr>
          <p:cNvSpPr/>
          <p:nvPr/>
        </p:nvSpPr>
        <p:spPr>
          <a:xfrm>
            <a:off x="1765415" y="1900419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6176FC06-9303-D465-EBAE-C42E54BBE56E}"/>
              </a:ext>
            </a:extLst>
          </p:cNvPr>
          <p:cNvSpPr/>
          <p:nvPr/>
        </p:nvSpPr>
        <p:spPr>
          <a:xfrm>
            <a:off x="1765415" y="3092735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9C445387-6AF3-C7B6-61FD-821D172099B2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2336915" y="2186169"/>
            <a:ext cx="1165860" cy="11925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DA53BF63-7BDE-2DAD-C27B-198B96C8C5A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2336915" y="2187556"/>
            <a:ext cx="1177290" cy="1190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>
            <a:extLst>
              <a:ext uri="{FF2B5EF4-FFF2-40B4-BE49-F238E27FC236}">
                <a16:creationId xmlns:a16="http://schemas.microsoft.com/office/drawing/2014/main" id="{AB297121-86B6-E200-ECEE-2B5B803262CB}"/>
              </a:ext>
            </a:extLst>
          </p:cNvPr>
          <p:cNvSpPr/>
          <p:nvPr/>
        </p:nvSpPr>
        <p:spPr>
          <a:xfrm>
            <a:off x="3514205" y="1901806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177235B6-B8BB-8BE5-02A3-218BB7B78BDE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2336915" y="2186169"/>
            <a:ext cx="1177290" cy="1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3F0BF096-07B3-DF7F-ED42-A456780AE703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2336915" y="3378485"/>
            <a:ext cx="1165860" cy="2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5B817AEC-89A4-B6CA-7265-806C2BAF370C}"/>
              </a:ext>
            </a:extLst>
          </p:cNvPr>
          <p:cNvSpPr/>
          <p:nvPr/>
        </p:nvSpPr>
        <p:spPr>
          <a:xfrm>
            <a:off x="4590149" y="2473306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2AAA5D06-9244-18E7-664A-560D431EF694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4085705" y="2187556"/>
            <a:ext cx="504444" cy="571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78C05301-7A67-E91A-8A1A-B1FD432B8F0C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4085705" y="2759056"/>
            <a:ext cx="504444" cy="619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1664D38B-76F6-76C6-2D3C-E9BD330B54C0}"/>
                  </a:ext>
                </a:extLst>
              </p:cNvPr>
              <p:cNvSpPr txBox="1"/>
              <p:nvPr/>
            </p:nvSpPr>
            <p:spPr>
              <a:xfrm>
                <a:off x="1871130" y="1950809"/>
                <a:ext cx="32213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1664D38B-76F6-76C6-2D3C-E9BD330B5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1130" y="1950809"/>
                <a:ext cx="322139" cy="400110"/>
              </a:xfrm>
              <a:prstGeom prst="rect">
                <a:avLst/>
              </a:prstGeom>
              <a:blipFill>
                <a:blip r:embed="rId3"/>
                <a:stretch>
                  <a:fillRect r="-19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960ED4E3-F275-5DDE-7D68-2BBB0193D3AD}"/>
                  </a:ext>
                </a:extLst>
              </p:cNvPr>
              <p:cNvSpPr txBox="1"/>
              <p:nvPr/>
            </p:nvSpPr>
            <p:spPr>
              <a:xfrm>
                <a:off x="1847347" y="3155803"/>
                <a:ext cx="44485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960ED4E3-F275-5DDE-7D68-2BBB0193D3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347" y="3155803"/>
                <a:ext cx="444852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2BFE9C1E-2672-5B3D-946F-12A29CDB69D5}"/>
                  </a:ext>
                </a:extLst>
              </p:cNvPr>
              <p:cNvSpPr txBox="1"/>
              <p:nvPr/>
            </p:nvSpPr>
            <p:spPr>
              <a:xfrm>
                <a:off x="2530175" y="1770295"/>
                <a:ext cx="77933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2BFE9C1E-2672-5B3D-946F-12A29CDB69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0175" y="1770295"/>
                <a:ext cx="779339" cy="4135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AD487C5F-4879-2182-85EE-30E11AE161A3}"/>
                  </a:ext>
                </a:extLst>
              </p:cNvPr>
              <p:cNvSpPr txBox="1"/>
              <p:nvPr/>
            </p:nvSpPr>
            <p:spPr>
              <a:xfrm>
                <a:off x="2090460" y="2321531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AD487C5F-4879-2182-85EE-30E11AE16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0460" y="2321531"/>
                <a:ext cx="526489" cy="413511"/>
              </a:xfrm>
              <a:prstGeom prst="rect">
                <a:avLst/>
              </a:prstGeom>
              <a:blipFill>
                <a:blip r:embed="rId6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DB84EC9C-8F5B-C729-CD4C-A58DAADDD152}"/>
                  </a:ext>
                </a:extLst>
              </p:cNvPr>
              <p:cNvSpPr txBox="1"/>
              <p:nvPr/>
            </p:nvSpPr>
            <p:spPr>
              <a:xfrm>
                <a:off x="2572234" y="3338599"/>
                <a:ext cx="711521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DB84EC9C-8F5B-C729-CD4C-A58DAADDD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2234" y="3338599"/>
                <a:ext cx="711521" cy="41351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3AB523C0-A6DE-5563-22E1-30E81EAC0854}"/>
                  </a:ext>
                </a:extLst>
              </p:cNvPr>
              <p:cNvSpPr txBox="1"/>
              <p:nvPr/>
            </p:nvSpPr>
            <p:spPr>
              <a:xfrm>
                <a:off x="2091262" y="2715030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3AB523C0-A6DE-5563-22E1-30E81EAC08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1262" y="2715030"/>
                <a:ext cx="526489" cy="413511"/>
              </a:xfrm>
              <a:prstGeom prst="rect">
                <a:avLst/>
              </a:prstGeom>
              <a:blipFill>
                <a:blip r:embed="rId8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835F48E7-C170-D102-7CBC-C11065CE1165}"/>
                  </a:ext>
                </a:extLst>
              </p:cNvPr>
              <p:cNvSpPr txBox="1"/>
              <p:nvPr/>
            </p:nvSpPr>
            <p:spPr>
              <a:xfrm>
                <a:off x="3571222" y="1977050"/>
                <a:ext cx="51587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835F48E7-C170-D102-7CBC-C11065CE1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222" y="1977050"/>
                <a:ext cx="515874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BE08EB2B-C5D2-CC59-A6AB-AF61DD36CC14}"/>
                  </a:ext>
                </a:extLst>
              </p:cNvPr>
              <p:cNvSpPr txBox="1"/>
              <p:nvPr/>
            </p:nvSpPr>
            <p:spPr>
              <a:xfrm>
                <a:off x="4623677" y="2564988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zh-TW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BE08EB2B-C5D2-CC59-A6AB-AF61DD36C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3677" y="2564988"/>
                <a:ext cx="504444" cy="400110"/>
              </a:xfrm>
              <a:prstGeom prst="rect">
                <a:avLst/>
              </a:prstGeom>
              <a:blipFill>
                <a:blip r:embed="rId10"/>
                <a:stretch>
                  <a:fillRect t="-6250"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B1F02A1E-1858-A11E-44C3-79D25F4DE2FB}"/>
                  </a:ext>
                </a:extLst>
              </p:cNvPr>
              <p:cNvSpPr txBox="1"/>
              <p:nvPr/>
            </p:nvSpPr>
            <p:spPr>
              <a:xfrm>
                <a:off x="3547733" y="3167754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B1F02A1E-1858-A11E-44C3-79D25F4DE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7733" y="3167754"/>
                <a:ext cx="504444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6C938F61-35CE-308B-6F97-06B94824A848}"/>
                  </a:ext>
                </a:extLst>
              </p:cNvPr>
              <p:cNvSpPr txBox="1"/>
              <p:nvPr/>
            </p:nvSpPr>
            <p:spPr>
              <a:xfrm>
                <a:off x="4199172" y="1989407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6C938F61-35CE-308B-6F97-06B94824A8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9172" y="1989407"/>
                <a:ext cx="526489" cy="413511"/>
              </a:xfrm>
              <a:prstGeom prst="rect">
                <a:avLst/>
              </a:prstGeom>
              <a:blipFill>
                <a:blip r:embed="rId12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42AA1958-69C8-D4B4-E383-331EEFFA2AB0}"/>
                  </a:ext>
                </a:extLst>
              </p:cNvPr>
              <p:cNvSpPr txBox="1"/>
              <p:nvPr/>
            </p:nvSpPr>
            <p:spPr>
              <a:xfrm>
                <a:off x="4194362" y="3087289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42AA1958-69C8-D4B4-E383-331EEFFA2A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4362" y="3087289"/>
                <a:ext cx="526489" cy="413511"/>
              </a:xfrm>
              <a:prstGeom prst="rect">
                <a:avLst/>
              </a:prstGeom>
              <a:blipFill>
                <a:blip r:embed="rId13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45B6D158-D680-B59B-11C6-0FBD4344128F}"/>
                  </a:ext>
                </a:extLst>
              </p:cNvPr>
              <p:cNvSpPr txBox="1"/>
              <p:nvPr/>
            </p:nvSpPr>
            <p:spPr>
              <a:xfrm>
                <a:off x="6568765" y="1707948"/>
                <a:ext cx="4203069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zh-TW" altLang="en-US" sz="2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TW" altLang="en-US" sz="28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TW" altLang="en-US" sz="2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sSub>
                      <m:sSubPr>
                        <m:ctrlP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TW" altLang="en-US" sz="2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TW" altLang="en-US" sz="28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TW" altLang="en-US" sz="2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sSub>
                      <m:sSubPr>
                        <m:ctrlP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TW" altLang="en-US" sz="2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TW" altLang="en-US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45B6D158-D680-B59B-11C6-0FBD434412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765" y="1707948"/>
                <a:ext cx="4203069" cy="542136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25FCBBC2-4525-7D63-4BFA-3A97A3C17C9F}"/>
                  </a:ext>
                </a:extLst>
              </p:cNvPr>
              <p:cNvSpPr txBox="1"/>
              <p:nvPr/>
            </p:nvSpPr>
            <p:spPr>
              <a:xfrm>
                <a:off x="6568766" y="2424616"/>
                <a:ext cx="4203068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zh-TW" altLang="en-US" sz="2800" dirty="0">
                          <a:solidFill>
                            <a:schemeClr val="tx1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25FCBBC2-4525-7D63-4BFA-3A97A3C17C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766" y="2424616"/>
                <a:ext cx="4203068" cy="542136"/>
              </a:xfrm>
              <a:prstGeom prst="rect">
                <a:avLst/>
              </a:prstGeom>
              <a:blipFill>
                <a:blip r:embed="rId15"/>
                <a:stretch>
                  <a:fillRect t="-9302" b="-2325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1DDE8ADA-B279-5F41-3A1A-BCACC536D63D}"/>
                  </a:ext>
                </a:extLst>
              </p:cNvPr>
              <p:cNvSpPr txBox="1"/>
              <p:nvPr/>
            </p:nvSpPr>
            <p:spPr>
              <a:xfrm>
                <a:off x="6568766" y="3217985"/>
                <a:ext cx="4203068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zh-TW" altLang="en-US" sz="2800" dirty="0">
                          <a:solidFill>
                            <a:schemeClr val="tx1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1DDE8ADA-B279-5F41-3A1A-BCACC536D6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8766" y="3217985"/>
                <a:ext cx="4203068" cy="542136"/>
              </a:xfrm>
              <a:prstGeom prst="rect">
                <a:avLst/>
              </a:prstGeom>
              <a:blipFill>
                <a:blip r:embed="rId16"/>
                <a:stretch>
                  <a:fillRect t="-6818" b="-204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橢圓 29">
            <a:extLst>
              <a:ext uri="{FF2B5EF4-FFF2-40B4-BE49-F238E27FC236}">
                <a16:creationId xmlns:a16="http://schemas.microsoft.com/office/drawing/2014/main" id="{6B1A2A33-A5A6-D6D7-DCE4-5BB1AD3E7094}"/>
              </a:ext>
            </a:extLst>
          </p:cNvPr>
          <p:cNvSpPr/>
          <p:nvPr/>
        </p:nvSpPr>
        <p:spPr>
          <a:xfrm>
            <a:off x="3502775" y="3087289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>
              <a:solidFill>
                <a:schemeClr val="tx1"/>
              </a:solidFill>
            </a:endParaRPr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0303DA1A-37B0-ECD6-D0E9-DA7B3651705D}"/>
              </a:ext>
            </a:extLst>
          </p:cNvPr>
          <p:cNvSpPr/>
          <p:nvPr/>
        </p:nvSpPr>
        <p:spPr>
          <a:xfrm>
            <a:off x="2644371" y="1810181"/>
            <a:ext cx="526488" cy="4135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AFFAFAED-AAA9-2A3D-46F7-BC4E1AEE5651}"/>
              </a:ext>
            </a:extLst>
          </p:cNvPr>
          <p:cNvSpPr/>
          <p:nvPr/>
        </p:nvSpPr>
        <p:spPr>
          <a:xfrm>
            <a:off x="2123989" y="2363714"/>
            <a:ext cx="526488" cy="4135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E414FC15-BC7B-3E70-91CA-6506D722D1BF}"/>
              </a:ext>
            </a:extLst>
          </p:cNvPr>
          <p:cNvSpPr/>
          <p:nvPr/>
        </p:nvSpPr>
        <p:spPr>
          <a:xfrm>
            <a:off x="2123989" y="2777225"/>
            <a:ext cx="526488" cy="4135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5" name="橢圓 34">
            <a:extLst>
              <a:ext uri="{FF2B5EF4-FFF2-40B4-BE49-F238E27FC236}">
                <a16:creationId xmlns:a16="http://schemas.microsoft.com/office/drawing/2014/main" id="{16A8A2E6-43A0-2970-9BA9-DE1B575C3FEF}"/>
              </a:ext>
            </a:extLst>
          </p:cNvPr>
          <p:cNvSpPr/>
          <p:nvPr/>
        </p:nvSpPr>
        <p:spPr>
          <a:xfrm>
            <a:off x="2656600" y="3378629"/>
            <a:ext cx="526488" cy="4135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6" name="橢圓 35">
            <a:extLst>
              <a:ext uri="{FF2B5EF4-FFF2-40B4-BE49-F238E27FC236}">
                <a16:creationId xmlns:a16="http://schemas.microsoft.com/office/drawing/2014/main" id="{985FC846-945F-2AD0-489F-482B842F5D3C}"/>
              </a:ext>
            </a:extLst>
          </p:cNvPr>
          <p:cNvSpPr/>
          <p:nvPr/>
        </p:nvSpPr>
        <p:spPr>
          <a:xfrm>
            <a:off x="4240269" y="2011105"/>
            <a:ext cx="526488" cy="4135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F4E863FA-A221-C91B-F234-047BFA10CA81}"/>
              </a:ext>
            </a:extLst>
          </p:cNvPr>
          <p:cNvSpPr/>
          <p:nvPr/>
        </p:nvSpPr>
        <p:spPr>
          <a:xfrm>
            <a:off x="4234962" y="3136488"/>
            <a:ext cx="526488" cy="4135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8" name="橢圓 37">
            <a:extLst>
              <a:ext uri="{FF2B5EF4-FFF2-40B4-BE49-F238E27FC236}">
                <a16:creationId xmlns:a16="http://schemas.microsoft.com/office/drawing/2014/main" id="{C2D2D7A2-22F1-543C-405F-640A123CE3D3}"/>
              </a:ext>
            </a:extLst>
          </p:cNvPr>
          <p:cNvSpPr/>
          <p:nvPr/>
        </p:nvSpPr>
        <p:spPr>
          <a:xfrm>
            <a:off x="7425245" y="1770295"/>
            <a:ext cx="681052" cy="5113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9" name="橢圓 38">
            <a:extLst>
              <a:ext uri="{FF2B5EF4-FFF2-40B4-BE49-F238E27FC236}">
                <a16:creationId xmlns:a16="http://schemas.microsoft.com/office/drawing/2014/main" id="{85C99EBC-8AED-FB92-11CA-36BD1F3FB69D}"/>
              </a:ext>
            </a:extLst>
          </p:cNvPr>
          <p:cNvSpPr/>
          <p:nvPr/>
        </p:nvSpPr>
        <p:spPr>
          <a:xfrm>
            <a:off x="7425245" y="2501317"/>
            <a:ext cx="681052" cy="5113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0" name="橢圓 39">
            <a:extLst>
              <a:ext uri="{FF2B5EF4-FFF2-40B4-BE49-F238E27FC236}">
                <a16:creationId xmlns:a16="http://schemas.microsoft.com/office/drawing/2014/main" id="{E44DC8D8-81C1-6025-EE65-244FD5F8676B}"/>
              </a:ext>
            </a:extLst>
          </p:cNvPr>
          <p:cNvSpPr/>
          <p:nvPr/>
        </p:nvSpPr>
        <p:spPr>
          <a:xfrm>
            <a:off x="7365409" y="3295446"/>
            <a:ext cx="681052" cy="5113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A6968541-8B5C-65A7-0412-4CD3C52F9ADD}"/>
              </a:ext>
            </a:extLst>
          </p:cNvPr>
          <p:cNvSpPr/>
          <p:nvPr/>
        </p:nvSpPr>
        <p:spPr>
          <a:xfrm>
            <a:off x="8787931" y="1787038"/>
            <a:ext cx="681052" cy="5113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A3BEEA93-AE3A-A3CD-6951-CD9F85F9C441}"/>
              </a:ext>
            </a:extLst>
          </p:cNvPr>
          <p:cNvSpPr/>
          <p:nvPr/>
        </p:nvSpPr>
        <p:spPr>
          <a:xfrm>
            <a:off x="8787931" y="2518060"/>
            <a:ext cx="681052" cy="5113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4DDC5FE1-B3AF-8B36-845E-90825513D231}"/>
              </a:ext>
            </a:extLst>
          </p:cNvPr>
          <p:cNvSpPr/>
          <p:nvPr/>
        </p:nvSpPr>
        <p:spPr>
          <a:xfrm>
            <a:off x="8728095" y="3312189"/>
            <a:ext cx="681052" cy="5113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E8B1FABD-DB5F-A2B9-2C4D-66D43A1B07D9}"/>
              </a:ext>
            </a:extLst>
          </p:cNvPr>
          <p:cNvSpPr/>
          <p:nvPr/>
        </p:nvSpPr>
        <p:spPr>
          <a:xfrm>
            <a:off x="10118771" y="1770295"/>
            <a:ext cx="526488" cy="5113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60C9A1E8-70E9-62F3-6EFF-16E4B1F7FEAF}"/>
              </a:ext>
            </a:extLst>
          </p:cNvPr>
          <p:cNvSpPr/>
          <p:nvPr/>
        </p:nvSpPr>
        <p:spPr>
          <a:xfrm>
            <a:off x="10150617" y="2481102"/>
            <a:ext cx="526488" cy="5113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5C0C0613-4ABF-35B3-615A-3F342DC18E7F}"/>
              </a:ext>
            </a:extLst>
          </p:cNvPr>
          <p:cNvSpPr/>
          <p:nvPr/>
        </p:nvSpPr>
        <p:spPr>
          <a:xfrm>
            <a:off x="10118771" y="3280480"/>
            <a:ext cx="526488" cy="51135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BBC4E094-354D-7DF7-0C1E-97F264FB0E7F}"/>
                  </a:ext>
                </a:extLst>
              </p:cNvPr>
              <p:cNvSpPr txBox="1"/>
              <p:nvPr/>
            </p:nvSpPr>
            <p:spPr>
              <a:xfrm>
                <a:off x="1629437" y="3968154"/>
                <a:ext cx="3360153" cy="2796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00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zh-TW" altLang="en-US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  <m:r>
                            <a:rPr lang="en-US" altLang="zh-TW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</m:d>
                      <m:r>
                        <a:rPr lang="zh-TW" altLang="en-US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zh-TW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TW" altLang="en-US" sz="2000"/>
                                  <m:t> 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f>
                                      <m:fPr>
                                        <m:ctrlPr>
                                          <a:rPr lang="zh-TW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200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zh-TW" altLang="en-US" sz="2000">
                                            <a:latin typeface="Cambria Math" panose="02040503050406030204" pitchFamily="18" charset="0"/>
                                          </a:rPr>
                                          <m:t>ℒ</m:t>
                                        </m:r>
                                      </m:num>
                                      <m:den>
                                        <m:r>
                                          <a:rPr lang="en-US" altLang="zh-TW" sz="200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zh-TW" alt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20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000" i="1">
                                                <a:latin typeface="Cambria Math" panose="02040503050406030204" pitchFamily="18" charset="0"/>
                                              </a:rPr>
                                              <m:t>1,1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zh-TW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200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zh-TW" altLang="en-US" sz="2000">
                                            <a:latin typeface="Cambria Math" panose="02040503050406030204" pitchFamily="18" charset="0"/>
                                          </a:rPr>
                                          <m:t>ℒ</m:t>
                                        </m:r>
                                      </m:num>
                                      <m:den>
                                        <m:r>
                                          <a:rPr lang="en-US" altLang="zh-TW" sz="200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zh-TW" alt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20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000" i="1">
                                                <a:latin typeface="Cambria Math" panose="02040503050406030204" pitchFamily="18" charset="0"/>
                                              </a:rPr>
                                              <m:t>1,2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  <m:e>
                                    <m:r>
                                      <a:rPr lang="en-US" altLang="zh-TW" sz="200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altLang="zh-TW" sz="200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zh-TW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200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zh-TW" altLang="en-US" sz="2000">
                                            <a:latin typeface="Cambria Math" panose="02040503050406030204" pitchFamily="18" charset="0"/>
                                          </a:rPr>
                                          <m:t>ℒ</m:t>
                                        </m:r>
                                      </m:num>
                                      <m:den>
                                        <m:r>
                                          <a:rPr lang="en-US" altLang="zh-TW" sz="200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zh-TW" alt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20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000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zh-TW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zh-TW" sz="2000" b="1" i="0" smtClean="0">
                              <a:latin typeface="Cambria Math" panose="02040503050406030204" pitchFamily="18" charset="0"/>
                            </a:rPr>
                            <m:t>𝐰</m:t>
                          </m:r>
                          <m:r>
                            <a:rPr lang="en-US" altLang="zh-TW" sz="20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1" i="0" smtClean="0">
                              <a:latin typeface="Cambria Math" panose="02040503050406030204" pitchFamily="18" charset="0"/>
                            </a:rPr>
                            <m:t>𝐛</m:t>
                          </m:r>
                        </m:sub>
                      </m:sSub>
                      <m:r>
                        <a:rPr lang="zh-TW" altLang="en-US" sz="2000">
                          <a:latin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49" name="文字方塊 48">
                <a:extLst>
                  <a:ext uri="{FF2B5EF4-FFF2-40B4-BE49-F238E27FC236}">
                    <a16:creationId xmlns:a16="http://schemas.microsoft.com/office/drawing/2014/main" id="{BBC4E094-354D-7DF7-0C1E-97F264FB0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9437" y="3968154"/>
                <a:ext cx="3360153" cy="2796663"/>
              </a:xfrm>
              <a:prstGeom prst="rect">
                <a:avLst/>
              </a:prstGeom>
              <a:blipFill>
                <a:blip r:embed="rId17"/>
                <a:stretch>
                  <a:fillRect t="-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>
            <a:extLst>
              <a:ext uri="{FF2B5EF4-FFF2-40B4-BE49-F238E27FC236}">
                <a16:creationId xmlns:a16="http://schemas.microsoft.com/office/drawing/2014/main" id="{877D56C5-CCE8-6E8D-C95F-C68C56CCA042}"/>
              </a:ext>
            </a:extLst>
          </p:cNvPr>
          <p:cNvSpPr txBox="1"/>
          <p:nvPr/>
        </p:nvSpPr>
        <p:spPr>
          <a:xfrm>
            <a:off x="6610346" y="4734553"/>
            <a:ext cx="38035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為了簡化計算流程，後面的推導只會涵蓋 </a:t>
            </a:r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</a:t>
            </a:r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的部分</a:t>
            </a:r>
          </a:p>
        </p:txBody>
      </p:sp>
    </p:spTree>
    <p:extLst>
      <p:ext uri="{BB962C8B-B14F-4D97-AF65-F5344CB8AC3E}">
        <p14:creationId xmlns:p14="http://schemas.microsoft.com/office/powerpoint/2010/main" val="1188636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2" grpId="0" animBg="1"/>
      <p:bldP spid="43" grpId="0" animBg="1"/>
      <p:bldP spid="44" grpId="0" animBg="1"/>
      <p:bldP spid="45" grpId="0" animBg="1"/>
      <p:bldP spid="46" grpId="0" animBg="1"/>
      <p:bldP spid="47" grpId="0" animBg="1"/>
      <p:bldP spid="49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94EEA663-7353-2F5F-166C-63439C36E36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" altLang="zh-TW" dirty="0"/>
                  <a:t>Backpropagation</a:t>
                </a:r>
                <a:r>
                  <a:rPr kumimoji="1" lang="zh-TW" altLang="en-US" dirty="0"/>
                  <a:t> </a:t>
                </a:r>
                <a:r>
                  <a:rPr kumimoji="1" lang="en-US" altLang="zh-TW" dirty="0"/>
                  <a:t>(Layer: 2,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zh-TW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TW" dirty="0"/>
                  <a:t>)</a:t>
                </a:r>
                <a:endParaRPr kumimoji="1" lang="zh-TW" altLang="en-US" dirty="0"/>
              </a:p>
            </p:txBody>
          </p:sp>
        </mc:Choice>
        <mc:Fallback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94EEA663-7353-2F5F-166C-63439C36E3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555" t="-8434" b="-156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76F0AC0-080A-77FA-96A8-3638124E4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EE317EEB-251B-C09D-4C2F-B749F6D62D5B}"/>
                  </a:ext>
                </a:extLst>
              </p:cNvPr>
              <p:cNvSpPr txBox="1"/>
              <p:nvPr/>
            </p:nvSpPr>
            <p:spPr>
              <a:xfrm>
                <a:off x="4666688" y="2732475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EE317EEB-251B-C09D-4C2F-B749F6D62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688" y="2732475"/>
                <a:ext cx="504444" cy="400110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箭頭接點 47">
            <a:extLst>
              <a:ext uri="{FF2B5EF4-FFF2-40B4-BE49-F238E27FC236}">
                <a16:creationId xmlns:a16="http://schemas.microsoft.com/office/drawing/2014/main" id="{B834AF04-2552-D99F-65C9-B6D4AEC9BB74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4150813" y="2932530"/>
            <a:ext cx="5158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72A9B244-DCD6-4FDD-A55E-E08A1688DFA3}"/>
                  </a:ext>
                </a:extLst>
              </p:cNvPr>
              <p:cNvSpPr txBox="1"/>
              <p:nvPr/>
            </p:nvSpPr>
            <p:spPr>
              <a:xfrm>
                <a:off x="6096000" y="1998752"/>
                <a:ext cx="2234088" cy="1018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72A9B244-DCD6-4FDD-A55E-E08A1688D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998752"/>
                <a:ext cx="2234088" cy="1018292"/>
              </a:xfrm>
              <a:prstGeom prst="rect">
                <a:avLst/>
              </a:prstGeom>
              <a:blipFill>
                <a:blip r:embed="rId4"/>
                <a:stretch>
                  <a:fillRect t="-6173" b="-3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橢圓 58">
            <a:extLst>
              <a:ext uri="{FF2B5EF4-FFF2-40B4-BE49-F238E27FC236}">
                <a16:creationId xmlns:a16="http://schemas.microsoft.com/office/drawing/2014/main" id="{976FCD5C-D7BF-B28F-62C6-28F3BE342F75}"/>
              </a:ext>
            </a:extLst>
          </p:cNvPr>
          <p:cNvSpPr/>
          <p:nvPr/>
        </p:nvSpPr>
        <p:spPr>
          <a:xfrm>
            <a:off x="741903" y="2086786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B82981C4-39E3-7BE0-DF04-587F9265159A}"/>
              </a:ext>
            </a:extLst>
          </p:cNvPr>
          <p:cNvSpPr/>
          <p:nvPr/>
        </p:nvSpPr>
        <p:spPr>
          <a:xfrm>
            <a:off x="741903" y="3279102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1C233EC6-46B5-5FCB-BF1E-D884F2451831}"/>
              </a:ext>
            </a:extLst>
          </p:cNvPr>
          <p:cNvCxnSpPr>
            <a:cxnSpLocks/>
            <a:stCxn id="59" idx="6"/>
          </p:cNvCxnSpPr>
          <p:nvPr/>
        </p:nvCxnSpPr>
        <p:spPr>
          <a:xfrm>
            <a:off x="1313403" y="2372536"/>
            <a:ext cx="1165860" cy="11925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4F19571C-C1DC-F953-D874-94D978BACF7A}"/>
              </a:ext>
            </a:extLst>
          </p:cNvPr>
          <p:cNvCxnSpPr>
            <a:cxnSpLocks/>
            <a:stCxn id="60" idx="6"/>
            <a:endCxn id="63" idx="2"/>
          </p:cNvCxnSpPr>
          <p:nvPr/>
        </p:nvCxnSpPr>
        <p:spPr>
          <a:xfrm flipV="1">
            <a:off x="1313403" y="2373923"/>
            <a:ext cx="1177290" cy="1190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橢圓 62">
            <a:extLst>
              <a:ext uri="{FF2B5EF4-FFF2-40B4-BE49-F238E27FC236}">
                <a16:creationId xmlns:a16="http://schemas.microsoft.com/office/drawing/2014/main" id="{0E16E08D-3BF7-108C-7FEA-FD077380A896}"/>
              </a:ext>
            </a:extLst>
          </p:cNvPr>
          <p:cNvSpPr/>
          <p:nvPr/>
        </p:nvSpPr>
        <p:spPr>
          <a:xfrm>
            <a:off x="2490693" y="2088173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792AA0F9-D83E-D808-C144-E69331BD8E09}"/>
              </a:ext>
            </a:extLst>
          </p:cNvPr>
          <p:cNvCxnSpPr>
            <a:cxnSpLocks/>
            <a:stCxn id="59" idx="6"/>
            <a:endCxn id="63" idx="2"/>
          </p:cNvCxnSpPr>
          <p:nvPr/>
        </p:nvCxnSpPr>
        <p:spPr>
          <a:xfrm>
            <a:off x="1313403" y="2372536"/>
            <a:ext cx="1177290" cy="1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6FADEDA2-60B3-A466-46F4-CD1E5ED1C6F7}"/>
              </a:ext>
            </a:extLst>
          </p:cNvPr>
          <p:cNvCxnSpPr>
            <a:cxnSpLocks/>
            <a:stCxn id="60" idx="6"/>
          </p:cNvCxnSpPr>
          <p:nvPr/>
        </p:nvCxnSpPr>
        <p:spPr>
          <a:xfrm>
            <a:off x="1313403" y="3564852"/>
            <a:ext cx="1165860" cy="2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橢圓 65">
            <a:extLst>
              <a:ext uri="{FF2B5EF4-FFF2-40B4-BE49-F238E27FC236}">
                <a16:creationId xmlns:a16="http://schemas.microsoft.com/office/drawing/2014/main" id="{92A50A50-13AE-9671-5528-9A733BFCEDB3}"/>
              </a:ext>
            </a:extLst>
          </p:cNvPr>
          <p:cNvSpPr/>
          <p:nvPr/>
        </p:nvSpPr>
        <p:spPr>
          <a:xfrm>
            <a:off x="3566637" y="2659673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35A30A24-72F5-B355-5915-B8051ECEEE06}"/>
              </a:ext>
            </a:extLst>
          </p:cNvPr>
          <p:cNvCxnSpPr>
            <a:cxnSpLocks/>
            <a:stCxn id="63" idx="6"/>
            <a:endCxn id="66" idx="2"/>
          </p:cNvCxnSpPr>
          <p:nvPr/>
        </p:nvCxnSpPr>
        <p:spPr>
          <a:xfrm>
            <a:off x="3062193" y="2373923"/>
            <a:ext cx="504444" cy="571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59E786F4-17F4-A8F2-5682-0635B71B6363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3062193" y="2945423"/>
            <a:ext cx="504444" cy="619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FBAEF8DE-C862-2C76-DEEA-B2C215542765}"/>
                  </a:ext>
                </a:extLst>
              </p:cNvPr>
              <p:cNvSpPr txBox="1"/>
              <p:nvPr/>
            </p:nvSpPr>
            <p:spPr>
              <a:xfrm>
                <a:off x="847618" y="2137176"/>
                <a:ext cx="32213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FBAEF8DE-C862-2C76-DEEA-B2C215542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18" y="2137176"/>
                <a:ext cx="322139" cy="400110"/>
              </a:xfrm>
              <a:prstGeom prst="rect">
                <a:avLst/>
              </a:prstGeom>
              <a:blipFill>
                <a:blip r:embed="rId5"/>
                <a:stretch>
                  <a:fillRect r="-148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1B42E404-9F5B-74AD-AF25-83A09054817A}"/>
                  </a:ext>
                </a:extLst>
              </p:cNvPr>
              <p:cNvSpPr txBox="1"/>
              <p:nvPr/>
            </p:nvSpPr>
            <p:spPr>
              <a:xfrm>
                <a:off x="823835" y="3342170"/>
                <a:ext cx="44485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1B42E404-9F5B-74AD-AF25-83A090548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35" y="3342170"/>
                <a:ext cx="444852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3EF6FA23-CFBC-B1A0-08AA-19354F494085}"/>
                  </a:ext>
                </a:extLst>
              </p:cNvPr>
              <p:cNvSpPr txBox="1"/>
              <p:nvPr/>
            </p:nvSpPr>
            <p:spPr>
              <a:xfrm>
                <a:off x="1506663" y="1956662"/>
                <a:ext cx="77933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3EF6FA23-CFBC-B1A0-08AA-19354F494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663" y="1956662"/>
                <a:ext cx="779339" cy="41351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EA28A3BB-8C02-E67D-BAA2-0674C096E826}"/>
                  </a:ext>
                </a:extLst>
              </p:cNvPr>
              <p:cNvSpPr txBox="1"/>
              <p:nvPr/>
            </p:nvSpPr>
            <p:spPr>
              <a:xfrm>
                <a:off x="1066948" y="2507898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EA28A3BB-8C02-E67D-BAA2-0674C096E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948" y="2507898"/>
                <a:ext cx="526489" cy="413511"/>
              </a:xfrm>
              <a:prstGeom prst="rect">
                <a:avLst/>
              </a:prstGeom>
              <a:blipFill>
                <a:blip r:embed="rId8"/>
                <a:stretch>
                  <a:fillRect r="-95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D64B6BD0-91FF-CAC0-4A9E-3FC2C6156FB6}"/>
                  </a:ext>
                </a:extLst>
              </p:cNvPr>
              <p:cNvSpPr txBox="1"/>
              <p:nvPr/>
            </p:nvSpPr>
            <p:spPr>
              <a:xfrm>
                <a:off x="1548722" y="3524966"/>
                <a:ext cx="711521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D64B6BD0-91FF-CAC0-4A9E-3FC2C6156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722" y="3524966"/>
                <a:ext cx="711521" cy="41351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BC630E03-5F6A-8125-D1C6-C1F440BE7CA6}"/>
                  </a:ext>
                </a:extLst>
              </p:cNvPr>
              <p:cNvSpPr txBox="1"/>
              <p:nvPr/>
            </p:nvSpPr>
            <p:spPr>
              <a:xfrm>
                <a:off x="1067750" y="2901397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BC630E03-5F6A-8125-D1C6-C1F440BE7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750" y="2901397"/>
                <a:ext cx="526489" cy="413511"/>
              </a:xfrm>
              <a:prstGeom prst="rect">
                <a:avLst/>
              </a:prstGeom>
              <a:blipFill>
                <a:blip r:embed="rId10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BD367A24-6CF6-6A5A-4C00-96AA16400F67}"/>
                  </a:ext>
                </a:extLst>
              </p:cNvPr>
              <p:cNvSpPr txBox="1"/>
              <p:nvPr/>
            </p:nvSpPr>
            <p:spPr>
              <a:xfrm>
                <a:off x="2547710" y="2163417"/>
                <a:ext cx="51587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BD367A24-6CF6-6A5A-4C00-96AA16400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710" y="2163417"/>
                <a:ext cx="515874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E8763514-2554-9914-4D2B-644834BD8A6B}"/>
                  </a:ext>
                </a:extLst>
              </p:cNvPr>
              <p:cNvSpPr txBox="1"/>
              <p:nvPr/>
            </p:nvSpPr>
            <p:spPr>
              <a:xfrm>
                <a:off x="3600165" y="2751355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zh-TW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E8763514-2554-9914-4D2B-644834BD8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165" y="2751355"/>
                <a:ext cx="504444" cy="400110"/>
              </a:xfrm>
              <a:prstGeom prst="rect">
                <a:avLst/>
              </a:prstGeom>
              <a:blipFill>
                <a:blip r:embed="rId12"/>
                <a:stretch>
                  <a:fillRect t="-3030" b="-60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>
                <a:extLst>
                  <a:ext uri="{FF2B5EF4-FFF2-40B4-BE49-F238E27FC236}">
                    <a16:creationId xmlns:a16="http://schemas.microsoft.com/office/drawing/2014/main" id="{D015B199-0FC8-1A74-906C-D98BCA0CEBD1}"/>
                  </a:ext>
                </a:extLst>
              </p:cNvPr>
              <p:cNvSpPr txBox="1"/>
              <p:nvPr/>
            </p:nvSpPr>
            <p:spPr>
              <a:xfrm>
                <a:off x="2524221" y="3354121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7" name="文字方塊 76">
                <a:extLst>
                  <a:ext uri="{FF2B5EF4-FFF2-40B4-BE49-F238E27FC236}">
                    <a16:creationId xmlns:a16="http://schemas.microsoft.com/office/drawing/2014/main" id="{D015B199-0FC8-1A74-906C-D98BCA0CE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221" y="3354121"/>
                <a:ext cx="504444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>
                <a:extLst>
                  <a:ext uri="{FF2B5EF4-FFF2-40B4-BE49-F238E27FC236}">
                    <a16:creationId xmlns:a16="http://schemas.microsoft.com/office/drawing/2014/main" id="{6AC4A9BB-C853-B492-F9B2-F4F05BEBB75D}"/>
                  </a:ext>
                </a:extLst>
              </p:cNvPr>
              <p:cNvSpPr txBox="1"/>
              <p:nvPr/>
            </p:nvSpPr>
            <p:spPr>
              <a:xfrm>
                <a:off x="3175660" y="2175774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8" name="文字方塊 77">
                <a:extLst>
                  <a:ext uri="{FF2B5EF4-FFF2-40B4-BE49-F238E27FC236}">
                    <a16:creationId xmlns:a16="http://schemas.microsoft.com/office/drawing/2014/main" id="{6AC4A9BB-C853-B492-F9B2-F4F05BEBB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660" y="2175774"/>
                <a:ext cx="526489" cy="413511"/>
              </a:xfrm>
              <a:prstGeom prst="rect">
                <a:avLst/>
              </a:prstGeom>
              <a:blipFill>
                <a:blip r:embed="rId14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AC4CCF1C-D6B8-A43E-3314-C44243451370}"/>
                  </a:ext>
                </a:extLst>
              </p:cNvPr>
              <p:cNvSpPr txBox="1"/>
              <p:nvPr/>
            </p:nvSpPr>
            <p:spPr>
              <a:xfrm>
                <a:off x="3170850" y="3273656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AC4CCF1C-D6B8-A43E-3314-C44243451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850" y="3273656"/>
                <a:ext cx="526489" cy="413511"/>
              </a:xfrm>
              <a:prstGeom prst="rect">
                <a:avLst/>
              </a:prstGeom>
              <a:blipFill>
                <a:blip r:embed="rId15"/>
                <a:stretch>
                  <a:fillRect r="-93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橢圓 80">
            <a:extLst>
              <a:ext uri="{FF2B5EF4-FFF2-40B4-BE49-F238E27FC236}">
                <a16:creationId xmlns:a16="http://schemas.microsoft.com/office/drawing/2014/main" id="{CC049827-B23E-0AAF-F2B4-D7A287A84D16}"/>
              </a:ext>
            </a:extLst>
          </p:cNvPr>
          <p:cNvSpPr/>
          <p:nvPr/>
        </p:nvSpPr>
        <p:spPr>
          <a:xfrm>
            <a:off x="2479263" y="3273656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585A6A81-C8DB-345B-E021-2514696901BA}"/>
                  </a:ext>
                </a:extLst>
              </p:cNvPr>
              <p:cNvSpPr txBox="1"/>
              <p:nvPr/>
            </p:nvSpPr>
            <p:spPr>
              <a:xfrm>
                <a:off x="5309136" y="3273656"/>
                <a:ext cx="3109498" cy="12544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zh-TW" altLang="en-US" sz="28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zh-TW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585A6A81-C8DB-345B-E021-251469690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9136" y="3273656"/>
                <a:ext cx="3109498" cy="1254446"/>
              </a:xfrm>
              <a:prstGeom prst="rect">
                <a:avLst/>
              </a:prstGeom>
              <a:blipFill>
                <a:blip r:embed="rId16"/>
                <a:stretch>
                  <a:fillRect l="-408" r="-2041" b="-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914AD198-10C9-9225-FD01-D92D58A78F86}"/>
                  </a:ext>
                </a:extLst>
              </p:cNvPr>
              <p:cNvSpPr txBox="1"/>
              <p:nvPr/>
            </p:nvSpPr>
            <p:spPr>
              <a:xfrm>
                <a:off x="983250" y="4345602"/>
                <a:ext cx="2605503" cy="7838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zh-TW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zh-TW" altLang="en-US" sz="2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zh-TW" altLang="zh-TW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zh-TW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TW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85" name="文字方塊 84">
                <a:extLst>
                  <a:ext uri="{FF2B5EF4-FFF2-40B4-BE49-F238E27FC236}">
                    <a16:creationId xmlns:a16="http://schemas.microsoft.com/office/drawing/2014/main" id="{914AD198-10C9-9225-FD01-D92D58A78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50" y="4345602"/>
                <a:ext cx="2605503" cy="783804"/>
              </a:xfrm>
              <a:prstGeom prst="rect">
                <a:avLst/>
              </a:prstGeom>
              <a:blipFill>
                <a:blip r:embed="rId17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4A0CC60B-82C6-D6FB-F555-34E2F3635200}"/>
                  </a:ext>
                </a:extLst>
              </p:cNvPr>
              <p:cNvSpPr txBox="1"/>
              <p:nvPr/>
            </p:nvSpPr>
            <p:spPr>
              <a:xfrm>
                <a:off x="5845947" y="4543703"/>
                <a:ext cx="3398540" cy="8989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⋅2</m:t>
                      </m:r>
                      <m:d>
                        <m:d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8" name="文字方塊 87">
                <a:extLst>
                  <a:ext uri="{FF2B5EF4-FFF2-40B4-BE49-F238E27FC236}">
                    <a16:creationId xmlns:a16="http://schemas.microsoft.com/office/drawing/2014/main" id="{4A0CC60B-82C6-D6FB-F555-34E2F3635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947" y="4543703"/>
                <a:ext cx="3398540" cy="898964"/>
              </a:xfrm>
              <a:prstGeom prst="rect">
                <a:avLst/>
              </a:prstGeom>
              <a:blipFill>
                <a:blip r:embed="rId18"/>
                <a:stretch>
                  <a:fillRect b="-694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EB698C76-D226-A838-4BE0-7D32DCC35D9D}"/>
                  </a:ext>
                </a:extLst>
              </p:cNvPr>
              <p:cNvSpPr txBox="1"/>
              <p:nvPr/>
            </p:nvSpPr>
            <p:spPr>
              <a:xfrm>
                <a:off x="5835899" y="5699158"/>
                <a:ext cx="206210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9" name="文字方塊 88">
                <a:extLst>
                  <a:ext uri="{FF2B5EF4-FFF2-40B4-BE49-F238E27FC236}">
                    <a16:creationId xmlns:a16="http://schemas.microsoft.com/office/drawing/2014/main" id="{EB698C76-D226-A838-4BE0-7D32DCC35D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5899" y="5699158"/>
                <a:ext cx="2062109" cy="523220"/>
              </a:xfrm>
              <a:prstGeom prst="rect">
                <a:avLst/>
              </a:prstGeom>
              <a:blipFill>
                <a:blip r:embed="rId19"/>
                <a:stretch>
                  <a:fillRect t="-6977" b="-697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4">
                <a:extLst>
                  <a:ext uri="{FF2B5EF4-FFF2-40B4-BE49-F238E27FC236}">
                    <a16:creationId xmlns:a16="http://schemas.microsoft.com/office/drawing/2014/main" id="{63230A97-5E17-E6C9-8B78-1416674A02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6005173"/>
                  </p:ext>
                </p:extLst>
              </p:nvPr>
            </p:nvGraphicFramePr>
            <p:xfrm>
              <a:off x="9073663" y="1836310"/>
              <a:ext cx="2437562" cy="10307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4351">
                      <a:extLst>
                        <a:ext uri="{9D8B030D-6E8A-4147-A177-3AD203B41FA5}">
                          <a16:colId xmlns:a16="http://schemas.microsoft.com/office/drawing/2014/main" val="899093540"/>
                        </a:ext>
                      </a:extLst>
                    </a:gridCol>
                    <a:gridCol w="1533211">
                      <a:extLst>
                        <a:ext uri="{9D8B030D-6E8A-4147-A177-3AD203B41FA5}">
                          <a16:colId xmlns:a16="http://schemas.microsoft.com/office/drawing/2014/main" val="21665455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微分項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值</a:t>
                          </a:r>
                          <a:endParaRPr lang="en-US" altLang="zh-TW" dirty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1665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TW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zh-TW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zh-TW" alt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zh-TW" altLang="en-US" sz="18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4116035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4">
                <a:extLst>
                  <a:ext uri="{FF2B5EF4-FFF2-40B4-BE49-F238E27FC236}">
                    <a16:creationId xmlns:a16="http://schemas.microsoft.com/office/drawing/2014/main" id="{63230A97-5E17-E6C9-8B78-1416674A02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66005173"/>
                  </p:ext>
                </p:extLst>
              </p:nvPr>
            </p:nvGraphicFramePr>
            <p:xfrm>
              <a:off x="9073663" y="1836310"/>
              <a:ext cx="2437562" cy="103073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4351">
                      <a:extLst>
                        <a:ext uri="{9D8B030D-6E8A-4147-A177-3AD203B41FA5}">
                          <a16:colId xmlns:a16="http://schemas.microsoft.com/office/drawing/2014/main" val="899093540"/>
                        </a:ext>
                      </a:extLst>
                    </a:gridCol>
                    <a:gridCol w="1533211">
                      <a:extLst>
                        <a:ext uri="{9D8B030D-6E8A-4147-A177-3AD203B41FA5}">
                          <a16:colId xmlns:a16="http://schemas.microsoft.com/office/drawing/2014/main" val="21665455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微分項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值</a:t>
                          </a:r>
                          <a:endParaRPr lang="en-US" altLang="zh-TW" dirty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1665104"/>
                      </a:ext>
                    </a:extLst>
                  </a:tr>
                  <a:tr h="659892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0"/>
                          <a:stretch>
                            <a:fillRect l="-1389" t="-61538" r="-170833" b="-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0"/>
                          <a:stretch>
                            <a:fillRect l="-60331" t="-61538" r="-1653" b="-5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1160352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文字方塊 4">
            <a:extLst>
              <a:ext uri="{FF2B5EF4-FFF2-40B4-BE49-F238E27FC236}">
                <a16:creationId xmlns:a16="http://schemas.microsoft.com/office/drawing/2014/main" id="{E1F1F88F-FB6F-8B92-92AF-D9AD5D6514C1}"/>
              </a:ext>
            </a:extLst>
          </p:cNvPr>
          <p:cNvSpPr txBox="1"/>
          <p:nvPr/>
        </p:nvSpPr>
        <p:spPr>
          <a:xfrm>
            <a:off x="9327804" y="1431685"/>
            <a:ext cx="192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grad_table</a:t>
            </a:r>
            <a:endParaRPr kumimoji="1" lang="zh-TW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3C7191A-9A4F-97E0-BBCC-B934F617F4BA}"/>
              </a:ext>
            </a:extLst>
          </p:cNvPr>
          <p:cNvSpPr/>
          <p:nvPr/>
        </p:nvSpPr>
        <p:spPr>
          <a:xfrm>
            <a:off x="7671714" y="1966710"/>
            <a:ext cx="577978" cy="1060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A6ABF1AD-3526-94C5-E44E-0EA4FEF76D2C}"/>
              </a:ext>
            </a:extLst>
          </p:cNvPr>
          <p:cNvSpPr/>
          <p:nvPr/>
        </p:nvSpPr>
        <p:spPr>
          <a:xfrm>
            <a:off x="3062193" y="2171760"/>
            <a:ext cx="867781" cy="51378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E18DC39-CD93-6AFD-FF4C-605E2C9CA93D}"/>
                  </a:ext>
                </a:extLst>
              </p:cNvPr>
              <p:cNvSpPr txBox="1"/>
              <p:nvPr/>
            </p:nvSpPr>
            <p:spPr>
              <a:xfrm>
                <a:off x="5225125" y="1990750"/>
                <a:ext cx="1043871" cy="10173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E18DC39-CD93-6AFD-FF4C-605E2C9CA9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125" y="1990750"/>
                <a:ext cx="1043871" cy="1017394"/>
              </a:xfrm>
              <a:prstGeom prst="rect">
                <a:avLst/>
              </a:prstGeom>
              <a:blipFill>
                <a:blip r:embed="rId21"/>
                <a:stretch>
                  <a:fillRect l="-12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群組 17">
            <a:extLst>
              <a:ext uri="{FF2B5EF4-FFF2-40B4-BE49-F238E27FC236}">
                <a16:creationId xmlns:a16="http://schemas.microsoft.com/office/drawing/2014/main" id="{DAB456F2-B0C4-0AAA-0059-68EA708CD76A}"/>
              </a:ext>
            </a:extLst>
          </p:cNvPr>
          <p:cNvGrpSpPr/>
          <p:nvPr/>
        </p:nvGrpSpPr>
        <p:grpSpPr>
          <a:xfrm>
            <a:off x="561340" y="5440160"/>
            <a:ext cx="4156010" cy="571500"/>
            <a:chOff x="561340" y="5440160"/>
            <a:chExt cx="4156010" cy="571500"/>
          </a:xfrm>
        </p:grpSpPr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5F20EBCF-6621-AA55-664D-40E9B70E0E33}"/>
                </a:ext>
              </a:extLst>
            </p:cNvPr>
            <p:cNvSpPr/>
            <p:nvPr/>
          </p:nvSpPr>
          <p:spPr>
            <a:xfrm>
              <a:off x="617790" y="5440160"/>
              <a:ext cx="571500" cy="5715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1" name="橢圓 10">
              <a:extLst>
                <a:ext uri="{FF2B5EF4-FFF2-40B4-BE49-F238E27FC236}">
                  <a16:creationId xmlns:a16="http://schemas.microsoft.com/office/drawing/2014/main" id="{7BF75A26-8590-1D40-9895-F35275509AE5}"/>
                </a:ext>
              </a:extLst>
            </p:cNvPr>
            <p:cNvSpPr/>
            <p:nvPr/>
          </p:nvSpPr>
          <p:spPr>
            <a:xfrm>
              <a:off x="2381820" y="5440160"/>
              <a:ext cx="571500" cy="5715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BC3A78FE-CAB2-0B0B-7E73-08F97A5A3832}"/>
                </a:ext>
              </a:extLst>
            </p:cNvPr>
            <p:cNvCxnSpPr>
              <a:cxnSpLocks/>
              <a:stCxn id="10" idx="6"/>
              <a:endCxn id="11" idx="2"/>
            </p:cNvCxnSpPr>
            <p:nvPr/>
          </p:nvCxnSpPr>
          <p:spPr>
            <a:xfrm>
              <a:off x="1189290" y="5725910"/>
              <a:ext cx="119253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橢圓 12">
              <a:extLst>
                <a:ext uri="{FF2B5EF4-FFF2-40B4-BE49-F238E27FC236}">
                  <a16:creationId xmlns:a16="http://schemas.microsoft.com/office/drawing/2014/main" id="{AADBC73F-99D0-1A45-730F-FA8492BBDF26}"/>
                </a:ext>
              </a:extLst>
            </p:cNvPr>
            <p:cNvSpPr/>
            <p:nvPr/>
          </p:nvSpPr>
          <p:spPr>
            <a:xfrm>
              <a:off x="4145850" y="5440160"/>
              <a:ext cx="571500" cy="5715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F92798BD-6B35-0086-04DD-249FBDE07B88}"/>
                </a:ext>
              </a:extLst>
            </p:cNvPr>
            <p:cNvCxnSpPr>
              <a:cxnSpLocks/>
              <a:stCxn id="11" idx="6"/>
              <a:endCxn id="13" idx="2"/>
            </p:cNvCxnSpPr>
            <p:nvPr/>
          </p:nvCxnSpPr>
          <p:spPr>
            <a:xfrm>
              <a:off x="2953320" y="5725910"/>
              <a:ext cx="119253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E7AF32C3-FAEF-ADEF-54EF-7EA6D1B77D28}"/>
                    </a:ext>
                  </a:extLst>
                </p:cNvPr>
                <p:cNvSpPr txBox="1"/>
                <p:nvPr/>
              </p:nvSpPr>
              <p:spPr>
                <a:xfrm>
                  <a:off x="4236953" y="5449888"/>
                  <a:ext cx="330926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800">
                            <a:latin typeface="Cambria Math" panose="02040503050406030204" pitchFamily="18" charset="0"/>
                          </a:rPr>
                          <m:t>ℒ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E7AF32C3-FAEF-ADEF-54EF-7EA6D1B77D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6953" y="5449888"/>
                  <a:ext cx="330926" cy="523220"/>
                </a:xfrm>
                <a:prstGeom prst="rect">
                  <a:avLst/>
                </a:prstGeom>
                <a:blipFill>
                  <a:blip r:embed="rId22"/>
                  <a:stretch>
                    <a:fillRect l="-7407" r="-2963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D361D87A-1E8B-BFE9-9290-C7BB788CD894}"/>
                    </a:ext>
                  </a:extLst>
                </p:cNvPr>
                <p:cNvSpPr txBox="1"/>
                <p:nvPr/>
              </p:nvSpPr>
              <p:spPr>
                <a:xfrm>
                  <a:off x="2490331" y="5440160"/>
                  <a:ext cx="330926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zh-TW" altLang="zh-TW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>
            <p:sp>
              <p:nvSpPr>
                <p:cNvPr id="16" name="文字方塊 15">
                  <a:extLst>
                    <a:ext uri="{FF2B5EF4-FFF2-40B4-BE49-F238E27FC236}">
                      <a16:creationId xmlns:a16="http://schemas.microsoft.com/office/drawing/2014/main" id="{D361D87A-1E8B-BFE9-9290-C7BB788CD8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0331" y="5440160"/>
                  <a:ext cx="330926" cy="523220"/>
                </a:xfrm>
                <a:prstGeom prst="rect">
                  <a:avLst/>
                </a:prstGeom>
                <a:blipFill>
                  <a:blip r:embed="rId23"/>
                  <a:stretch>
                    <a:fillRect l="-11111" t="-7143" r="-22222" b="-952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220FB74F-419F-088A-6FCE-085B1A865E1A}"/>
                    </a:ext>
                  </a:extLst>
                </p:cNvPr>
                <p:cNvSpPr txBox="1"/>
                <p:nvPr/>
              </p:nvSpPr>
              <p:spPr>
                <a:xfrm>
                  <a:off x="561340" y="5440160"/>
                  <a:ext cx="330926" cy="4778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sz="2400" i="1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zh-TW" altLang="en-US" sz="2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17" name="文字方塊 16">
                  <a:extLst>
                    <a:ext uri="{FF2B5EF4-FFF2-40B4-BE49-F238E27FC236}">
                      <a16:creationId xmlns:a16="http://schemas.microsoft.com/office/drawing/2014/main" id="{220FB74F-419F-088A-6FCE-085B1A865E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340" y="5440160"/>
                  <a:ext cx="330926" cy="477888"/>
                </a:xfrm>
                <a:prstGeom prst="rect">
                  <a:avLst/>
                </a:prstGeom>
                <a:blipFill>
                  <a:blip r:embed="rId24"/>
                  <a:stretch>
                    <a:fillRect r="-10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0" name="肘形接點 19">
            <a:extLst>
              <a:ext uri="{FF2B5EF4-FFF2-40B4-BE49-F238E27FC236}">
                <a16:creationId xmlns:a16="http://schemas.microsoft.com/office/drawing/2014/main" id="{A1333BA3-EECD-0FE9-3D22-5320DD4D28EC}"/>
              </a:ext>
            </a:extLst>
          </p:cNvPr>
          <p:cNvCxnSpPr>
            <a:cxnSpLocks/>
            <a:stCxn id="85" idx="3"/>
            <a:endCxn id="83" idx="1"/>
          </p:cNvCxnSpPr>
          <p:nvPr/>
        </p:nvCxnSpPr>
        <p:spPr>
          <a:xfrm flipV="1">
            <a:off x="3588753" y="3900879"/>
            <a:ext cx="1720383" cy="836625"/>
          </a:xfrm>
          <a:prstGeom prst="bentConnector3">
            <a:avLst>
              <a:gd name="adj1" fmla="val 743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33036537-5D82-42E7-8D81-3F8026960F96}"/>
                  </a:ext>
                </a:extLst>
              </p:cNvPr>
              <p:cNvSpPr txBox="1"/>
              <p:nvPr/>
            </p:nvSpPr>
            <p:spPr>
              <a:xfrm>
                <a:off x="4051927" y="4373931"/>
                <a:ext cx="9113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zh-TW" altLang="en-US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zh-TW" altLang="en-US" dirty="0">
                    <a:solidFill>
                      <a:srgbClr val="FF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帶入</a:t>
                </a:r>
              </a:p>
            </p:txBody>
          </p:sp>
        </mc:Choice>
        <mc:Fallback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33036537-5D82-42E7-8D81-3F8026960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927" y="4373931"/>
                <a:ext cx="911386" cy="369332"/>
              </a:xfrm>
              <a:prstGeom prst="rect">
                <a:avLst/>
              </a:prstGeom>
              <a:blipFill>
                <a:blip r:embed="rId25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003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57" grpId="0"/>
      <p:bldP spid="83" grpId="0"/>
      <p:bldP spid="85" grpId="0"/>
      <p:bldP spid="88" grpId="0"/>
      <p:bldP spid="89" grpId="0"/>
      <p:bldP spid="5" grpId="0"/>
      <p:bldP spid="6" grpId="0" animBg="1"/>
      <p:bldP spid="7" grpId="0" animBg="1"/>
      <p:bldP spid="9" grpId="0"/>
      <p:bldP spid="2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EDD6E3-4408-933B-4394-0921BCAD6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Syllabus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F1E3E7-B6A0-9D2A-579B-C35B852D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</a:t>
            </a:fld>
            <a:endParaRPr lang="en-US" dirty="0"/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85A30E17-3D99-5454-E02F-BCB20352FE22}"/>
              </a:ext>
            </a:extLst>
          </p:cNvPr>
          <p:cNvGraphicFramePr>
            <a:graphicFrameLocks noGrp="1"/>
          </p:cNvGraphicFramePr>
          <p:nvPr/>
        </p:nvGraphicFramePr>
        <p:xfrm>
          <a:off x="2960175" y="191044"/>
          <a:ext cx="8578682" cy="649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421">
                  <a:extLst>
                    <a:ext uri="{9D8B030D-6E8A-4147-A177-3AD203B41FA5}">
                      <a16:colId xmlns:a16="http://schemas.microsoft.com/office/drawing/2014/main" val="3076894454"/>
                    </a:ext>
                  </a:extLst>
                </a:gridCol>
                <a:gridCol w="6598404">
                  <a:extLst>
                    <a:ext uri="{9D8B030D-6E8A-4147-A177-3AD203B41FA5}">
                      <a16:colId xmlns:a16="http://schemas.microsoft.com/office/drawing/2014/main" val="1401030743"/>
                    </a:ext>
                  </a:extLst>
                </a:gridCol>
                <a:gridCol w="1251857">
                  <a:extLst>
                    <a:ext uri="{9D8B030D-6E8A-4147-A177-3AD203B41FA5}">
                      <a16:colId xmlns:a16="http://schemas.microsoft.com/office/drawing/2014/main" val="1365662866"/>
                    </a:ext>
                  </a:extLst>
                </a:gridCol>
              </a:tblGrid>
              <a:tr h="3597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Week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Topic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Note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523333"/>
                  </a:ext>
                </a:extLst>
              </a:tr>
              <a:tr h="62094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深度學習介紹以及本課程綱要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(Introduction to Deep Learning / Syllabus)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546245"/>
                  </a:ext>
                </a:extLst>
              </a:tr>
              <a:tr h="3597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PyTorch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教學 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/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梯度下降 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最佳化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657496"/>
                  </a:ext>
                </a:extLst>
              </a:tr>
              <a:tr h="3597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梯度下降 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II)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10293"/>
                  </a:ext>
                </a:extLst>
              </a:tr>
              <a:tr h="3597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神經網路與反向傳播法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HW1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265958"/>
                  </a:ext>
                </a:extLst>
              </a:tr>
              <a:tr h="3597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trike="sngStrike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手把手實作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深度學習框架細節探索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189724"/>
                  </a:ext>
                </a:extLst>
              </a:tr>
              <a:tr h="3597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卷積神經網路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(</a:t>
                      </a:r>
                      <a:r>
                        <a:rPr lang="en-US" altLang="zh-TW" dirty="0">
                          <a:solidFill>
                            <a:srgbClr val="0070C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with LAB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447151"/>
                  </a:ext>
                </a:extLst>
              </a:tr>
              <a:tr h="3597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循環神經網路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(</a:t>
                      </a:r>
                      <a:r>
                        <a:rPr lang="en-US" altLang="zh-TW" dirty="0">
                          <a:solidFill>
                            <a:srgbClr val="0070C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with LAB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HW2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213422"/>
                  </a:ext>
                </a:extLst>
              </a:tr>
              <a:tr h="3597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自注意力模型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(</a:t>
                      </a:r>
                      <a:r>
                        <a:rPr lang="en-US" altLang="zh-TW" dirty="0">
                          <a:solidFill>
                            <a:srgbClr val="0070C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with LAB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4065701"/>
                  </a:ext>
                </a:extLst>
              </a:tr>
              <a:tr h="3597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期中考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339107"/>
                  </a:ext>
                </a:extLst>
              </a:tr>
              <a:tr h="3597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自監督式模型方法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HW3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388195"/>
                  </a:ext>
                </a:extLst>
              </a:tr>
              <a:tr h="3597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強化學習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(Reinforcement Learning)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4699219"/>
                  </a:ext>
                </a:extLst>
              </a:tr>
              <a:tr h="3597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模型壓縮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(Model Compression)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913664"/>
                  </a:ext>
                </a:extLst>
              </a:tr>
              <a:tr h="3597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大模型時代如何有效率訓練模型？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HW4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934813"/>
                  </a:ext>
                </a:extLst>
              </a:tr>
              <a:tr h="3597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可解釋性人工智慧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44880228"/>
                  </a:ext>
                </a:extLst>
              </a:tr>
              <a:tr h="3597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小組實作成果報告 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(1)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649311"/>
                  </a:ext>
                </a:extLst>
              </a:tr>
              <a:tr h="3597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小組實作成果報告 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(2)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601191"/>
                  </a:ext>
                </a:extLst>
              </a:tr>
            </a:tbl>
          </a:graphicData>
        </a:graphic>
      </p:graphicFrame>
      <p:sp>
        <p:nvSpPr>
          <p:cNvPr id="8" name="文字方塊 7">
            <a:extLst>
              <a:ext uri="{FF2B5EF4-FFF2-40B4-BE49-F238E27FC236}">
                <a16:creationId xmlns:a16="http://schemas.microsoft.com/office/drawing/2014/main" id="{ED1DF23D-D4D7-DC3A-1FB9-50FB07DC109F}"/>
              </a:ext>
            </a:extLst>
          </p:cNvPr>
          <p:cNvSpPr txBox="1"/>
          <p:nvPr/>
        </p:nvSpPr>
        <p:spPr>
          <a:xfrm>
            <a:off x="653143" y="1776549"/>
            <a:ext cx="1706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(0217 version)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2869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76F0AC0-080A-77FA-96A8-3638124E4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EE317EEB-251B-C09D-4C2F-B749F6D62D5B}"/>
                  </a:ext>
                </a:extLst>
              </p:cNvPr>
              <p:cNvSpPr txBox="1"/>
              <p:nvPr/>
            </p:nvSpPr>
            <p:spPr>
              <a:xfrm>
                <a:off x="4666688" y="2732475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EE317EEB-251B-C09D-4C2F-B749F6D62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688" y="2732475"/>
                <a:ext cx="504444" cy="400110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箭頭接點 47">
            <a:extLst>
              <a:ext uri="{FF2B5EF4-FFF2-40B4-BE49-F238E27FC236}">
                <a16:creationId xmlns:a16="http://schemas.microsoft.com/office/drawing/2014/main" id="{B834AF04-2552-D99F-65C9-B6D4AEC9BB74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4150813" y="2932530"/>
            <a:ext cx="5158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橢圓 58">
            <a:extLst>
              <a:ext uri="{FF2B5EF4-FFF2-40B4-BE49-F238E27FC236}">
                <a16:creationId xmlns:a16="http://schemas.microsoft.com/office/drawing/2014/main" id="{976FCD5C-D7BF-B28F-62C6-28F3BE342F75}"/>
              </a:ext>
            </a:extLst>
          </p:cNvPr>
          <p:cNvSpPr/>
          <p:nvPr/>
        </p:nvSpPr>
        <p:spPr>
          <a:xfrm>
            <a:off x="741903" y="2086786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B82981C4-39E3-7BE0-DF04-587F9265159A}"/>
              </a:ext>
            </a:extLst>
          </p:cNvPr>
          <p:cNvSpPr/>
          <p:nvPr/>
        </p:nvSpPr>
        <p:spPr>
          <a:xfrm>
            <a:off x="741903" y="3279102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1C233EC6-46B5-5FCB-BF1E-D884F2451831}"/>
              </a:ext>
            </a:extLst>
          </p:cNvPr>
          <p:cNvCxnSpPr>
            <a:cxnSpLocks/>
            <a:stCxn id="59" idx="6"/>
          </p:cNvCxnSpPr>
          <p:nvPr/>
        </p:nvCxnSpPr>
        <p:spPr>
          <a:xfrm>
            <a:off x="1313403" y="2372536"/>
            <a:ext cx="1165860" cy="11925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4F19571C-C1DC-F953-D874-94D978BACF7A}"/>
              </a:ext>
            </a:extLst>
          </p:cNvPr>
          <p:cNvCxnSpPr>
            <a:cxnSpLocks/>
            <a:stCxn id="60" idx="6"/>
            <a:endCxn id="63" idx="2"/>
          </p:cNvCxnSpPr>
          <p:nvPr/>
        </p:nvCxnSpPr>
        <p:spPr>
          <a:xfrm flipV="1">
            <a:off x="1313403" y="2373923"/>
            <a:ext cx="1177290" cy="1190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橢圓 62">
            <a:extLst>
              <a:ext uri="{FF2B5EF4-FFF2-40B4-BE49-F238E27FC236}">
                <a16:creationId xmlns:a16="http://schemas.microsoft.com/office/drawing/2014/main" id="{0E16E08D-3BF7-108C-7FEA-FD077380A896}"/>
              </a:ext>
            </a:extLst>
          </p:cNvPr>
          <p:cNvSpPr/>
          <p:nvPr/>
        </p:nvSpPr>
        <p:spPr>
          <a:xfrm>
            <a:off x="2490693" y="2088173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792AA0F9-D83E-D808-C144-E69331BD8E09}"/>
              </a:ext>
            </a:extLst>
          </p:cNvPr>
          <p:cNvCxnSpPr>
            <a:cxnSpLocks/>
            <a:stCxn id="59" idx="6"/>
            <a:endCxn id="63" idx="2"/>
          </p:cNvCxnSpPr>
          <p:nvPr/>
        </p:nvCxnSpPr>
        <p:spPr>
          <a:xfrm>
            <a:off x="1313403" y="2372536"/>
            <a:ext cx="1177290" cy="1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6FADEDA2-60B3-A466-46F4-CD1E5ED1C6F7}"/>
              </a:ext>
            </a:extLst>
          </p:cNvPr>
          <p:cNvCxnSpPr>
            <a:cxnSpLocks/>
            <a:stCxn id="60" idx="6"/>
          </p:cNvCxnSpPr>
          <p:nvPr/>
        </p:nvCxnSpPr>
        <p:spPr>
          <a:xfrm>
            <a:off x="1313403" y="3564852"/>
            <a:ext cx="1165860" cy="2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橢圓 65">
            <a:extLst>
              <a:ext uri="{FF2B5EF4-FFF2-40B4-BE49-F238E27FC236}">
                <a16:creationId xmlns:a16="http://schemas.microsoft.com/office/drawing/2014/main" id="{92A50A50-13AE-9671-5528-9A733BFCEDB3}"/>
              </a:ext>
            </a:extLst>
          </p:cNvPr>
          <p:cNvSpPr/>
          <p:nvPr/>
        </p:nvSpPr>
        <p:spPr>
          <a:xfrm>
            <a:off x="3566637" y="2659673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35A30A24-72F5-B355-5915-B8051ECEEE06}"/>
              </a:ext>
            </a:extLst>
          </p:cNvPr>
          <p:cNvCxnSpPr>
            <a:cxnSpLocks/>
            <a:stCxn id="63" idx="6"/>
            <a:endCxn id="66" idx="2"/>
          </p:cNvCxnSpPr>
          <p:nvPr/>
        </p:nvCxnSpPr>
        <p:spPr>
          <a:xfrm>
            <a:off x="3062193" y="2373923"/>
            <a:ext cx="504444" cy="571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59E786F4-17F4-A8F2-5682-0635B71B6363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3062193" y="2945423"/>
            <a:ext cx="504444" cy="619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FBAEF8DE-C862-2C76-DEEA-B2C215542765}"/>
                  </a:ext>
                </a:extLst>
              </p:cNvPr>
              <p:cNvSpPr txBox="1"/>
              <p:nvPr/>
            </p:nvSpPr>
            <p:spPr>
              <a:xfrm>
                <a:off x="847618" y="2137176"/>
                <a:ext cx="32213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FBAEF8DE-C862-2C76-DEEA-B2C215542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18" y="2137176"/>
                <a:ext cx="322139" cy="400110"/>
              </a:xfrm>
              <a:prstGeom prst="rect">
                <a:avLst/>
              </a:prstGeom>
              <a:blipFill>
                <a:blip r:embed="rId4"/>
                <a:stretch>
                  <a:fillRect r="-148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1B42E404-9F5B-74AD-AF25-83A09054817A}"/>
                  </a:ext>
                </a:extLst>
              </p:cNvPr>
              <p:cNvSpPr txBox="1"/>
              <p:nvPr/>
            </p:nvSpPr>
            <p:spPr>
              <a:xfrm>
                <a:off x="823835" y="3342170"/>
                <a:ext cx="44485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1B42E404-9F5B-74AD-AF25-83A090548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35" y="3342170"/>
                <a:ext cx="444852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3EF6FA23-CFBC-B1A0-08AA-19354F494085}"/>
                  </a:ext>
                </a:extLst>
              </p:cNvPr>
              <p:cNvSpPr txBox="1"/>
              <p:nvPr/>
            </p:nvSpPr>
            <p:spPr>
              <a:xfrm>
                <a:off x="1506663" y="1956662"/>
                <a:ext cx="77933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3EF6FA23-CFBC-B1A0-08AA-19354F494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663" y="1956662"/>
                <a:ext cx="779339" cy="4135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EA28A3BB-8C02-E67D-BAA2-0674C096E826}"/>
                  </a:ext>
                </a:extLst>
              </p:cNvPr>
              <p:cNvSpPr txBox="1"/>
              <p:nvPr/>
            </p:nvSpPr>
            <p:spPr>
              <a:xfrm>
                <a:off x="1066948" y="2507898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EA28A3BB-8C02-E67D-BAA2-0674C096E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948" y="2507898"/>
                <a:ext cx="526489" cy="413511"/>
              </a:xfrm>
              <a:prstGeom prst="rect">
                <a:avLst/>
              </a:prstGeom>
              <a:blipFill>
                <a:blip r:embed="rId7"/>
                <a:stretch>
                  <a:fillRect r="-95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D64B6BD0-91FF-CAC0-4A9E-3FC2C6156FB6}"/>
                  </a:ext>
                </a:extLst>
              </p:cNvPr>
              <p:cNvSpPr txBox="1"/>
              <p:nvPr/>
            </p:nvSpPr>
            <p:spPr>
              <a:xfrm>
                <a:off x="1548722" y="3524966"/>
                <a:ext cx="711521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D64B6BD0-91FF-CAC0-4A9E-3FC2C6156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722" y="3524966"/>
                <a:ext cx="711521" cy="41351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BC630E03-5F6A-8125-D1C6-C1F440BE7CA6}"/>
                  </a:ext>
                </a:extLst>
              </p:cNvPr>
              <p:cNvSpPr txBox="1"/>
              <p:nvPr/>
            </p:nvSpPr>
            <p:spPr>
              <a:xfrm>
                <a:off x="1067750" y="2901397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BC630E03-5F6A-8125-D1C6-C1F440BE7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750" y="2901397"/>
                <a:ext cx="526489" cy="413511"/>
              </a:xfrm>
              <a:prstGeom prst="rect">
                <a:avLst/>
              </a:prstGeom>
              <a:blipFill>
                <a:blip r:embed="rId9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BD367A24-6CF6-6A5A-4C00-96AA16400F67}"/>
                  </a:ext>
                </a:extLst>
              </p:cNvPr>
              <p:cNvSpPr txBox="1"/>
              <p:nvPr/>
            </p:nvSpPr>
            <p:spPr>
              <a:xfrm>
                <a:off x="2547710" y="2163417"/>
                <a:ext cx="51587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BD367A24-6CF6-6A5A-4C00-96AA16400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710" y="2163417"/>
                <a:ext cx="515874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E8763514-2554-9914-4D2B-644834BD8A6B}"/>
                  </a:ext>
                </a:extLst>
              </p:cNvPr>
              <p:cNvSpPr txBox="1"/>
              <p:nvPr/>
            </p:nvSpPr>
            <p:spPr>
              <a:xfrm>
                <a:off x="3600165" y="2751355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zh-TW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E8763514-2554-9914-4D2B-644834BD8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165" y="2751355"/>
                <a:ext cx="504444" cy="400110"/>
              </a:xfrm>
              <a:prstGeom prst="rect">
                <a:avLst/>
              </a:prstGeom>
              <a:blipFill>
                <a:blip r:embed="rId11"/>
                <a:stretch>
                  <a:fillRect t="-3030" b="-60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>
                <a:extLst>
                  <a:ext uri="{FF2B5EF4-FFF2-40B4-BE49-F238E27FC236}">
                    <a16:creationId xmlns:a16="http://schemas.microsoft.com/office/drawing/2014/main" id="{D015B199-0FC8-1A74-906C-D98BCA0CEBD1}"/>
                  </a:ext>
                </a:extLst>
              </p:cNvPr>
              <p:cNvSpPr txBox="1"/>
              <p:nvPr/>
            </p:nvSpPr>
            <p:spPr>
              <a:xfrm>
                <a:off x="2524221" y="3354121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7" name="文字方塊 76">
                <a:extLst>
                  <a:ext uri="{FF2B5EF4-FFF2-40B4-BE49-F238E27FC236}">
                    <a16:creationId xmlns:a16="http://schemas.microsoft.com/office/drawing/2014/main" id="{D015B199-0FC8-1A74-906C-D98BCA0CE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221" y="3354121"/>
                <a:ext cx="504444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>
                <a:extLst>
                  <a:ext uri="{FF2B5EF4-FFF2-40B4-BE49-F238E27FC236}">
                    <a16:creationId xmlns:a16="http://schemas.microsoft.com/office/drawing/2014/main" id="{6AC4A9BB-C853-B492-F9B2-F4F05BEBB75D}"/>
                  </a:ext>
                </a:extLst>
              </p:cNvPr>
              <p:cNvSpPr txBox="1"/>
              <p:nvPr/>
            </p:nvSpPr>
            <p:spPr>
              <a:xfrm>
                <a:off x="3175660" y="2175774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8" name="文字方塊 77">
                <a:extLst>
                  <a:ext uri="{FF2B5EF4-FFF2-40B4-BE49-F238E27FC236}">
                    <a16:creationId xmlns:a16="http://schemas.microsoft.com/office/drawing/2014/main" id="{6AC4A9BB-C853-B492-F9B2-F4F05BEBB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660" y="2175774"/>
                <a:ext cx="526489" cy="413511"/>
              </a:xfrm>
              <a:prstGeom prst="rect">
                <a:avLst/>
              </a:prstGeom>
              <a:blipFill>
                <a:blip r:embed="rId13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AC4CCF1C-D6B8-A43E-3314-C44243451370}"/>
                  </a:ext>
                </a:extLst>
              </p:cNvPr>
              <p:cNvSpPr txBox="1"/>
              <p:nvPr/>
            </p:nvSpPr>
            <p:spPr>
              <a:xfrm>
                <a:off x="3170850" y="3273656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AC4CCF1C-D6B8-A43E-3314-C44243451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850" y="3273656"/>
                <a:ext cx="526489" cy="413511"/>
              </a:xfrm>
              <a:prstGeom prst="rect">
                <a:avLst/>
              </a:prstGeom>
              <a:blipFill>
                <a:blip r:embed="rId14"/>
                <a:stretch>
                  <a:fillRect r="-93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橢圓 80">
            <a:extLst>
              <a:ext uri="{FF2B5EF4-FFF2-40B4-BE49-F238E27FC236}">
                <a16:creationId xmlns:a16="http://schemas.microsoft.com/office/drawing/2014/main" id="{CC049827-B23E-0AAF-F2B4-D7A287A84D16}"/>
              </a:ext>
            </a:extLst>
          </p:cNvPr>
          <p:cNvSpPr/>
          <p:nvPr/>
        </p:nvSpPr>
        <p:spPr>
          <a:xfrm>
            <a:off x="2479263" y="3273656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4">
                <a:extLst>
                  <a:ext uri="{FF2B5EF4-FFF2-40B4-BE49-F238E27FC236}">
                    <a16:creationId xmlns:a16="http://schemas.microsoft.com/office/drawing/2014/main" id="{63230A97-5E17-E6C9-8B78-1416674A02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3151705"/>
                  </p:ext>
                </p:extLst>
              </p:nvPr>
            </p:nvGraphicFramePr>
            <p:xfrm>
              <a:off x="9073663" y="1836310"/>
              <a:ext cx="2437562" cy="17117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4351">
                      <a:extLst>
                        <a:ext uri="{9D8B030D-6E8A-4147-A177-3AD203B41FA5}">
                          <a16:colId xmlns:a16="http://schemas.microsoft.com/office/drawing/2014/main" val="899093540"/>
                        </a:ext>
                      </a:extLst>
                    </a:gridCol>
                    <a:gridCol w="1533211">
                      <a:extLst>
                        <a:ext uri="{9D8B030D-6E8A-4147-A177-3AD203B41FA5}">
                          <a16:colId xmlns:a16="http://schemas.microsoft.com/office/drawing/2014/main" val="21665455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微分項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值</a:t>
                          </a:r>
                          <a:endParaRPr lang="en-US" altLang="zh-TW" dirty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1665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TW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zh-TW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zh-TW" alt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zh-TW" altLang="en-US" sz="18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411603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TW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sz="18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zh-TW" altLang="en-US" sz="18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zh-TW" altLang="en-US" sz="18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4620877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4">
                <a:extLst>
                  <a:ext uri="{FF2B5EF4-FFF2-40B4-BE49-F238E27FC236}">
                    <a16:creationId xmlns:a16="http://schemas.microsoft.com/office/drawing/2014/main" id="{63230A97-5E17-E6C9-8B78-1416674A02B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23151705"/>
                  </p:ext>
                </p:extLst>
              </p:nvPr>
            </p:nvGraphicFramePr>
            <p:xfrm>
              <a:off x="9073663" y="1836310"/>
              <a:ext cx="2437562" cy="17117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4351">
                      <a:extLst>
                        <a:ext uri="{9D8B030D-6E8A-4147-A177-3AD203B41FA5}">
                          <a16:colId xmlns:a16="http://schemas.microsoft.com/office/drawing/2014/main" val="899093540"/>
                        </a:ext>
                      </a:extLst>
                    </a:gridCol>
                    <a:gridCol w="1533211">
                      <a:extLst>
                        <a:ext uri="{9D8B030D-6E8A-4147-A177-3AD203B41FA5}">
                          <a16:colId xmlns:a16="http://schemas.microsoft.com/office/drawing/2014/main" val="21665455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微分項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值</a:t>
                          </a:r>
                          <a:endParaRPr lang="en-US" altLang="zh-TW" dirty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1665104"/>
                      </a:ext>
                    </a:extLst>
                  </a:tr>
                  <a:tr h="659892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5"/>
                          <a:stretch>
                            <a:fillRect l="-1389" t="-58491" r="-170833" b="-10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5"/>
                          <a:stretch>
                            <a:fillRect l="-60331" t="-58491" r="-1653" b="-1037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1160352"/>
                      </a:ext>
                    </a:extLst>
                  </a:tr>
                  <a:tr h="680974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5"/>
                          <a:stretch>
                            <a:fillRect l="-1389" t="-155556" r="-170833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5"/>
                          <a:stretch>
                            <a:fillRect l="-60331" t="-155556" r="-1653" b="-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2087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文字方塊 4">
            <a:extLst>
              <a:ext uri="{FF2B5EF4-FFF2-40B4-BE49-F238E27FC236}">
                <a16:creationId xmlns:a16="http://schemas.microsoft.com/office/drawing/2014/main" id="{E1F1F88F-FB6F-8B92-92AF-D9AD5D6514C1}"/>
              </a:ext>
            </a:extLst>
          </p:cNvPr>
          <p:cNvSpPr txBox="1"/>
          <p:nvPr/>
        </p:nvSpPr>
        <p:spPr>
          <a:xfrm>
            <a:off x="9327804" y="1431685"/>
            <a:ext cx="192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grad_table</a:t>
            </a:r>
            <a:endParaRPr kumimoji="1" lang="zh-TW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CCFF1A9-1B22-E50E-69DD-00EA2A25F842}"/>
              </a:ext>
            </a:extLst>
          </p:cNvPr>
          <p:cNvSpPr/>
          <p:nvPr/>
        </p:nvSpPr>
        <p:spPr>
          <a:xfrm>
            <a:off x="6606594" y="1966710"/>
            <a:ext cx="929672" cy="1060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5006F0C4-6F33-A959-1B77-A11FC3DC65AC}"/>
                  </a:ext>
                </a:extLst>
              </p:cNvPr>
              <p:cNvSpPr txBox="1"/>
              <p:nvPr/>
            </p:nvSpPr>
            <p:spPr>
              <a:xfrm>
                <a:off x="5171132" y="3669199"/>
                <a:ext cx="5339444" cy="1018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zh-TW" altLang="en-US" sz="2800" dirty="0"/>
                            <m:t> </m:t>
                          </m:r>
                          <m:sSub>
                            <m:sSubPr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5006F0C4-6F33-A959-1B77-A11FC3DC65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132" y="3669199"/>
                <a:ext cx="5339444" cy="1018292"/>
              </a:xfrm>
              <a:prstGeom prst="rect">
                <a:avLst/>
              </a:prstGeom>
              <a:blipFill>
                <a:blip r:embed="rId16"/>
                <a:stretch>
                  <a:fillRect t="-73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50E7412-EB50-A9A1-90D0-1DBA8FE0E480}"/>
                  </a:ext>
                </a:extLst>
              </p:cNvPr>
              <p:cNvSpPr txBox="1"/>
              <p:nvPr/>
            </p:nvSpPr>
            <p:spPr>
              <a:xfrm>
                <a:off x="5220591" y="1998752"/>
                <a:ext cx="3109497" cy="1018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50E7412-EB50-A9A1-90D0-1DBA8FE0E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591" y="1998752"/>
                <a:ext cx="3109497" cy="1018292"/>
              </a:xfrm>
              <a:prstGeom prst="rect">
                <a:avLst/>
              </a:prstGeom>
              <a:blipFill>
                <a:blip r:embed="rId17"/>
                <a:stretch>
                  <a:fillRect t="-6173" b="-3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7E939217-2A3B-B79F-7ADE-2ECCCCEB6CF1}"/>
                  </a:ext>
                </a:extLst>
              </p:cNvPr>
              <p:cNvSpPr txBox="1"/>
              <p:nvPr/>
            </p:nvSpPr>
            <p:spPr>
              <a:xfrm>
                <a:off x="446176" y="4835021"/>
                <a:ext cx="4203068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zh-TW" altLang="en-US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zh-TW" altLang="en-US" sz="2800" dirty="0">
                          <a:solidFill>
                            <a:schemeClr val="tx1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7E939217-2A3B-B79F-7ADE-2ECCCCEB6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76" y="4835021"/>
                <a:ext cx="4203068" cy="542136"/>
              </a:xfrm>
              <a:prstGeom prst="rect">
                <a:avLst/>
              </a:prstGeom>
              <a:blipFill>
                <a:blip r:embed="rId18"/>
                <a:stretch>
                  <a:fillRect t="-6818" b="-204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7F933DF5-D362-870A-84BA-FD8A2861ABF9}"/>
                  </a:ext>
                </a:extLst>
              </p:cNvPr>
              <p:cNvSpPr txBox="1"/>
              <p:nvPr/>
            </p:nvSpPr>
            <p:spPr>
              <a:xfrm>
                <a:off x="6237932" y="4807083"/>
                <a:ext cx="90644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TW" alt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zh-TW" altLang="en-US" sz="2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7F933DF5-D362-870A-84BA-FD8A2861A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37932" y="4807083"/>
                <a:ext cx="906446" cy="523220"/>
              </a:xfrm>
              <a:prstGeom prst="rect">
                <a:avLst/>
              </a:prstGeom>
              <a:blipFill>
                <a:blip r:embed="rId19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橢圓 6">
            <a:extLst>
              <a:ext uri="{FF2B5EF4-FFF2-40B4-BE49-F238E27FC236}">
                <a16:creationId xmlns:a16="http://schemas.microsoft.com/office/drawing/2014/main" id="{3FE2286E-FCFB-0DD8-5C44-CC814518D5C0}"/>
              </a:ext>
            </a:extLst>
          </p:cNvPr>
          <p:cNvSpPr/>
          <p:nvPr/>
        </p:nvSpPr>
        <p:spPr>
          <a:xfrm>
            <a:off x="3062193" y="2171760"/>
            <a:ext cx="867781" cy="51378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2" name="肘形接點 11">
            <a:extLst>
              <a:ext uri="{FF2B5EF4-FFF2-40B4-BE49-F238E27FC236}">
                <a16:creationId xmlns:a16="http://schemas.microsoft.com/office/drawing/2014/main" id="{A7600846-E896-1447-9479-AC9CC3991059}"/>
              </a:ext>
            </a:extLst>
          </p:cNvPr>
          <p:cNvCxnSpPr>
            <a:cxnSpLocks/>
            <a:stCxn id="10" idx="3"/>
            <a:endCxn id="8" idx="1"/>
          </p:cNvCxnSpPr>
          <p:nvPr/>
        </p:nvCxnSpPr>
        <p:spPr>
          <a:xfrm flipV="1">
            <a:off x="4649244" y="4178345"/>
            <a:ext cx="521888" cy="9277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301D6833-FA2C-CCC3-0ED3-3E6E08AA3C2C}"/>
                  </a:ext>
                </a:extLst>
              </p:cNvPr>
              <p:cNvSpPr txBox="1"/>
              <p:nvPr/>
            </p:nvSpPr>
            <p:spPr>
              <a:xfrm>
                <a:off x="4051927" y="4373931"/>
                <a:ext cx="91138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TW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zh-TW" altLang="en-US" dirty="0">
                    <a:solidFill>
                      <a:srgbClr val="FF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帶入</a:t>
                </a:r>
              </a:p>
            </p:txBody>
          </p:sp>
        </mc:Choice>
        <mc:Fallback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301D6833-FA2C-CCC3-0ED3-3E6E08AA3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927" y="4373931"/>
                <a:ext cx="911386" cy="369332"/>
              </a:xfrm>
              <a:prstGeom prst="rect">
                <a:avLst/>
              </a:prstGeom>
              <a:blipFill>
                <a:blip r:embed="rId20"/>
                <a:stretch>
                  <a:fillRect t="-6667" b="-233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標題 1">
                <a:extLst>
                  <a:ext uri="{FF2B5EF4-FFF2-40B4-BE49-F238E27FC236}">
                    <a16:creationId xmlns:a16="http://schemas.microsoft.com/office/drawing/2014/main" id="{49A4B462-3DEA-9FB6-36C8-60CCDA3D936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53143" y="356088"/>
                <a:ext cx="10918371" cy="1033416"/>
              </a:xfrm>
            </p:spPr>
            <p:txBody>
              <a:bodyPr>
                <a:normAutofit/>
              </a:bodyPr>
              <a:lstStyle/>
              <a:p>
                <a:r>
                  <a:rPr kumimoji="1" lang="en" altLang="zh-TW" dirty="0"/>
                  <a:t>Backpropagation</a:t>
                </a:r>
                <a:r>
                  <a:rPr kumimoji="1" lang="zh-TW" altLang="en-US" dirty="0"/>
                  <a:t> </a:t>
                </a:r>
                <a:r>
                  <a:rPr kumimoji="1" lang="en-US" altLang="zh-TW" dirty="0"/>
                  <a:t>(Layer: 2,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zh-TW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TW" dirty="0"/>
                  <a:t>)</a:t>
                </a:r>
                <a:endParaRPr kumimoji="1" lang="zh-TW" altLang="en-US" dirty="0"/>
              </a:p>
            </p:txBody>
          </p:sp>
        </mc:Choice>
        <mc:Fallback>
          <p:sp>
            <p:nvSpPr>
              <p:cNvPr id="19" name="標題 1">
                <a:extLst>
                  <a:ext uri="{FF2B5EF4-FFF2-40B4-BE49-F238E27FC236}">
                    <a16:creationId xmlns:a16="http://schemas.microsoft.com/office/drawing/2014/main" id="{49A4B462-3DEA-9FB6-36C8-60CCDA3D93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53143" y="356088"/>
                <a:ext cx="10918371" cy="1033416"/>
              </a:xfrm>
              <a:blipFill>
                <a:blip r:embed="rId21"/>
                <a:stretch>
                  <a:fillRect l="-2555" t="-8434" b="-156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1762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10" grpId="0"/>
      <p:bldP spid="11" grpId="0"/>
      <p:bldP spid="1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76F0AC0-080A-77FA-96A8-3638124E4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72A9B244-DCD6-4FDD-A55E-E08A1688DFA3}"/>
                  </a:ext>
                </a:extLst>
              </p:cNvPr>
              <p:cNvSpPr txBox="1"/>
              <p:nvPr/>
            </p:nvSpPr>
            <p:spPr>
              <a:xfrm>
                <a:off x="5220591" y="1998752"/>
                <a:ext cx="3109497" cy="1018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72A9B244-DCD6-4FDD-A55E-E08A1688D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591" y="1998752"/>
                <a:ext cx="3109497" cy="1018292"/>
              </a:xfrm>
              <a:prstGeom prst="rect">
                <a:avLst/>
              </a:prstGeom>
              <a:blipFill>
                <a:blip r:embed="rId3"/>
                <a:stretch>
                  <a:fillRect t="-6173" b="-3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橢圓 58">
            <a:extLst>
              <a:ext uri="{FF2B5EF4-FFF2-40B4-BE49-F238E27FC236}">
                <a16:creationId xmlns:a16="http://schemas.microsoft.com/office/drawing/2014/main" id="{976FCD5C-D7BF-B28F-62C6-28F3BE342F75}"/>
              </a:ext>
            </a:extLst>
          </p:cNvPr>
          <p:cNvSpPr/>
          <p:nvPr/>
        </p:nvSpPr>
        <p:spPr>
          <a:xfrm>
            <a:off x="741903" y="2086786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B82981C4-39E3-7BE0-DF04-587F9265159A}"/>
              </a:ext>
            </a:extLst>
          </p:cNvPr>
          <p:cNvSpPr/>
          <p:nvPr/>
        </p:nvSpPr>
        <p:spPr>
          <a:xfrm>
            <a:off x="741903" y="3279102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1C233EC6-46B5-5FCB-BF1E-D884F2451831}"/>
              </a:ext>
            </a:extLst>
          </p:cNvPr>
          <p:cNvCxnSpPr>
            <a:cxnSpLocks/>
            <a:stCxn id="59" idx="6"/>
          </p:cNvCxnSpPr>
          <p:nvPr/>
        </p:nvCxnSpPr>
        <p:spPr>
          <a:xfrm>
            <a:off x="1313403" y="2372536"/>
            <a:ext cx="1165860" cy="11925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4F19571C-C1DC-F953-D874-94D978BACF7A}"/>
              </a:ext>
            </a:extLst>
          </p:cNvPr>
          <p:cNvCxnSpPr>
            <a:cxnSpLocks/>
            <a:stCxn id="60" idx="6"/>
            <a:endCxn id="63" idx="2"/>
          </p:cNvCxnSpPr>
          <p:nvPr/>
        </p:nvCxnSpPr>
        <p:spPr>
          <a:xfrm flipV="1">
            <a:off x="1313403" y="2373923"/>
            <a:ext cx="1177290" cy="1190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橢圓 62">
            <a:extLst>
              <a:ext uri="{FF2B5EF4-FFF2-40B4-BE49-F238E27FC236}">
                <a16:creationId xmlns:a16="http://schemas.microsoft.com/office/drawing/2014/main" id="{0E16E08D-3BF7-108C-7FEA-FD077380A896}"/>
              </a:ext>
            </a:extLst>
          </p:cNvPr>
          <p:cNvSpPr/>
          <p:nvPr/>
        </p:nvSpPr>
        <p:spPr>
          <a:xfrm>
            <a:off x="2490693" y="2088173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792AA0F9-D83E-D808-C144-E69331BD8E09}"/>
              </a:ext>
            </a:extLst>
          </p:cNvPr>
          <p:cNvCxnSpPr>
            <a:cxnSpLocks/>
            <a:stCxn id="59" idx="6"/>
            <a:endCxn id="63" idx="2"/>
          </p:cNvCxnSpPr>
          <p:nvPr/>
        </p:nvCxnSpPr>
        <p:spPr>
          <a:xfrm>
            <a:off x="1313403" y="2372536"/>
            <a:ext cx="1177290" cy="1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6FADEDA2-60B3-A466-46F4-CD1E5ED1C6F7}"/>
              </a:ext>
            </a:extLst>
          </p:cNvPr>
          <p:cNvCxnSpPr>
            <a:cxnSpLocks/>
            <a:stCxn id="60" idx="6"/>
          </p:cNvCxnSpPr>
          <p:nvPr/>
        </p:nvCxnSpPr>
        <p:spPr>
          <a:xfrm>
            <a:off x="1313403" y="3564852"/>
            <a:ext cx="1165860" cy="2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橢圓 65">
            <a:extLst>
              <a:ext uri="{FF2B5EF4-FFF2-40B4-BE49-F238E27FC236}">
                <a16:creationId xmlns:a16="http://schemas.microsoft.com/office/drawing/2014/main" id="{92A50A50-13AE-9671-5528-9A733BFCEDB3}"/>
              </a:ext>
            </a:extLst>
          </p:cNvPr>
          <p:cNvSpPr/>
          <p:nvPr/>
        </p:nvSpPr>
        <p:spPr>
          <a:xfrm>
            <a:off x="3566637" y="2659673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35A30A24-72F5-B355-5915-B8051ECEEE06}"/>
              </a:ext>
            </a:extLst>
          </p:cNvPr>
          <p:cNvCxnSpPr>
            <a:cxnSpLocks/>
            <a:stCxn id="63" idx="6"/>
            <a:endCxn id="66" idx="2"/>
          </p:cNvCxnSpPr>
          <p:nvPr/>
        </p:nvCxnSpPr>
        <p:spPr>
          <a:xfrm>
            <a:off x="3062193" y="2373923"/>
            <a:ext cx="504444" cy="571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59E786F4-17F4-A8F2-5682-0635B71B6363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3062193" y="2945423"/>
            <a:ext cx="504444" cy="619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FBAEF8DE-C862-2C76-DEEA-B2C215542765}"/>
                  </a:ext>
                </a:extLst>
              </p:cNvPr>
              <p:cNvSpPr txBox="1"/>
              <p:nvPr/>
            </p:nvSpPr>
            <p:spPr>
              <a:xfrm>
                <a:off x="847618" y="2137176"/>
                <a:ext cx="32213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FBAEF8DE-C862-2C76-DEEA-B2C215542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18" y="2137176"/>
                <a:ext cx="322139" cy="400110"/>
              </a:xfrm>
              <a:prstGeom prst="rect">
                <a:avLst/>
              </a:prstGeom>
              <a:blipFill>
                <a:blip r:embed="rId4"/>
                <a:stretch>
                  <a:fillRect r="-148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1B42E404-9F5B-74AD-AF25-83A09054817A}"/>
                  </a:ext>
                </a:extLst>
              </p:cNvPr>
              <p:cNvSpPr txBox="1"/>
              <p:nvPr/>
            </p:nvSpPr>
            <p:spPr>
              <a:xfrm>
                <a:off x="823835" y="3342170"/>
                <a:ext cx="44485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1B42E404-9F5B-74AD-AF25-83A090548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35" y="3342170"/>
                <a:ext cx="444852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3EF6FA23-CFBC-B1A0-08AA-19354F494085}"/>
                  </a:ext>
                </a:extLst>
              </p:cNvPr>
              <p:cNvSpPr txBox="1"/>
              <p:nvPr/>
            </p:nvSpPr>
            <p:spPr>
              <a:xfrm>
                <a:off x="1506663" y="1956662"/>
                <a:ext cx="77933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3EF6FA23-CFBC-B1A0-08AA-19354F494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663" y="1956662"/>
                <a:ext cx="779339" cy="4135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EA28A3BB-8C02-E67D-BAA2-0674C096E826}"/>
                  </a:ext>
                </a:extLst>
              </p:cNvPr>
              <p:cNvSpPr txBox="1"/>
              <p:nvPr/>
            </p:nvSpPr>
            <p:spPr>
              <a:xfrm>
                <a:off x="1066948" y="2507898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EA28A3BB-8C02-E67D-BAA2-0674C096E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948" y="2507898"/>
                <a:ext cx="526489" cy="413511"/>
              </a:xfrm>
              <a:prstGeom prst="rect">
                <a:avLst/>
              </a:prstGeom>
              <a:blipFill>
                <a:blip r:embed="rId7"/>
                <a:stretch>
                  <a:fillRect r="-95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D64B6BD0-91FF-CAC0-4A9E-3FC2C6156FB6}"/>
                  </a:ext>
                </a:extLst>
              </p:cNvPr>
              <p:cNvSpPr txBox="1"/>
              <p:nvPr/>
            </p:nvSpPr>
            <p:spPr>
              <a:xfrm>
                <a:off x="1548722" y="3524966"/>
                <a:ext cx="711521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D64B6BD0-91FF-CAC0-4A9E-3FC2C6156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722" y="3524966"/>
                <a:ext cx="711521" cy="41351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BC630E03-5F6A-8125-D1C6-C1F440BE7CA6}"/>
                  </a:ext>
                </a:extLst>
              </p:cNvPr>
              <p:cNvSpPr txBox="1"/>
              <p:nvPr/>
            </p:nvSpPr>
            <p:spPr>
              <a:xfrm>
                <a:off x="1067750" y="2901397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BC630E03-5F6A-8125-D1C6-C1F440BE7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750" y="2901397"/>
                <a:ext cx="526489" cy="413511"/>
              </a:xfrm>
              <a:prstGeom prst="rect">
                <a:avLst/>
              </a:prstGeom>
              <a:blipFill>
                <a:blip r:embed="rId9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BD367A24-6CF6-6A5A-4C00-96AA16400F67}"/>
                  </a:ext>
                </a:extLst>
              </p:cNvPr>
              <p:cNvSpPr txBox="1"/>
              <p:nvPr/>
            </p:nvSpPr>
            <p:spPr>
              <a:xfrm>
                <a:off x="2547710" y="2163417"/>
                <a:ext cx="51587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BD367A24-6CF6-6A5A-4C00-96AA16400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710" y="2163417"/>
                <a:ext cx="515874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E8763514-2554-9914-4D2B-644834BD8A6B}"/>
                  </a:ext>
                </a:extLst>
              </p:cNvPr>
              <p:cNvSpPr txBox="1"/>
              <p:nvPr/>
            </p:nvSpPr>
            <p:spPr>
              <a:xfrm>
                <a:off x="3600165" y="2751355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zh-TW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E8763514-2554-9914-4D2B-644834BD8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165" y="2751355"/>
                <a:ext cx="504444" cy="400110"/>
              </a:xfrm>
              <a:prstGeom prst="rect">
                <a:avLst/>
              </a:prstGeom>
              <a:blipFill>
                <a:blip r:embed="rId11"/>
                <a:stretch>
                  <a:fillRect t="-3030" b="-60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>
                <a:extLst>
                  <a:ext uri="{FF2B5EF4-FFF2-40B4-BE49-F238E27FC236}">
                    <a16:creationId xmlns:a16="http://schemas.microsoft.com/office/drawing/2014/main" id="{D015B199-0FC8-1A74-906C-D98BCA0CEBD1}"/>
                  </a:ext>
                </a:extLst>
              </p:cNvPr>
              <p:cNvSpPr txBox="1"/>
              <p:nvPr/>
            </p:nvSpPr>
            <p:spPr>
              <a:xfrm>
                <a:off x="2524221" y="3354121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7" name="文字方塊 76">
                <a:extLst>
                  <a:ext uri="{FF2B5EF4-FFF2-40B4-BE49-F238E27FC236}">
                    <a16:creationId xmlns:a16="http://schemas.microsoft.com/office/drawing/2014/main" id="{D015B199-0FC8-1A74-906C-D98BCA0CE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221" y="3354121"/>
                <a:ext cx="504444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>
                <a:extLst>
                  <a:ext uri="{FF2B5EF4-FFF2-40B4-BE49-F238E27FC236}">
                    <a16:creationId xmlns:a16="http://schemas.microsoft.com/office/drawing/2014/main" id="{6AC4A9BB-C853-B492-F9B2-F4F05BEBB75D}"/>
                  </a:ext>
                </a:extLst>
              </p:cNvPr>
              <p:cNvSpPr txBox="1"/>
              <p:nvPr/>
            </p:nvSpPr>
            <p:spPr>
              <a:xfrm>
                <a:off x="3175660" y="2175774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8" name="文字方塊 77">
                <a:extLst>
                  <a:ext uri="{FF2B5EF4-FFF2-40B4-BE49-F238E27FC236}">
                    <a16:creationId xmlns:a16="http://schemas.microsoft.com/office/drawing/2014/main" id="{6AC4A9BB-C853-B492-F9B2-F4F05BEBB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660" y="2175774"/>
                <a:ext cx="526489" cy="413511"/>
              </a:xfrm>
              <a:prstGeom prst="rect">
                <a:avLst/>
              </a:prstGeom>
              <a:blipFill>
                <a:blip r:embed="rId13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AC4CCF1C-D6B8-A43E-3314-C44243451370}"/>
                  </a:ext>
                </a:extLst>
              </p:cNvPr>
              <p:cNvSpPr txBox="1"/>
              <p:nvPr/>
            </p:nvSpPr>
            <p:spPr>
              <a:xfrm>
                <a:off x="3170850" y="3273656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AC4CCF1C-D6B8-A43E-3314-C44243451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850" y="3273656"/>
                <a:ext cx="526489" cy="413511"/>
              </a:xfrm>
              <a:prstGeom prst="rect">
                <a:avLst/>
              </a:prstGeom>
              <a:blipFill>
                <a:blip r:embed="rId14"/>
                <a:stretch>
                  <a:fillRect r="-93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橢圓 80">
            <a:extLst>
              <a:ext uri="{FF2B5EF4-FFF2-40B4-BE49-F238E27FC236}">
                <a16:creationId xmlns:a16="http://schemas.microsoft.com/office/drawing/2014/main" id="{CC049827-B23E-0AAF-F2B4-D7A287A84D16}"/>
              </a:ext>
            </a:extLst>
          </p:cNvPr>
          <p:cNvSpPr/>
          <p:nvPr/>
        </p:nvSpPr>
        <p:spPr>
          <a:xfrm>
            <a:off x="2479263" y="3273656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585A6A81-C8DB-345B-E021-2514696901BA}"/>
                  </a:ext>
                </a:extLst>
              </p:cNvPr>
              <p:cNvSpPr txBox="1"/>
              <p:nvPr/>
            </p:nvSpPr>
            <p:spPr>
              <a:xfrm>
                <a:off x="6240230" y="3429000"/>
                <a:ext cx="290100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TW" sz="28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zh-TW" altLang="en-US" sz="28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zh-TW" altLang="en-US" sz="280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TW" sz="280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TW" sz="2800" i="1">
                        <a:latin typeface="Cambria Math" panose="02040503050406030204" pitchFamily="18" charset="0"/>
                      </a:rPr>
                      <m:t>−</m:t>
                    </m:r>
                    <m:d>
                      <m:dPr>
                        <m:ctrlPr>
                          <a:rPr lang="zh-TW" alt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zh-TW" altLang="en-US" sz="2800" i="1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zh-TW" altLang="en-US" sz="280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̂"/>
                            <m:ctrlPr>
                              <a:rPr lang="zh-TW" alt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zh-TW" altLang="en-US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</m:d>
                  </m:oMath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585A6A81-C8DB-345B-E021-251469690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0230" y="3429000"/>
                <a:ext cx="2901009" cy="523220"/>
              </a:xfrm>
              <a:prstGeom prst="rect">
                <a:avLst/>
              </a:prstGeom>
              <a:blipFill>
                <a:blip r:embed="rId15"/>
                <a:stretch>
                  <a:fillRect t="-7143" b="-95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字方塊 4">
            <a:extLst>
              <a:ext uri="{FF2B5EF4-FFF2-40B4-BE49-F238E27FC236}">
                <a16:creationId xmlns:a16="http://schemas.microsoft.com/office/drawing/2014/main" id="{E1F1F88F-FB6F-8B92-92AF-D9AD5D6514C1}"/>
              </a:ext>
            </a:extLst>
          </p:cNvPr>
          <p:cNvSpPr txBox="1"/>
          <p:nvPr/>
        </p:nvSpPr>
        <p:spPr>
          <a:xfrm>
            <a:off x="9327804" y="1431685"/>
            <a:ext cx="192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grad_table</a:t>
            </a:r>
            <a:endParaRPr kumimoji="1" lang="zh-TW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表格 4">
                <a:extLst>
                  <a:ext uri="{FF2B5EF4-FFF2-40B4-BE49-F238E27FC236}">
                    <a16:creationId xmlns:a16="http://schemas.microsoft.com/office/drawing/2014/main" id="{A1025241-0638-D87F-6E93-8C3F85083F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4421863"/>
                  </p:ext>
                </p:extLst>
              </p:nvPr>
            </p:nvGraphicFramePr>
            <p:xfrm>
              <a:off x="9073663" y="1836310"/>
              <a:ext cx="2437562" cy="17117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4351">
                      <a:extLst>
                        <a:ext uri="{9D8B030D-6E8A-4147-A177-3AD203B41FA5}">
                          <a16:colId xmlns:a16="http://schemas.microsoft.com/office/drawing/2014/main" val="899093540"/>
                        </a:ext>
                      </a:extLst>
                    </a:gridCol>
                    <a:gridCol w="1533211">
                      <a:extLst>
                        <a:ext uri="{9D8B030D-6E8A-4147-A177-3AD203B41FA5}">
                          <a16:colId xmlns:a16="http://schemas.microsoft.com/office/drawing/2014/main" val="21665455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微分項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值</a:t>
                          </a:r>
                          <a:endParaRPr lang="en-US" altLang="zh-TW" dirty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1665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TW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zh-TW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zh-TW" alt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zh-TW" altLang="en-US" sz="18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411603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TW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sz="18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zh-TW" altLang="en-US" sz="18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zh-TW" altLang="en-US" sz="18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462087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表格 4">
                <a:extLst>
                  <a:ext uri="{FF2B5EF4-FFF2-40B4-BE49-F238E27FC236}">
                    <a16:creationId xmlns:a16="http://schemas.microsoft.com/office/drawing/2014/main" id="{A1025241-0638-D87F-6E93-8C3F85083FD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54421863"/>
                  </p:ext>
                </p:extLst>
              </p:nvPr>
            </p:nvGraphicFramePr>
            <p:xfrm>
              <a:off x="9073663" y="1836310"/>
              <a:ext cx="2437562" cy="17117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4351">
                      <a:extLst>
                        <a:ext uri="{9D8B030D-6E8A-4147-A177-3AD203B41FA5}">
                          <a16:colId xmlns:a16="http://schemas.microsoft.com/office/drawing/2014/main" val="899093540"/>
                        </a:ext>
                      </a:extLst>
                    </a:gridCol>
                    <a:gridCol w="1533211">
                      <a:extLst>
                        <a:ext uri="{9D8B030D-6E8A-4147-A177-3AD203B41FA5}">
                          <a16:colId xmlns:a16="http://schemas.microsoft.com/office/drawing/2014/main" val="21665455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微分項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值</a:t>
                          </a:r>
                          <a:endParaRPr lang="en-US" altLang="zh-TW" dirty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1665104"/>
                      </a:ext>
                    </a:extLst>
                  </a:tr>
                  <a:tr h="659892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6"/>
                          <a:stretch>
                            <a:fillRect l="-1389" t="-58491" r="-170833" b="-10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6"/>
                          <a:stretch>
                            <a:fillRect l="-60331" t="-58491" r="-1653" b="-1037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1160352"/>
                      </a:ext>
                    </a:extLst>
                  </a:tr>
                  <a:tr h="680974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6"/>
                          <a:stretch>
                            <a:fillRect l="-1389" t="-155556" r="-170833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6"/>
                          <a:stretch>
                            <a:fillRect l="-60331" t="-155556" r="-1653" b="-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2087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橢圓 7">
            <a:extLst>
              <a:ext uri="{FF2B5EF4-FFF2-40B4-BE49-F238E27FC236}">
                <a16:creationId xmlns:a16="http://schemas.microsoft.com/office/drawing/2014/main" id="{76E79D65-8229-7868-F44E-53F9C27B2C08}"/>
              </a:ext>
            </a:extLst>
          </p:cNvPr>
          <p:cNvSpPr/>
          <p:nvPr/>
        </p:nvSpPr>
        <p:spPr>
          <a:xfrm>
            <a:off x="3062193" y="2171760"/>
            <a:ext cx="867781" cy="51378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F9FD4AB0-740E-071A-92DE-33CF4D1A26C3}"/>
                  </a:ext>
                </a:extLst>
              </p:cNvPr>
              <p:cNvSpPr txBox="1"/>
              <p:nvPr/>
            </p:nvSpPr>
            <p:spPr>
              <a:xfrm>
                <a:off x="4666688" y="2732475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F9FD4AB0-740E-071A-92DE-33CF4D1A2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688" y="2732475"/>
                <a:ext cx="504444" cy="400110"/>
              </a:xfrm>
              <a:prstGeom prst="rect">
                <a:avLst/>
              </a:prstGeom>
              <a:blipFill>
                <a:blip r:embed="rId17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DB306331-606E-28DB-8A56-900D638944BA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150813" y="2932530"/>
            <a:ext cx="5158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標題 1">
                <a:extLst>
                  <a:ext uri="{FF2B5EF4-FFF2-40B4-BE49-F238E27FC236}">
                    <a16:creationId xmlns:a16="http://schemas.microsoft.com/office/drawing/2014/main" id="{040C47C7-65BF-2113-A6A2-74B2DDB560A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53143" y="356088"/>
                <a:ext cx="10918371" cy="1033416"/>
              </a:xfrm>
            </p:spPr>
            <p:txBody>
              <a:bodyPr>
                <a:normAutofit/>
              </a:bodyPr>
              <a:lstStyle/>
              <a:p>
                <a:r>
                  <a:rPr kumimoji="1" lang="en" altLang="zh-TW" dirty="0"/>
                  <a:t>Backpropagation</a:t>
                </a:r>
                <a:r>
                  <a:rPr kumimoji="1" lang="zh-TW" altLang="en-US" dirty="0"/>
                  <a:t> </a:t>
                </a:r>
                <a:r>
                  <a:rPr kumimoji="1" lang="en-US" altLang="zh-TW" dirty="0"/>
                  <a:t>(Layer: 2,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zh-TW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TW" dirty="0"/>
                  <a:t>)</a:t>
                </a:r>
                <a:endParaRPr kumimoji="1" lang="zh-TW" altLang="en-US" dirty="0"/>
              </a:p>
            </p:txBody>
          </p:sp>
        </mc:Choice>
        <mc:Fallback>
          <p:sp>
            <p:nvSpPr>
              <p:cNvPr id="14" name="標題 1">
                <a:extLst>
                  <a:ext uri="{FF2B5EF4-FFF2-40B4-BE49-F238E27FC236}">
                    <a16:creationId xmlns:a16="http://schemas.microsoft.com/office/drawing/2014/main" id="{040C47C7-65BF-2113-A6A2-74B2DDB560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53143" y="356088"/>
                <a:ext cx="10918371" cy="1033416"/>
              </a:xfrm>
              <a:blipFill>
                <a:blip r:embed="rId18"/>
                <a:stretch>
                  <a:fillRect l="-2555" t="-8434" b="-156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9268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76F0AC0-080A-77FA-96A8-3638124E4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9" name="橢圓 58">
            <a:extLst>
              <a:ext uri="{FF2B5EF4-FFF2-40B4-BE49-F238E27FC236}">
                <a16:creationId xmlns:a16="http://schemas.microsoft.com/office/drawing/2014/main" id="{976FCD5C-D7BF-B28F-62C6-28F3BE342F75}"/>
              </a:ext>
            </a:extLst>
          </p:cNvPr>
          <p:cNvSpPr/>
          <p:nvPr/>
        </p:nvSpPr>
        <p:spPr>
          <a:xfrm>
            <a:off x="741903" y="2086786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B82981C4-39E3-7BE0-DF04-587F9265159A}"/>
              </a:ext>
            </a:extLst>
          </p:cNvPr>
          <p:cNvSpPr/>
          <p:nvPr/>
        </p:nvSpPr>
        <p:spPr>
          <a:xfrm>
            <a:off x="741903" y="3279102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1C233EC6-46B5-5FCB-BF1E-D884F2451831}"/>
              </a:ext>
            </a:extLst>
          </p:cNvPr>
          <p:cNvCxnSpPr>
            <a:cxnSpLocks/>
            <a:stCxn id="59" idx="6"/>
          </p:cNvCxnSpPr>
          <p:nvPr/>
        </p:nvCxnSpPr>
        <p:spPr>
          <a:xfrm>
            <a:off x="1313403" y="2372536"/>
            <a:ext cx="1165860" cy="11925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4F19571C-C1DC-F953-D874-94D978BACF7A}"/>
              </a:ext>
            </a:extLst>
          </p:cNvPr>
          <p:cNvCxnSpPr>
            <a:cxnSpLocks/>
            <a:stCxn id="60" idx="6"/>
            <a:endCxn id="63" idx="2"/>
          </p:cNvCxnSpPr>
          <p:nvPr/>
        </p:nvCxnSpPr>
        <p:spPr>
          <a:xfrm flipV="1">
            <a:off x="1313403" y="2373923"/>
            <a:ext cx="1177290" cy="1190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橢圓 62">
            <a:extLst>
              <a:ext uri="{FF2B5EF4-FFF2-40B4-BE49-F238E27FC236}">
                <a16:creationId xmlns:a16="http://schemas.microsoft.com/office/drawing/2014/main" id="{0E16E08D-3BF7-108C-7FEA-FD077380A896}"/>
              </a:ext>
            </a:extLst>
          </p:cNvPr>
          <p:cNvSpPr/>
          <p:nvPr/>
        </p:nvSpPr>
        <p:spPr>
          <a:xfrm>
            <a:off x="2490693" y="2088173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792AA0F9-D83E-D808-C144-E69331BD8E09}"/>
              </a:ext>
            </a:extLst>
          </p:cNvPr>
          <p:cNvCxnSpPr>
            <a:cxnSpLocks/>
            <a:stCxn id="59" idx="6"/>
            <a:endCxn id="63" idx="2"/>
          </p:cNvCxnSpPr>
          <p:nvPr/>
        </p:nvCxnSpPr>
        <p:spPr>
          <a:xfrm>
            <a:off x="1313403" y="2372536"/>
            <a:ext cx="1177290" cy="1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6FADEDA2-60B3-A466-46F4-CD1E5ED1C6F7}"/>
              </a:ext>
            </a:extLst>
          </p:cNvPr>
          <p:cNvCxnSpPr>
            <a:cxnSpLocks/>
            <a:stCxn id="60" idx="6"/>
          </p:cNvCxnSpPr>
          <p:nvPr/>
        </p:nvCxnSpPr>
        <p:spPr>
          <a:xfrm>
            <a:off x="1313403" y="3564852"/>
            <a:ext cx="1165860" cy="2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橢圓 65">
            <a:extLst>
              <a:ext uri="{FF2B5EF4-FFF2-40B4-BE49-F238E27FC236}">
                <a16:creationId xmlns:a16="http://schemas.microsoft.com/office/drawing/2014/main" id="{92A50A50-13AE-9671-5528-9A733BFCEDB3}"/>
              </a:ext>
            </a:extLst>
          </p:cNvPr>
          <p:cNvSpPr/>
          <p:nvPr/>
        </p:nvSpPr>
        <p:spPr>
          <a:xfrm>
            <a:off x="3566637" y="2659673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35A30A24-72F5-B355-5915-B8051ECEEE06}"/>
              </a:ext>
            </a:extLst>
          </p:cNvPr>
          <p:cNvCxnSpPr>
            <a:cxnSpLocks/>
            <a:stCxn id="63" idx="6"/>
            <a:endCxn id="66" idx="2"/>
          </p:cNvCxnSpPr>
          <p:nvPr/>
        </p:nvCxnSpPr>
        <p:spPr>
          <a:xfrm>
            <a:off x="3062193" y="2373923"/>
            <a:ext cx="504444" cy="571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59E786F4-17F4-A8F2-5682-0635B71B6363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3062193" y="2945423"/>
            <a:ext cx="504444" cy="619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FBAEF8DE-C862-2C76-DEEA-B2C215542765}"/>
                  </a:ext>
                </a:extLst>
              </p:cNvPr>
              <p:cNvSpPr txBox="1"/>
              <p:nvPr/>
            </p:nvSpPr>
            <p:spPr>
              <a:xfrm>
                <a:off x="847618" y="2137176"/>
                <a:ext cx="32213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FBAEF8DE-C862-2C76-DEEA-B2C215542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18" y="2137176"/>
                <a:ext cx="322139" cy="400110"/>
              </a:xfrm>
              <a:prstGeom prst="rect">
                <a:avLst/>
              </a:prstGeom>
              <a:blipFill>
                <a:blip r:embed="rId4"/>
                <a:stretch>
                  <a:fillRect r="-148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1B42E404-9F5B-74AD-AF25-83A09054817A}"/>
                  </a:ext>
                </a:extLst>
              </p:cNvPr>
              <p:cNvSpPr txBox="1"/>
              <p:nvPr/>
            </p:nvSpPr>
            <p:spPr>
              <a:xfrm>
                <a:off x="823835" y="3342170"/>
                <a:ext cx="44485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1B42E404-9F5B-74AD-AF25-83A090548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35" y="3342170"/>
                <a:ext cx="444852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3EF6FA23-CFBC-B1A0-08AA-19354F494085}"/>
                  </a:ext>
                </a:extLst>
              </p:cNvPr>
              <p:cNvSpPr txBox="1"/>
              <p:nvPr/>
            </p:nvSpPr>
            <p:spPr>
              <a:xfrm>
                <a:off x="1506663" y="1956662"/>
                <a:ext cx="77933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3EF6FA23-CFBC-B1A0-08AA-19354F494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663" y="1956662"/>
                <a:ext cx="779339" cy="4135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EA28A3BB-8C02-E67D-BAA2-0674C096E826}"/>
                  </a:ext>
                </a:extLst>
              </p:cNvPr>
              <p:cNvSpPr txBox="1"/>
              <p:nvPr/>
            </p:nvSpPr>
            <p:spPr>
              <a:xfrm>
                <a:off x="1066948" y="2507898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EA28A3BB-8C02-E67D-BAA2-0674C096E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948" y="2507898"/>
                <a:ext cx="526489" cy="413511"/>
              </a:xfrm>
              <a:prstGeom prst="rect">
                <a:avLst/>
              </a:prstGeom>
              <a:blipFill>
                <a:blip r:embed="rId7"/>
                <a:stretch>
                  <a:fillRect r="-95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D64B6BD0-91FF-CAC0-4A9E-3FC2C6156FB6}"/>
                  </a:ext>
                </a:extLst>
              </p:cNvPr>
              <p:cNvSpPr txBox="1"/>
              <p:nvPr/>
            </p:nvSpPr>
            <p:spPr>
              <a:xfrm>
                <a:off x="1548722" y="3524966"/>
                <a:ext cx="711521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D64B6BD0-91FF-CAC0-4A9E-3FC2C6156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722" y="3524966"/>
                <a:ext cx="711521" cy="41351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BC630E03-5F6A-8125-D1C6-C1F440BE7CA6}"/>
                  </a:ext>
                </a:extLst>
              </p:cNvPr>
              <p:cNvSpPr txBox="1"/>
              <p:nvPr/>
            </p:nvSpPr>
            <p:spPr>
              <a:xfrm>
                <a:off x="1067750" y="2901397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BC630E03-5F6A-8125-D1C6-C1F440BE7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750" y="2901397"/>
                <a:ext cx="526489" cy="413511"/>
              </a:xfrm>
              <a:prstGeom prst="rect">
                <a:avLst/>
              </a:prstGeom>
              <a:blipFill>
                <a:blip r:embed="rId9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BD367A24-6CF6-6A5A-4C00-96AA16400F67}"/>
                  </a:ext>
                </a:extLst>
              </p:cNvPr>
              <p:cNvSpPr txBox="1"/>
              <p:nvPr/>
            </p:nvSpPr>
            <p:spPr>
              <a:xfrm>
                <a:off x="2547710" y="2163417"/>
                <a:ext cx="51587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BD367A24-6CF6-6A5A-4C00-96AA16400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710" y="2163417"/>
                <a:ext cx="515874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E8763514-2554-9914-4D2B-644834BD8A6B}"/>
                  </a:ext>
                </a:extLst>
              </p:cNvPr>
              <p:cNvSpPr txBox="1"/>
              <p:nvPr/>
            </p:nvSpPr>
            <p:spPr>
              <a:xfrm>
                <a:off x="3600165" y="2751355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zh-TW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E8763514-2554-9914-4D2B-644834BD8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165" y="2751355"/>
                <a:ext cx="504444" cy="400110"/>
              </a:xfrm>
              <a:prstGeom prst="rect">
                <a:avLst/>
              </a:prstGeom>
              <a:blipFill>
                <a:blip r:embed="rId11"/>
                <a:stretch>
                  <a:fillRect t="-3030" b="-60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>
                <a:extLst>
                  <a:ext uri="{FF2B5EF4-FFF2-40B4-BE49-F238E27FC236}">
                    <a16:creationId xmlns:a16="http://schemas.microsoft.com/office/drawing/2014/main" id="{D015B199-0FC8-1A74-906C-D98BCA0CEBD1}"/>
                  </a:ext>
                </a:extLst>
              </p:cNvPr>
              <p:cNvSpPr txBox="1"/>
              <p:nvPr/>
            </p:nvSpPr>
            <p:spPr>
              <a:xfrm>
                <a:off x="2524221" y="3354121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7" name="文字方塊 76">
                <a:extLst>
                  <a:ext uri="{FF2B5EF4-FFF2-40B4-BE49-F238E27FC236}">
                    <a16:creationId xmlns:a16="http://schemas.microsoft.com/office/drawing/2014/main" id="{D015B199-0FC8-1A74-906C-D98BCA0CE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221" y="3354121"/>
                <a:ext cx="504444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>
                <a:extLst>
                  <a:ext uri="{FF2B5EF4-FFF2-40B4-BE49-F238E27FC236}">
                    <a16:creationId xmlns:a16="http://schemas.microsoft.com/office/drawing/2014/main" id="{6AC4A9BB-C853-B492-F9B2-F4F05BEBB75D}"/>
                  </a:ext>
                </a:extLst>
              </p:cNvPr>
              <p:cNvSpPr txBox="1"/>
              <p:nvPr/>
            </p:nvSpPr>
            <p:spPr>
              <a:xfrm>
                <a:off x="3175660" y="2175774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8" name="文字方塊 77">
                <a:extLst>
                  <a:ext uri="{FF2B5EF4-FFF2-40B4-BE49-F238E27FC236}">
                    <a16:creationId xmlns:a16="http://schemas.microsoft.com/office/drawing/2014/main" id="{6AC4A9BB-C853-B492-F9B2-F4F05BEBB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660" y="2175774"/>
                <a:ext cx="526489" cy="413511"/>
              </a:xfrm>
              <a:prstGeom prst="rect">
                <a:avLst/>
              </a:prstGeom>
              <a:blipFill>
                <a:blip r:embed="rId13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AC4CCF1C-D6B8-A43E-3314-C44243451370}"/>
                  </a:ext>
                </a:extLst>
              </p:cNvPr>
              <p:cNvSpPr txBox="1"/>
              <p:nvPr/>
            </p:nvSpPr>
            <p:spPr>
              <a:xfrm>
                <a:off x="3170850" y="3273656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AC4CCF1C-D6B8-A43E-3314-C44243451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850" y="3273656"/>
                <a:ext cx="526489" cy="413511"/>
              </a:xfrm>
              <a:prstGeom prst="rect">
                <a:avLst/>
              </a:prstGeom>
              <a:blipFill>
                <a:blip r:embed="rId14"/>
                <a:stretch>
                  <a:fillRect r="-93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橢圓 80">
            <a:extLst>
              <a:ext uri="{FF2B5EF4-FFF2-40B4-BE49-F238E27FC236}">
                <a16:creationId xmlns:a16="http://schemas.microsoft.com/office/drawing/2014/main" id="{CC049827-B23E-0AAF-F2B4-D7A287A84D16}"/>
              </a:ext>
            </a:extLst>
          </p:cNvPr>
          <p:cNvSpPr/>
          <p:nvPr/>
        </p:nvSpPr>
        <p:spPr>
          <a:xfrm>
            <a:off x="2479263" y="3273656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1F1F88F-FB6F-8B92-92AF-D9AD5D6514C1}"/>
              </a:ext>
            </a:extLst>
          </p:cNvPr>
          <p:cNvSpPr txBox="1"/>
          <p:nvPr/>
        </p:nvSpPr>
        <p:spPr>
          <a:xfrm>
            <a:off x="9327804" y="1431685"/>
            <a:ext cx="192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grad_table</a:t>
            </a:r>
            <a:endParaRPr kumimoji="1" lang="zh-TW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表格 4">
                <a:extLst>
                  <a:ext uri="{FF2B5EF4-FFF2-40B4-BE49-F238E27FC236}">
                    <a16:creationId xmlns:a16="http://schemas.microsoft.com/office/drawing/2014/main" id="{A1025241-0638-D87F-6E93-8C3F85083FD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073663" y="1836310"/>
              <a:ext cx="2437562" cy="17117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4351">
                      <a:extLst>
                        <a:ext uri="{9D8B030D-6E8A-4147-A177-3AD203B41FA5}">
                          <a16:colId xmlns:a16="http://schemas.microsoft.com/office/drawing/2014/main" val="899093540"/>
                        </a:ext>
                      </a:extLst>
                    </a:gridCol>
                    <a:gridCol w="1533211">
                      <a:extLst>
                        <a:ext uri="{9D8B030D-6E8A-4147-A177-3AD203B41FA5}">
                          <a16:colId xmlns:a16="http://schemas.microsoft.com/office/drawing/2014/main" val="21665455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微分項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值</a:t>
                          </a:r>
                          <a:endParaRPr lang="en-US" altLang="zh-TW" dirty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1665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TW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zh-TW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zh-TW" alt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zh-TW" altLang="en-US" sz="18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411603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TW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sz="18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zh-TW" altLang="en-US" sz="18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zh-TW" altLang="en-US" sz="18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462087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表格 4">
                <a:extLst>
                  <a:ext uri="{FF2B5EF4-FFF2-40B4-BE49-F238E27FC236}">
                    <a16:creationId xmlns:a16="http://schemas.microsoft.com/office/drawing/2014/main" id="{A1025241-0638-D87F-6E93-8C3F85083FD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073663" y="1836310"/>
              <a:ext cx="2437562" cy="17117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4351">
                      <a:extLst>
                        <a:ext uri="{9D8B030D-6E8A-4147-A177-3AD203B41FA5}">
                          <a16:colId xmlns:a16="http://schemas.microsoft.com/office/drawing/2014/main" val="899093540"/>
                        </a:ext>
                      </a:extLst>
                    </a:gridCol>
                    <a:gridCol w="1533211">
                      <a:extLst>
                        <a:ext uri="{9D8B030D-6E8A-4147-A177-3AD203B41FA5}">
                          <a16:colId xmlns:a16="http://schemas.microsoft.com/office/drawing/2014/main" val="21665455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微分項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值</a:t>
                          </a:r>
                          <a:endParaRPr lang="en-US" altLang="zh-TW" dirty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1665104"/>
                      </a:ext>
                    </a:extLst>
                  </a:tr>
                  <a:tr h="659892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5"/>
                          <a:stretch>
                            <a:fillRect l="-1389" t="-58491" r="-170833" b="-10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5"/>
                          <a:stretch>
                            <a:fillRect l="-60331" t="-58491" r="-1653" b="-1037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1160352"/>
                      </a:ext>
                    </a:extLst>
                  </a:tr>
                  <a:tr h="680974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5"/>
                          <a:stretch>
                            <a:fillRect l="-1389" t="-155556" r="-170833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5"/>
                          <a:stretch>
                            <a:fillRect l="-60331" t="-155556" r="-1653" b="-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2087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" name="橢圓 7">
            <a:extLst>
              <a:ext uri="{FF2B5EF4-FFF2-40B4-BE49-F238E27FC236}">
                <a16:creationId xmlns:a16="http://schemas.microsoft.com/office/drawing/2014/main" id="{76E79D65-8229-7868-F44E-53F9C27B2C08}"/>
              </a:ext>
            </a:extLst>
          </p:cNvPr>
          <p:cNvSpPr/>
          <p:nvPr/>
        </p:nvSpPr>
        <p:spPr>
          <a:xfrm>
            <a:off x="3073623" y="3260029"/>
            <a:ext cx="867781" cy="51378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F9FD4AB0-740E-071A-92DE-33CF4D1A26C3}"/>
                  </a:ext>
                </a:extLst>
              </p:cNvPr>
              <p:cNvSpPr txBox="1"/>
              <p:nvPr/>
            </p:nvSpPr>
            <p:spPr>
              <a:xfrm>
                <a:off x="4666688" y="2732475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F9FD4AB0-740E-071A-92DE-33CF4D1A26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688" y="2732475"/>
                <a:ext cx="504444" cy="400110"/>
              </a:xfrm>
              <a:prstGeom prst="rect">
                <a:avLst/>
              </a:prstGeom>
              <a:blipFill>
                <a:blip r:embed="rId1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直線箭頭接點 9">
            <a:extLst>
              <a:ext uri="{FF2B5EF4-FFF2-40B4-BE49-F238E27FC236}">
                <a16:creationId xmlns:a16="http://schemas.microsoft.com/office/drawing/2014/main" id="{DB306331-606E-28DB-8A56-900D638944BA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4150813" y="2932530"/>
            <a:ext cx="515875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標題 1">
                <a:extLst>
                  <a:ext uri="{FF2B5EF4-FFF2-40B4-BE49-F238E27FC236}">
                    <a16:creationId xmlns:a16="http://schemas.microsoft.com/office/drawing/2014/main" id="{78F47D2E-D6D0-F3E2-1542-DA42A7206FA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53143" y="356088"/>
                <a:ext cx="10918371" cy="1033416"/>
              </a:xfrm>
            </p:spPr>
            <p:txBody>
              <a:bodyPr>
                <a:normAutofit/>
              </a:bodyPr>
              <a:lstStyle/>
              <a:p>
                <a:r>
                  <a:rPr kumimoji="1" lang="en" altLang="zh-TW" dirty="0"/>
                  <a:t>Backpropagation</a:t>
                </a:r>
                <a:r>
                  <a:rPr kumimoji="1" lang="zh-TW" altLang="en-US" dirty="0"/>
                  <a:t> </a:t>
                </a:r>
                <a:r>
                  <a:rPr kumimoji="1" lang="en-US" altLang="zh-TW" dirty="0"/>
                  <a:t>(Layer: 2,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zh-TW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en-US" altLang="zh-TW" dirty="0"/>
                  <a:t>)</a:t>
                </a:r>
                <a:endParaRPr kumimoji="1" lang="zh-TW" altLang="en-US" dirty="0"/>
              </a:p>
            </p:txBody>
          </p:sp>
        </mc:Choice>
        <mc:Fallback>
          <p:sp>
            <p:nvSpPr>
              <p:cNvPr id="12" name="標題 1">
                <a:extLst>
                  <a:ext uri="{FF2B5EF4-FFF2-40B4-BE49-F238E27FC236}">
                    <a16:creationId xmlns:a16="http://schemas.microsoft.com/office/drawing/2014/main" id="{78F47D2E-D6D0-F3E2-1542-DA42A7206F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53143" y="356088"/>
                <a:ext cx="10918371" cy="1033416"/>
              </a:xfrm>
              <a:blipFill>
                <a:blip r:embed="rId17"/>
                <a:stretch>
                  <a:fillRect l="-2555" t="-8434" b="-156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718ED610-DE11-D696-3459-37666FA64D26}"/>
                  </a:ext>
                </a:extLst>
              </p:cNvPr>
              <p:cNvSpPr txBox="1"/>
              <p:nvPr/>
            </p:nvSpPr>
            <p:spPr>
              <a:xfrm>
                <a:off x="5225125" y="1990750"/>
                <a:ext cx="1043871" cy="10173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718ED610-DE11-D696-3459-37666FA64D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5125" y="1990750"/>
                <a:ext cx="1043871" cy="1017394"/>
              </a:xfrm>
              <a:prstGeom prst="rect">
                <a:avLst/>
              </a:prstGeom>
              <a:blipFill>
                <a:blip r:embed="rId18"/>
                <a:stretch>
                  <a:fillRect l="-12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D140934C-F0B5-6386-5842-D296EA74B290}"/>
                  </a:ext>
                </a:extLst>
              </p:cNvPr>
              <p:cNvSpPr txBox="1"/>
              <p:nvPr/>
            </p:nvSpPr>
            <p:spPr>
              <a:xfrm>
                <a:off x="983250" y="4345602"/>
                <a:ext cx="2605503" cy="7838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400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zh-TW" alt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zh-TW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zh-TW" alt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zh-TW" altLang="en-US" sz="240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̂"/>
                                  <m:ctrlPr>
                                    <a:rPr lang="zh-TW" altLang="zh-TW" sz="24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TW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acc>
                            </m:e>
                          </m:d>
                        </m:e>
                        <m:sup>
                          <m:r>
                            <a:rPr lang="zh-TW" altLang="en-US" sz="240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altLang="zh-TW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D140934C-F0B5-6386-5842-D296EA74B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250" y="4345602"/>
                <a:ext cx="2605503" cy="783804"/>
              </a:xfrm>
              <a:prstGeom prst="rect">
                <a:avLst/>
              </a:prstGeom>
              <a:blipFill>
                <a:blip r:embed="rId19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群組 14">
            <a:extLst>
              <a:ext uri="{FF2B5EF4-FFF2-40B4-BE49-F238E27FC236}">
                <a16:creationId xmlns:a16="http://schemas.microsoft.com/office/drawing/2014/main" id="{9C253429-6DAE-601E-5B33-203B4C735142}"/>
              </a:ext>
            </a:extLst>
          </p:cNvPr>
          <p:cNvGrpSpPr/>
          <p:nvPr/>
        </p:nvGrpSpPr>
        <p:grpSpPr>
          <a:xfrm>
            <a:off x="561340" y="5440160"/>
            <a:ext cx="4156010" cy="571500"/>
            <a:chOff x="561340" y="5440160"/>
            <a:chExt cx="4156010" cy="571500"/>
          </a:xfrm>
        </p:grpSpPr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C0C3A840-8E2D-F51F-9981-2063101362FC}"/>
                </a:ext>
              </a:extLst>
            </p:cNvPr>
            <p:cNvSpPr/>
            <p:nvPr/>
          </p:nvSpPr>
          <p:spPr>
            <a:xfrm>
              <a:off x="617790" y="5440160"/>
              <a:ext cx="571500" cy="5715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17" name="橢圓 16">
              <a:extLst>
                <a:ext uri="{FF2B5EF4-FFF2-40B4-BE49-F238E27FC236}">
                  <a16:creationId xmlns:a16="http://schemas.microsoft.com/office/drawing/2014/main" id="{10FF857D-3444-6C89-E1E0-9661E232F1AB}"/>
                </a:ext>
              </a:extLst>
            </p:cNvPr>
            <p:cNvSpPr/>
            <p:nvPr/>
          </p:nvSpPr>
          <p:spPr>
            <a:xfrm>
              <a:off x="2381820" y="5440160"/>
              <a:ext cx="571500" cy="5715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62FEBAF0-54F2-5729-05BF-CC1A4C34B54E}"/>
                </a:ext>
              </a:extLst>
            </p:cNvPr>
            <p:cNvCxnSpPr>
              <a:cxnSpLocks/>
              <a:stCxn id="16" idx="6"/>
              <a:endCxn id="17" idx="2"/>
            </p:cNvCxnSpPr>
            <p:nvPr/>
          </p:nvCxnSpPr>
          <p:spPr>
            <a:xfrm>
              <a:off x="1189290" y="5725910"/>
              <a:ext cx="119253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橢圓 18">
              <a:extLst>
                <a:ext uri="{FF2B5EF4-FFF2-40B4-BE49-F238E27FC236}">
                  <a16:creationId xmlns:a16="http://schemas.microsoft.com/office/drawing/2014/main" id="{804B37C6-17A2-E231-AD80-592BBC3BB5E0}"/>
                </a:ext>
              </a:extLst>
            </p:cNvPr>
            <p:cNvSpPr/>
            <p:nvPr/>
          </p:nvSpPr>
          <p:spPr>
            <a:xfrm>
              <a:off x="4145850" y="5440160"/>
              <a:ext cx="571500" cy="5715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E8ED119D-02BF-3559-0FAF-CF36E0C62900}"/>
                </a:ext>
              </a:extLst>
            </p:cNvPr>
            <p:cNvCxnSpPr>
              <a:cxnSpLocks/>
              <a:stCxn id="17" idx="6"/>
              <a:endCxn id="19" idx="2"/>
            </p:cNvCxnSpPr>
            <p:nvPr/>
          </p:nvCxnSpPr>
          <p:spPr>
            <a:xfrm>
              <a:off x="2953320" y="5725910"/>
              <a:ext cx="119253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D4000F68-C7C8-F5D4-1511-557EF68205F8}"/>
                    </a:ext>
                  </a:extLst>
                </p:cNvPr>
                <p:cNvSpPr txBox="1"/>
                <p:nvPr/>
              </p:nvSpPr>
              <p:spPr>
                <a:xfrm>
                  <a:off x="4236953" y="5449888"/>
                  <a:ext cx="330926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800">
                            <a:latin typeface="Cambria Math" panose="02040503050406030204" pitchFamily="18" charset="0"/>
                          </a:rPr>
                          <m:t>ℒ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>
            <p:sp>
              <p:nvSpPr>
                <p:cNvPr id="21" name="文字方塊 20">
                  <a:extLst>
                    <a:ext uri="{FF2B5EF4-FFF2-40B4-BE49-F238E27FC236}">
                      <a16:creationId xmlns:a16="http://schemas.microsoft.com/office/drawing/2014/main" id="{D4000F68-C7C8-F5D4-1511-557EF68205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6953" y="5449888"/>
                  <a:ext cx="330926" cy="523220"/>
                </a:xfrm>
                <a:prstGeom prst="rect">
                  <a:avLst/>
                </a:prstGeom>
                <a:blipFill>
                  <a:blip r:embed="rId20"/>
                  <a:stretch>
                    <a:fillRect l="-7407" r="-2963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93CA88F9-21B7-68E2-B471-C7687891FA0A}"/>
                    </a:ext>
                  </a:extLst>
                </p:cNvPr>
                <p:cNvSpPr txBox="1"/>
                <p:nvPr/>
              </p:nvSpPr>
              <p:spPr>
                <a:xfrm>
                  <a:off x="2490331" y="5440160"/>
                  <a:ext cx="330926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zh-TW" altLang="zh-TW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93CA88F9-21B7-68E2-B471-C7687891FA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90331" y="5440160"/>
                  <a:ext cx="330926" cy="523220"/>
                </a:xfrm>
                <a:prstGeom prst="rect">
                  <a:avLst/>
                </a:prstGeom>
                <a:blipFill>
                  <a:blip r:embed="rId21"/>
                  <a:stretch>
                    <a:fillRect l="-11111" t="-7143" r="-22222" b="-952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文字方塊 22">
                  <a:extLst>
                    <a:ext uri="{FF2B5EF4-FFF2-40B4-BE49-F238E27FC236}">
                      <a16:creationId xmlns:a16="http://schemas.microsoft.com/office/drawing/2014/main" id="{24BB77AB-8F9C-942F-4C0E-22A784A0AB06}"/>
                    </a:ext>
                  </a:extLst>
                </p:cNvPr>
                <p:cNvSpPr txBox="1"/>
                <p:nvPr/>
              </p:nvSpPr>
              <p:spPr>
                <a:xfrm>
                  <a:off x="561340" y="5440160"/>
                  <a:ext cx="330926" cy="4778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sz="2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zh-TW" altLang="en-US" sz="2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23" name="文字方塊 22">
                  <a:extLst>
                    <a:ext uri="{FF2B5EF4-FFF2-40B4-BE49-F238E27FC236}">
                      <a16:creationId xmlns:a16="http://schemas.microsoft.com/office/drawing/2014/main" id="{24BB77AB-8F9C-942F-4C0E-22A784A0AB0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340" y="5440160"/>
                  <a:ext cx="330926" cy="477888"/>
                </a:xfrm>
                <a:prstGeom prst="rect">
                  <a:avLst/>
                </a:prstGeom>
                <a:blipFill>
                  <a:blip r:embed="rId22"/>
                  <a:stretch>
                    <a:fillRect r="-10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78EBFDBD-9574-C620-43B9-7146798F07DD}"/>
                  </a:ext>
                </a:extLst>
              </p:cNvPr>
              <p:cNvSpPr txBox="1"/>
              <p:nvPr/>
            </p:nvSpPr>
            <p:spPr>
              <a:xfrm>
                <a:off x="6096000" y="1998752"/>
                <a:ext cx="2234088" cy="1018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78EBFDBD-9574-C620-43B9-7146798F07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998752"/>
                <a:ext cx="2234088" cy="1018292"/>
              </a:xfrm>
              <a:prstGeom prst="rect">
                <a:avLst/>
              </a:prstGeom>
              <a:blipFill>
                <a:blip r:embed="rId23"/>
                <a:stretch>
                  <a:fillRect t="-6173" b="-3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EF374CED-5C39-3282-4BE0-563119E8723A}"/>
                  </a:ext>
                </a:extLst>
              </p:cNvPr>
              <p:cNvSpPr txBox="1"/>
              <p:nvPr/>
            </p:nvSpPr>
            <p:spPr>
              <a:xfrm>
                <a:off x="6228554" y="3868260"/>
                <a:ext cx="4203068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zh-TW" altLang="en-US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zh-TW" altLang="en-US" sz="2800" dirty="0">
                          <a:solidFill>
                            <a:schemeClr val="tx1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EF374CED-5C39-3282-4BE0-563119E872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554" y="3868260"/>
                <a:ext cx="4203068" cy="542136"/>
              </a:xfrm>
              <a:prstGeom prst="rect">
                <a:avLst/>
              </a:prstGeom>
              <a:blipFill>
                <a:blip r:embed="rId24"/>
                <a:stretch>
                  <a:fillRect t="-6818" b="-2272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文字方塊 25">
            <a:extLst>
              <a:ext uri="{FF2B5EF4-FFF2-40B4-BE49-F238E27FC236}">
                <a16:creationId xmlns:a16="http://schemas.microsoft.com/office/drawing/2014/main" id="{DF5D6CCC-153E-C194-FAE6-DE0581161D03}"/>
              </a:ext>
            </a:extLst>
          </p:cNvPr>
          <p:cNvSpPr txBox="1"/>
          <p:nvPr/>
        </p:nvSpPr>
        <p:spPr>
          <a:xfrm>
            <a:off x="5303686" y="3909293"/>
            <a:ext cx="924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因為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5DD51549-6D18-2A78-3251-E5562D9E5626}"/>
              </a:ext>
            </a:extLst>
          </p:cNvPr>
          <p:cNvSpPr txBox="1"/>
          <p:nvPr/>
        </p:nvSpPr>
        <p:spPr>
          <a:xfrm>
            <a:off x="5303686" y="4776416"/>
            <a:ext cx="924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所以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C7B91860-9349-7328-6A20-6622E64500AE}"/>
                  </a:ext>
                </a:extLst>
              </p:cNvPr>
              <p:cNvSpPr txBox="1"/>
              <p:nvPr/>
            </p:nvSpPr>
            <p:spPr>
              <a:xfrm>
                <a:off x="6228554" y="4545604"/>
                <a:ext cx="2101534" cy="1018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zh-TW" altLang="en-US" sz="28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C7B91860-9349-7328-6A20-6622E6450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554" y="4545604"/>
                <a:ext cx="2101534" cy="1018292"/>
              </a:xfrm>
              <a:prstGeom prst="rect">
                <a:avLst/>
              </a:prstGeom>
              <a:blipFill>
                <a:blip r:embed="rId25"/>
                <a:stretch>
                  <a:fillRect t="-617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矩形 30">
            <a:extLst>
              <a:ext uri="{FF2B5EF4-FFF2-40B4-BE49-F238E27FC236}">
                <a16:creationId xmlns:a16="http://schemas.microsoft.com/office/drawing/2014/main" id="{D9AEA60D-E829-9E20-E4EE-458108C3CD77}"/>
              </a:ext>
            </a:extLst>
          </p:cNvPr>
          <p:cNvSpPr/>
          <p:nvPr/>
        </p:nvSpPr>
        <p:spPr>
          <a:xfrm>
            <a:off x="7645419" y="2011115"/>
            <a:ext cx="549033" cy="10139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59952570-A9B7-A8F4-AB6E-E8CB46DC369A}"/>
              </a:ext>
            </a:extLst>
          </p:cNvPr>
          <p:cNvSpPr/>
          <p:nvPr/>
        </p:nvSpPr>
        <p:spPr>
          <a:xfrm>
            <a:off x="9073663" y="2207687"/>
            <a:ext cx="897188" cy="62306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28D6D688-3465-A4B7-A140-49B666E5A129}"/>
              </a:ext>
            </a:extLst>
          </p:cNvPr>
          <p:cNvSpPr txBox="1"/>
          <p:nvPr/>
        </p:nvSpPr>
        <p:spPr>
          <a:xfrm>
            <a:off x="5303686" y="5802049"/>
            <a:ext cx="924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因此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2EAB8F1D-E642-9FCC-DC5E-E229F9044F20}"/>
                  </a:ext>
                </a:extLst>
              </p:cNvPr>
              <p:cNvSpPr txBox="1"/>
              <p:nvPr/>
            </p:nvSpPr>
            <p:spPr>
              <a:xfrm>
                <a:off x="6228553" y="5571237"/>
                <a:ext cx="3742297" cy="10173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zh-TW" altLang="en-US" sz="28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2EAB8F1D-E642-9FCC-DC5E-E229F9044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553" y="5571237"/>
                <a:ext cx="3742297" cy="101739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2515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4" grpId="0"/>
      <p:bldP spid="24" grpId="0"/>
      <p:bldP spid="25" grpId="0"/>
      <p:bldP spid="26" grpId="0"/>
      <p:bldP spid="27" grpId="0"/>
      <p:bldP spid="30" grpId="0"/>
      <p:bldP spid="31" grpId="0" animBg="1"/>
      <p:bldP spid="31" grpId="1" animBg="1"/>
      <p:bldP spid="32" grpId="0" animBg="1"/>
      <p:bldP spid="32" grpId="1" animBg="1"/>
      <p:bldP spid="33" grpId="0"/>
      <p:bldP spid="3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26BDE1-06A6-D641-55AD-4699A3466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反向傳播法觀察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(1)</a:t>
            </a:r>
            <a:endParaRPr kumimoji="1" lang="zh-TW" altLang="en-US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A385A6B-2D43-89CF-329D-E5B1DCCBA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F3A99EB7-9717-70FF-D463-B253FF5A3588}"/>
              </a:ext>
            </a:extLst>
          </p:cNvPr>
          <p:cNvSpPr/>
          <p:nvPr/>
        </p:nvSpPr>
        <p:spPr>
          <a:xfrm>
            <a:off x="741903" y="2164610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6FDF5383-F614-1EEE-EC5A-B4A5D7729D3A}"/>
              </a:ext>
            </a:extLst>
          </p:cNvPr>
          <p:cNvSpPr/>
          <p:nvPr/>
        </p:nvSpPr>
        <p:spPr>
          <a:xfrm>
            <a:off x="741903" y="3356926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259897AE-0A84-E622-1087-25A21AF547FC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1313403" y="2450360"/>
            <a:ext cx="1165860" cy="11925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C663EA50-0217-4F5C-E8F0-A249A9240A91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1313403" y="2451747"/>
            <a:ext cx="1177290" cy="1190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>
            <a:extLst>
              <a:ext uri="{FF2B5EF4-FFF2-40B4-BE49-F238E27FC236}">
                <a16:creationId xmlns:a16="http://schemas.microsoft.com/office/drawing/2014/main" id="{7A7FE051-67A3-0183-65EB-49D7A5418669}"/>
              </a:ext>
            </a:extLst>
          </p:cNvPr>
          <p:cNvSpPr/>
          <p:nvPr/>
        </p:nvSpPr>
        <p:spPr>
          <a:xfrm>
            <a:off x="2490693" y="2165997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BEA505E8-5062-05C8-C763-0D1D37240883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1313403" y="2450360"/>
            <a:ext cx="1177290" cy="1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A604E207-4AFB-CC0E-CCF7-90AC03650164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1313403" y="3642676"/>
            <a:ext cx="1165860" cy="2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5BEEACF1-DE7F-A3E4-6920-517B88841A9A}"/>
              </a:ext>
            </a:extLst>
          </p:cNvPr>
          <p:cNvSpPr/>
          <p:nvPr/>
        </p:nvSpPr>
        <p:spPr>
          <a:xfrm>
            <a:off x="3566637" y="2737497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081A14F7-3043-F506-79A6-46521005C3ED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3062193" y="2451747"/>
            <a:ext cx="504444" cy="571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3871D6CF-97CB-F73A-4822-DD83A55DB56F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062193" y="3023247"/>
            <a:ext cx="504444" cy="619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DFC88BF7-6F21-14A5-068F-C7A2E6290F7B}"/>
                  </a:ext>
                </a:extLst>
              </p:cNvPr>
              <p:cNvSpPr txBox="1"/>
              <p:nvPr/>
            </p:nvSpPr>
            <p:spPr>
              <a:xfrm>
                <a:off x="847618" y="2215000"/>
                <a:ext cx="32213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DFC88BF7-6F21-14A5-068F-C7A2E6290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18" y="2215000"/>
                <a:ext cx="322139" cy="400110"/>
              </a:xfrm>
              <a:prstGeom prst="rect">
                <a:avLst/>
              </a:prstGeom>
              <a:blipFill>
                <a:blip r:embed="rId2"/>
                <a:stretch>
                  <a:fillRect r="-148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6D411466-97A3-FE38-7CEF-E00FD4F4BF59}"/>
                  </a:ext>
                </a:extLst>
              </p:cNvPr>
              <p:cNvSpPr txBox="1"/>
              <p:nvPr/>
            </p:nvSpPr>
            <p:spPr>
              <a:xfrm>
                <a:off x="823835" y="3419994"/>
                <a:ext cx="44485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6D411466-97A3-FE38-7CEF-E00FD4F4B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35" y="3419994"/>
                <a:ext cx="444852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2FADF9F2-FB74-E310-16AE-EDA87A2FE4E3}"/>
                  </a:ext>
                </a:extLst>
              </p:cNvPr>
              <p:cNvSpPr txBox="1"/>
              <p:nvPr/>
            </p:nvSpPr>
            <p:spPr>
              <a:xfrm>
                <a:off x="1506663" y="2034486"/>
                <a:ext cx="77933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2FADF9F2-FB74-E310-16AE-EDA87A2FE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663" y="2034486"/>
                <a:ext cx="779339" cy="4135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DD9DE9D2-6B7C-A323-B987-59EC70847119}"/>
                  </a:ext>
                </a:extLst>
              </p:cNvPr>
              <p:cNvSpPr txBox="1"/>
              <p:nvPr/>
            </p:nvSpPr>
            <p:spPr>
              <a:xfrm>
                <a:off x="1066948" y="2585722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DD9DE9D2-6B7C-A323-B987-59EC708471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948" y="2585722"/>
                <a:ext cx="526489" cy="413511"/>
              </a:xfrm>
              <a:prstGeom prst="rect">
                <a:avLst/>
              </a:prstGeom>
              <a:blipFill>
                <a:blip r:embed="rId5"/>
                <a:stretch>
                  <a:fillRect r="-95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94C609C-EF4D-35C6-9C39-4477565A05F6}"/>
                  </a:ext>
                </a:extLst>
              </p:cNvPr>
              <p:cNvSpPr txBox="1"/>
              <p:nvPr/>
            </p:nvSpPr>
            <p:spPr>
              <a:xfrm>
                <a:off x="1548722" y="3602790"/>
                <a:ext cx="711521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94C609C-EF4D-35C6-9C39-4477565A0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722" y="3602790"/>
                <a:ext cx="711521" cy="4135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85F0D10E-260E-3761-8A9D-DAEE2D680B43}"/>
                  </a:ext>
                </a:extLst>
              </p:cNvPr>
              <p:cNvSpPr txBox="1"/>
              <p:nvPr/>
            </p:nvSpPr>
            <p:spPr>
              <a:xfrm>
                <a:off x="1067750" y="2979221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85F0D10E-260E-3761-8A9D-DAEE2D680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750" y="2979221"/>
                <a:ext cx="526489" cy="413511"/>
              </a:xfrm>
              <a:prstGeom prst="rect">
                <a:avLst/>
              </a:prstGeom>
              <a:blipFill>
                <a:blip r:embed="rId7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04F0E84F-D264-03AD-4657-88DFF967DCDC}"/>
                  </a:ext>
                </a:extLst>
              </p:cNvPr>
              <p:cNvSpPr txBox="1"/>
              <p:nvPr/>
            </p:nvSpPr>
            <p:spPr>
              <a:xfrm>
                <a:off x="2547710" y="2241241"/>
                <a:ext cx="51587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04F0E84F-D264-03AD-4657-88DFF967DC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710" y="2241241"/>
                <a:ext cx="515874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CF6D629F-A109-C92C-746C-6D77210AE452}"/>
                  </a:ext>
                </a:extLst>
              </p:cNvPr>
              <p:cNvSpPr txBox="1"/>
              <p:nvPr/>
            </p:nvSpPr>
            <p:spPr>
              <a:xfrm>
                <a:off x="3600165" y="2829179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zh-TW" sz="2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0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CF6D629F-A109-C92C-746C-6D77210AE4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165" y="2829179"/>
                <a:ext cx="504444" cy="400110"/>
              </a:xfrm>
              <a:prstGeom prst="rect">
                <a:avLst/>
              </a:prstGeom>
              <a:blipFill>
                <a:blip r:embed="rId9"/>
                <a:stretch>
                  <a:fillRect t="-3030" b="-60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40E4E646-B086-510D-6B50-394AA80B5CBD}"/>
                  </a:ext>
                </a:extLst>
              </p:cNvPr>
              <p:cNvSpPr txBox="1"/>
              <p:nvPr/>
            </p:nvSpPr>
            <p:spPr>
              <a:xfrm>
                <a:off x="2524221" y="3431945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40E4E646-B086-510D-6B50-394AA80B5C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221" y="3431945"/>
                <a:ext cx="504444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458DAD8B-C4EE-A231-FBBA-6598F95C72B8}"/>
                  </a:ext>
                </a:extLst>
              </p:cNvPr>
              <p:cNvSpPr txBox="1"/>
              <p:nvPr/>
            </p:nvSpPr>
            <p:spPr>
              <a:xfrm>
                <a:off x="3175660" y="2253598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458DAD8B-C4EE-A231-FBBA-6598F95C72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660" y="2253598"/>
                <a:ext cx="526489" cy="413511"/>
              </a:xfrm>
              <a:prstGeom prst="rect">
                <a:avLst/>
              </a:prstGeom>
              <a:blipFill>
                <a:blip r:embed="rId11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AACBC974-E29F-F828-F842-CD4AE7D18CA0}"/>
                  </a:ext>
                </a:extLst>
              </p:cNvPr>
              <p:cNvSpPr txBox="1"/>
              <p:nvPr/>
            </p:nvSpPr>
            <p:spPr>
              <a:xfrm>
                <a:off x="3170850" y="3351480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AACBC974-E29F-F828-F842-CD4AE7D18C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850" y="3351480"/>
                <a:ext cx="526489" cy="413511"/>
              </a:xfrm>
              <a:prstGeom prst="rect">
                <a:avLst/>
              </a:prstGeom>
              <a:blipFill>
                <a:blip r:embed="rId12"/>
                <a:stretch>
                  <a:fillRect r="-93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橢圓 25">
            <a:extLst>
              <a:ext uri="{FF2B5EF4-FFF2-40B4-BE49-F238E27FC236}">
                <a16:creationId xmlns:a16="http://schemas.microsoft.com/office/drawing/2014/main" id="{58749B79-F577-F9EE-E4B2-7B9180FB597E}"/>
              </a:ext>
            </a:extLst>
          </p:cNvPr>
          <p:cNvSpPr/>
          <p:nvPr/>
        </p:nvSpPr>
        <p:spPr>
          <a:xfrm>
            <a:off x="2479263" y="3351480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47695CCA-E713-25C3-6FD9-59FC63E482DA}"/>
                  </a:ext>
                </a:extLst>
              </p:cNvPr>
              <p:cNvSpPr txBox="1"/>
              <p:nvPr/>
            </p:nvSpPr>
            <p:spPr>
              <a:xfrm>
                <a:off x="4666688" y="2810299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47695CCA-E713-25C3-6FD9-59FC63E482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688" y="2810299"/>
                <a:ext cx="504444" cy="400110"/>
              </a:xfrm>
              <a:prstGeom prst="rect">
                <a:avLst/>
              </a:prstGeom>
              <a:blipFill>
                <a:blip r:embed="rId1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直線箭頭接點 28">
            <a:extLst>
              <a:ext uri="{FF2B5EF4-FFF2-40B4-BE49-F238E27FC236}">
                <a16:creationId xmlns:a16="http://schemas.microsoft.com/office/drawing/2014/main" id="{2791E125-CBC6-64DE-A6F2-31BD11013F60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4150813" y="3010354"/>
            <a:ext cx="5158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61F824F3-E26B-FAFB-CD69-9B396BD01C97}"/>
              </a:ext>
            </a:extLst>
          </p:cNvPr>
          <p:cNvSpPr txBox="1"/>
          <p:nvPr/>
        </p:nvSpPr>
        <p:spPr>
          <a:xfrm>
            <a:off x="9327804" y="1431685"/>
            <a:ext cx="192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grad_table</a:t>
            </a:r>
            <a:endParaRPr kumimoji="1" lang="zh-TW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1" name="表格 4">
                <a:extLst>
                  <a:ext uri="{FF2B5EF4-FFF2-40B4-BE49-F238E27FC236}">
                    <a16:creationId xmlns:a16="http://schemas.microsoft.com/office/drawing/2014/main" id="{B5F1C10A-3F3D-9F3C-001F-4B34A198972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073663" y="1836310"/>
              <a:ext cx="2437562" cy="17117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4351">
                      <a:extLst>
                        <a:ext uri="{9D8B030D-6E8A-4147-A177-3AD203B41FA5}">
                          <a16:colId xmlns:a16="http://schemas.microsoft.com/office/drawing/2014/main" val="899093540"/>
                        </a:ext>
                      </a:extLst>
                    </a:gridCol>
                    <a:gridCol w="1533211">
                      <a:extLst>
                        <a:ext uri="{9D8B030D-6E8A-4147-A177-3AD203B41FA5}">
                          <a16:colId xmlns:a16="http://schemas.microsoft.com/office/drawing/2014/main" val="21665455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微分項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值</a:t>
                          </a:r>
                          <a:endParaRPr lang="en-US" altLang="zh-TW" dirty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1665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TW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zh-TW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zh-TW" alt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zh-TW" altLang="en-US" sz="18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411603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TW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sz="18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zh-TW" altLang="en-US" sz="18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zh-TW" altLang="en-US" sz="18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462087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1" name="表格 4">
                <a:extLst>
                  <a:ext uri="{FF2B5EF4-FFF2-40B4-BE49-F238E27FC236}">
                    <a16:creationId xmlns:a16="http://schemas.microsoft.com/office/drawing/2014/main" id="{B5F1C10A-3F3D-9F3C-001F-4B34A198972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073663" y="1836310"/>
              <a:ext cx="2437562" cy="17117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4351">
                      <a:extLst>
                        <a:ext uri="{9D8B030D-6E8A-4147-A177-3AD203B41FA5}">
                          <a16:colId xmlns:a16="http://schemas.microsoft.com/office/drawing/2014/main" val="899093540"/>
                        </a:ext>
                      </a:extLst>
                    </a:gridCol>
                    <a:gridCol w="1533211">
                      <a:extLst>
                        <a:ext uri="{9D8B030D-6E8A-4147-A177-3AD203B41FA5}">
                          <a16:colId xmlns:a16="http://schemas.microsoft.com/office/drawing/2014/main" val="21665455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微分項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值</a:t>
                          </a:r>
                          <a:endParaRPr lang="en-US" altLang="zh-TW" dirty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1665104"/>
                      </a:ext>
                    </a:extLst>
                  </a:tr>
                  <a:tr h="659892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389" t="-58491" r="-170833" b="-10377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60331" t="-58491" r="-1653" b="-10377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1160352"/>
                      </a:ext>
                    </a:extLst>
                  </a:tr>
                  <a:tr h="680974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1389" t="-155556" r="-170833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4"/>
                          <a:stretch>
                            <a:fillRect l="-60331" t="-155556" r="-1653" b="-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20877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C9235E83-A630-3E93-0814-42DF7390D332}"/>
                  </a:ext>
                </a:extLst>
              </p:cNvPr>
              <p:cNvSpPr txBox="1"/>
              <p:nvPr/>
            </p:nvSpPr>
            <p:spPr>
              <a:xfrm>
                <a:off x="5072288" y="3216719"/>
                <a:ext cx="3742297" cy="10173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zh-TW" altLang="en-US" sz="28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C9235E83-A630-3E93-0814-42DF7390D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288" y="3216719"/>
                <a:ext cx="3742297" cy="1017394"/>
              </a:xfrm>
              <a:prstGeom prst="rect">
                <a:avLst/>
              </a:prstGeom>
              <a:blipFill>
                <a:blip r:embed="rId15"/>
                <a:stretch>
                  <a:fillRect t="-6173" b="-3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3E64DC10-5291-1AA0-1235-ADFF0E032C29}"/>
                  </a:ext>
                </a:extLst>
              </p:cNvPr>
              <p:cNvSpPr txBox="1"/>
              <p:nvPr/>
            </p:nvSpPr>
            <p:spPr>
              <a:xfrm>
                <a:off x="5072288" y="1999201"/>
                <a:ext cx="3742297" cy="10173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zh-TW" altLang="en-US" sz="280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3E64DC10-5291-1AA0-1235-ADFF0E032C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288" y="1999201"/>
                <a:ext cx="3742297" cy="1017394"/>
              </a:xfrm>
              <a:prstGeom prst="rect">
                <a:avLst/>
              </a:prstGeom>
              <a:blipFill>
                <a:blip r:embed="rId16"/>
                <a:stretch>
                  <a:fillRect t="-6173" b="-3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D9EC3CE3-B43A-F0AA-C39E-50AED9A70C3B}"/>
                  </a:ext>
                </a:extLst>
              </p:cNvPr>
              <p:cNvSpPr txBox="1"/>
              <p:nvPr/>
            </p:nvSpPr>
            <p:spPr>
              <a:xfrm>
                <a:off x="446176" y="4835021"/>
                <a:ext cx="4203068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zh-TW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zh-TW" altLang="en-US" sz="2800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zh-TW" altLang="en-US" sz="2800" dirty="0">
                          <a:solidFill>
                            <a:schemeClr val="tx1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D9EC3CE3-B43A-F0AA-C39E-50AED9A70C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76" y="4835021"/>
                <a:ext cx="4203068" cy="542136"/>
              </a:xfrm>
              <a:prstGeom prst="rect">
                <a:avLst/>
              </a:prstGeom>
              <a:blipFill>
                <a:blip r:embed="rId17"/>
                <a:stretch>
                  <a:fillRect t="-6818" b="-204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6" name="直線箭頭接點 35">
            <a:extLst>
              <a:ext uri="{FF2B5EF4-FFF2-40B4-BE49-F238E27FC236}">
                <a16:creationId xmlns:a16="http://schemas.microsoft.com/office/drawing/2014/main" id="{38604B81-624E-B0EA-4220-1B14CBDCAC77}"/>
              </a:ext>
            </a:extLst>
          </p:cNvPr>
          <p:cNvCxnSpPr>
            <a:cxnSpLocks/>
          </p:cNvCxnSpPr>
          <p:nvPr/>
        </p:nvCxnSpPr>
        <p:spPr>
          <a:xfrm>
            <a:off x="741903" y="4380028"/>
            <a:ext cx="3396234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0E24A559-D0C1-2780-6CA2-F0EA6C1D7698}"/>
              </a:ext>
            </a:extLst>
          </p:cNvPr>
          <p:cNvSpPr txBox="1"/>
          <p:nvPr/>
        </p:nvSpPr>
        <p:spPr>
          <a:xfrm>
            <a:off x="1607182" y="4428200"/>
            <a:ext cx="1767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>
                <a:solidFill>
                  <a:srgbClr val="FF0000"/>
                </a:solidFill>
              </a:rPr>
              <a:t>Forward Pass</a:t>
            </a:r>
            <a:endParaRPr kumimoji="1"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32B27325-CFA8-6ACA-E6F7-4ABA03909427}"/>
              </a:ext>
            </a:extLst>
          </p:cNvPr>
          <p:cNvSpPr/>
          <p:nvPr/>
        </p:nvSpPr>
        <p:spPr>
          <a:xfrm>
            <a:off x="6770451" y="1956662"/>
            <a:ext cx="933855" cy="24233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9C561577-9E3A-2956-FACA-661A44507BE1}"/>
              </a:ext>
            </a:extLst>
          </p:cNvPr>
          <p:cNvSpPr/>
          <p:nvPr/>
        </p:nvSpPr>
        <p:spPr>
          <a:xfrm>
            <a:off x="7861274" y="1939782"/>
            <a:ext cx="601789" cy="242336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41" name="直線箭頭接點 40">
            <a:extLst>
              <a:ext uri="{FF2B5EF4-FFF2-40B4-BE49-F238E27FC236}">
                <a16:creationId xmlns:a16="http://schemas.microsoft.com/office/drawing/2014/main" id="{98B09DDF-01AD-58E3-56E2-C1F95AED5590}"/>
              </a:ext>
            </a:extLst>
          </p:cNvPr>
          <p:cNvCxnSpPr>
            <a:cxnSpLocks/>
          </p:cNvCxnSpPr>
          <p:nvPr/>
        </p:nvCxnSpPr>
        <p:spPr>
          <a:xfrm flipH="1">
            <a:off x="1593437" y="1939782"/>
            <a:ext cx="3396234" cy="0"/>
          </a:xfrm>
          <a:prstGeom prst="straightConnector1">
            <a:avLst/>
          </a:prstGeom>
          <a:ln w="190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4CF6816C-0890-638E-B085-72BB9010EB0A}"/>
              </a:ext>
            </a:extLst>
          </p:cNvPr>
          <p:cNvSpPr txBox="1"/>
          <p:nvPr/>
        </p:nvSpPr>
        <p:spPr>
          <a:xfrm>
            <a:off x="2555524" y="1525853"/>
            <a:ext cx="17670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>
                <a:solidFill>
                  <a:srgbClr val="00B050"/>
                </a:solidFill>
              </a:rPr>
              <a:t>Backward Pass</a:t>
            </a:r>
            <a:endParaRPr kumimoji="1" lang="zh-TW" altLang="en-US" sz="2000" dirty="0">
              <a:solidFill>
                <a:srgbClr val="00B05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88727393-41BF-7F9E-FF25-AFE86EEC71E7}"/>
                  </a:ext>
                </a:extLst>
              </p:cNvPr>
              <p:cNvSpPr txBox="1"/>
              <p:nvPr/>
            </p:nvSpPr>
            <p:spPr>
              <a:xfrm>
                <a:off x="5477952" y="4563272"/>
                <a:ext cx="3109498" cy="12544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f>
                            <m:fPr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8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zh-TW" altLang="en-US" sz="280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zh-TW" altLang="zh-TW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sz="28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88727393-41BF-7F9E-FF25-AFE86EEC71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7952" y="4563272"/>
                <a:ext cx="3109498" cy="1254446"/>
              </a:xfrm>
              <a:prstGeom prst="rect">
                <a:avLst/>
              </a:prstGeom>
              <a:blipFill>
                <a:blip r:embed="rId18"/>
                <a:stretch>
                  <a:fillRect l="-407" r="-1626" b="-60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文字方塊 44">
            <a:extLst>
              <a:ext uri="{FF2B5EF4-FFF2-40B4-BE49-F238E27FC236}">
                <a16:creationId xmlns:a16="http://schemas.microsoft.com/office/drawing/2014/main" id="{2BC35EA2-5BFA-929F-2AA4-8D4B445F59B9}"/>
              </a:ext>
            </a:extLst>
          </p:cNvPr>
          <p:cNvSpPr txBox="1"/>
          <p:nvPr/>
        </p:nvSpPr>
        <p:spPr>
          <a:xfrm>
            <a:off x="4150813" y="6011724"/>
            <a:ext cx="71627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ea typeface="Microsoft JhengHei" panose="020B0604030504040204" pitchFamily="34" charset="-120"/>
              </a:rPr>
              <a:t>💡</a:t>
            </a: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反向傳播法是在算</a:t>
            </a:r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loss</a:t>
            </a:r>
            <a:r>
              <a:rPr kumimoji="1" lang="zh-TW" altLang="en-US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對參數的梯度</a:t>
            </a:r>
            <a:endParaRPr kumimoji="1" lang="en-US" altLang="zh-TW" sz="20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  <a:p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= </a:t>
            </a:r>
            <a:r>
              <a:rPr kumimoji="1" lang="en-US" altLang="zh-TW" sz="20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Forward Pass </a:t>
            </a:r>
            <a:r>
              <a:rPr kumimoji="1" lang="zh-TW" altLang="en-US" sz="20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結果的偏微分 </a:t>
            </a:r>
            <a:r>
              <a:rPr kumimoji="1" lang="en-US" altLang="zh-TW" sz="20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x </a:t>
            </a:r>
            <a:r>
              <a:rPr kumimoji="1" lang="en-US" altLang="zh-TW" sz="2000" dirty="0">
                <a:solidFill>
                  <a:srgbClr val="00B05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Backward Pass </a:t>
            </a:r>
            <a:r>
              <a:rPr kumimoji="1" lang="zh-TW" altLang="en-US" sz="2000" dirty="0">
                <a:solidFill>
                  <a:srgbClr val="00B05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結果的偏微分 </a:t>
            </a:r>
          </a:p>
        </p:txBody>
      </p:sp>
    </p:spTree>
    <p:extLst>
      <p:ext uri="{BB962C8B-B14F-4D97-AF65-F5344CB8AC3E}">
        <p14:creationId xmlns:p14="http://schemas.microsoft.com/office/powerpoint/2010/main" val="2613505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 animBg="1"/>
      <p:bldP spid="40" grpId="0" animBg="1"/>
      <p:bldP spid="42" grpId="0"/>
      <p:bldP spid="43" grpId="0"/>
      <p:bldP spid="4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94EEA663-7353-2F5F-166C-63439C36E36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" altLang="zh-TW" dirty="0"/>
                  <a:t>Backpropagation</a:t>
                </a:r>
                <a:r>
                  <a:rPr kumimoji="1" lang="zh-TW" altLang="en-US" dirty="0"/>
                  <a:t> </a:t>
                </a:r>
                <a:r>
                  <a:rPr kumimoji="1" lang="en-US" altLang="zh-TW" dirty="0"/>
                  <a:t>(Layer: 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 b="0" i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TW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TW" dirty="0"/>
                  <a:t>)</a:t>
                </a:r>
                <a:endParaRPr kumimoji="1" lang="zh-TW" altLang="en-US" dirty="0"/>
              </a:p>
            </p:txBody>
          </p:sp>
        </mc:Choice>
        <mc:Fallback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94EEA663-7353-2F5F-166C-63439C36E3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555" t="-8434" b="-156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76F0AC0-080A-77FA-96A8-3638124E4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24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EE317EEB-251B-C09D-4C2F-B749F6D62D5B}"/>
                  </a:ext>
                </a:extLst>
              </p:cNvPr>
              <p:cNvSpPr txBox="1"/>
              <p:nvPr/>
            </p:nvSpPr>
            <p:spPr>
              <a:xfrm>
                <a:off x="4666688" y="2732475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文字方塊 45">
                <a:extLst>
                  <a:ext uri="{FF2B5EF4-FFF2-40B4-BE49-F238E27FC236}">
                    <a16:creationId xmlns:a16="http://schemas.microsoft.com/office/drawing/2014/main" id="{EE317EEB-251B-C09D-4C2F-B749F6D62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688" y="2732475"/>
                <a:ext cx="504444" cy="400110"/>
              </a:xfrm>
              <a:prstGeom prst="rect">
                <a:avLst/>
              </a:prstGeom>
              <a:blipFill>
                <a:blip r:embed="rId3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直線箭頭接點 47">
            <a:extLst>
              <a:ext uri="{FF2B5EF4-FFF2-40B4-BE49-F238E27FC236}">
                <a16:creationId xmlns:a16="http://schemas.microsoft.com/office/drawing/2014/main" id="{B834AF04-2552-D99F-65C9-B6D4AEC9BB74}"/>
              </a:ext>
            </a:extLst>
          </p:cNvPr>
          <p:cNvCxnSpPr>
            <a:cxnSpLocks/>
            <a:stCxn id="46" idx="1"/>
          </p:cNvCxnSpPr>
          <p:nvPr/>
        </p:nvCxnSpPr>
        <p:spPr>
          <a:xfrm flipH="1">
            <a:off x="4150813" y="2932530"/>
            <a:ext cx="5158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72A9B244-DCD6-4FDD-A55E-E08A1688DFA3}"/>
                  </a:ext>
                </a:extLst>
              </p:cNvPr>
              <p:cNvSpPr txBox="1"/>
              <p:nvPr/>
            </p:nvSpPr>
            <p:spPr>
              <a:xfrm>
                <a:off x="5998120" y="1998752"/>
                <a:ext cx="2460238" cy="10173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72A9B244-DCD6-4FDD-A55E-E08A1688D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120" y="1998752"/>
                <a:ext cx="2460238" cy="10173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橢圓 58">
            <a:extLst>
              <a:ext uri="{FF2B5EF4-FFF2-40B4-BE49-F238E27FC236}">
                <a16:creationId xmlns:a16="http://schemas.microsoft.com/office/drawing/2014/main" id="{976FCD5C-D7BF-B28F-62C6-28F3BE342F75}"/>
              </a:ext>
            </a:extLst>
          </p:cNvPr>
          <p:cNvSpPr/>
          <p:nvPr/>
        </p:nvSpPr>
        <p:spPr>
          <a:xfrm>
            <a:off x="741903" y="2086786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B82981C4-39E3-7BE0-DF04-587F9265159A}"/>
              </a:ext>
            </a:extLst>
          </p:cNvPr>
          <p:cNvSpPr/>
          <p:nvPr/>
        </p:nvSpPr>
        <p:spPr>
          <a:xfrm>
            <a:off x="741903" y="3279102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1C233EC6-46B5-5FCB-BF1E-D884F2451831}"/>
              </a:ext>
            </a:extLst>
          </p:cNvPr>
          <p:cNvCxnSpPr>
            <a:cxnSpLocks/>
            <a:stCxn id="59" idx="6"/>
          </p:cNvCxnSpPr>
          <p:nvPr/>
        </p:nvCxnSpPr>
        <p:spPr>
          <a:xfrm>
            <a:off x="1313403" y="2372536"/>
            <a:ext cx="1165860" cy="11925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4F19571C-C1DC-F953-D874-94D978BACF7A}"/>
              </a:ext>
            </a:extLst>
          </p:cNvPr>
          <p:cNvCxnSpPr>
            <a:cxnSpLocks/>
            <a:stCxn id="60" idx="6"/>
            <a:endCxn id="63" idx="2"/>
          </p:cNvCxnSpPr>
          <p:nvPr/>
        </p:nvCxnSpPr>
        <p:spPr>
          <a:xfrm flipV="1">
            <a:off x="1313403" y="2373923"/>
            <a:ext cx="1177290" cy="1190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橢圓 62">
            <a:extLst>
              <a:ext uri="{FF2B5EF4-FFF2-40B4-BE49-F238E27FC236}">
                <a16:creationId xmlns:a16="http://schemas.microsoft.com/office/drawing/2014/main" id="{0E16E08D-3BF7-108C-7FEA-FD077380A896}"/>
              </a:ext>
            </a:extLst>
          </p:cNvPr>
          <p:cNvSpPr/>
          <p:nvPr/>
        </p:nvSpPr>
        <p:spPr>
          <a:xfrm>
            <a:off x="2490693" y="2088173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792AA0F9-D83E-D808-C144-E69331BD8E09}"/>
              </a:ext>
            </a:extLst>
          </p:cNvPr>
          <p:cNvCxnSpPr>
            <a:cxnSpLocks/>
            <a:stCxn id="59" idx="6"/>
            <a:endCxn id="63" idx="2"/>
          </p:cNvCxnSpPr>
          <p:nvPr/>
        </p:nvCxnSpPr>
        <p:spPr>
          <a:xfrm>
            <a:off x="1313403" y="2372536"/>
            <a:ext cx="1177290" cy="1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6FADEDA2-60B3-A466-46F4-CD1E5ED1C6F7}"/>
              </a:ext>
            </a:extLst>
          </p:cNvPr>
          <p:cNvCxnSpPr>
            <a:cxnSpLocks/>
            <a:stCxn id="60" idx="6"/>
          </p:cNvCxnSpPr>
          <p:nvPr/>
        </p:nvCxnSpPr>
        <p:spPr>
          <a:xfrm>
            <a:off x="1313403" y="3564852"/>
            <a:ext cx="1165860" cy="2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橢圓 65">
            <a:extLst>
              <a:ext uri="{FF2B5EF4-FFF2-40B4-BE49-F238E27FC236}">
                <a16:creationId xmlns:a16="http://schemas.microsoft.com/office/drawing/2014/main" id="{92A50A50-13AE-9671-5528-9A733BFCEDB3}"/>
              </a:ext>
            </a:extLst>
          </p:cNvPr>
          <p:cNvSpPr/>
          <p:nvPr/>
        </p:nvSpPr>
        <p:spPr>
          <a:xfrm>
            <a:off x="3566637" y="2659673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35A30A24-72F5-B355-5915-B8051ECEEE06}"/>
              </a:ext>
            </a:extLst>
          </p:cNvPr>
          <p:cNvCxnSpPr>
            <a:cxnSpLocks/>
            <a:stCxn id="63" idx="6"/>
            <a:endCxn id="66" idx="2"/>
          </p:cNvCxnSpPr>
          <p:nvPr/>
        </p:nvCxnSpPr>
        <p:spPr>
          <a:xfrm>
            <a:off x="3062193" y="2373923"/>
            <a:ext cx="504444" cy="571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59E786F4-17F4-A8F2-5682-0635B71B6363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3062193" y="2945423"/>
            <a:ext cx="504444" cy="619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FBAEF8DE-C862-2C76-DEEA-B2C215542765}"/>
                  </a:ext>
                </a:extLst>
              </p:cNvPr>
              <p:cNvSpPr txBox="1"/>
              <p:nvPr/>
            </p:nvSpPr>
            <p:spPr>
              <a:xfrm>
                <a:off x="847618" y="2137176"/>
                <a:ext cx="32213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FBAEF8DE-C862-2C76-DEEA-B2C215542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18" y="2137176"/>
                <a:ext cx="322139" cy="400110"/>
              </a:xfrm>
              <a:prstGeom prst="rect">
                <a:avLst/>
              </a:prstGeom>
              <a:blipFill>
                <a:blip r:embed="rId5"/>
                <a:stretch>
                  <a:fillRect r="-148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1B42E404-9F5B-74AD-AF25-83A09054817A}"/>
                  </a:ext>
                </a:extLst>
              </p:cNvPr>
              <p:cNvSpPr txBox="1"/>
              <p:nvPr/>
            </p:nvSpPr>
            <p:spPr>
              <a:xfrm>
                <a:off x="823835" y="3342170"/>
                <a:ext cx="44485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1B42E404-9F5B-74AD-AF25-83A090548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35" y="3342170"/>
                <a:ext cx="444852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3EF6FA23-CFBC-B1A0-08AA-19354F494085}"/>
                  </a:ext>
                </a:extLst>
              </p:cNvPr>
              <p:cNvSpPr txBox="1"/>
              <p:nvPr/>
            </p:nvSpPr>
            <p:spPr>
              <a:xfrm>
                <a:off x="1506663" y="1956662"/>
                <a:ext cx="77933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3EF6FA23-CFBC-B1A0-08AA-19354F494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663" y="1956662"/>
                <a:ext cx="779339" cy="41351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EA28A3BB-8C02-E67D-BAA2-0674C096E826}"/>
                  </a:ext>
                </a:extLst>
              </p:cNvPr>
              <p:cNvSpPr txBox="1"/>
              <p:nvPr/>
            </p:nvSpPr>
            <p:spPr>
              <a:xfrm>
                <a:off x="1066948" y="2507898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EA28A3BB-8C02-E67D-BAA2-0674C096E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948" y="2507898"/>
                <a:ext cx="526489" cy="413511"/>
              </a:xfrm>
              <a:prstGeom prst="rect">
                <a:avLst/>
              </a:prstGeom>
              <a:blipFill>
                <a:blip r:embed="rId8"/>
                <a:stretch>
                  <a:fillRect r="-95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D64B6BD0-91FF-CAC0-4A9E-3FC2C6156FB6}"/>
                  </a:ext>
                </a:extLst>
              </p:cNvPr>
              <p:cNvSpPr txBox="1"/>
              <p:nvPr/>
            </p:nvSpPr>
            <p:spPr>
              <a:xfrm>
                <a:off x="1548722" y="3524966"/>
                <a:ext cx="711521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D64B6BD0-91FF-CAC0-4A9E-3FC2C6156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722" y="3524966"/>
                <a:ext cx="711521" cy="41351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BC630E03-5F6A-8125-D1C6-C1F440BE7CA6}"/>
                  </a:ext>
                </a:extLst>
              </p:cNvPr>
              <p:cNvSpPr txBox="1"/>
              <p:nvPr/>
            </p:nvSpPr>
            <p:spPr>
              <a:xfrm>
                <a:off x="1067750" y="2901397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BC630E03-5F6A-8125-D1C6-C1F440BE7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750" y="2901397"/>
                <a:ext cx="526489" cy="413511"/>
              </a:xfrm>
              <a:prstGeom prst="rect">
                <a:avLst/>
              </a:prstGeom>
              <a:blipFill>
                <a:blip r:embed="rId10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BD367A24-6CF6-6A5A-4C00-96AA16400F67}"/>
                  </a:ext>
                </a:extLst>
              </p:cNvPr>
              <p:cNvSpPr txBox="1"/>
              <p:nvPr/>
            </p:nvSpPr>
            <p:spPr>
              <a:xfrm>
                <a:off x="2547710" y="2163417"/>
                <a:ext cx="51587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BD367A24-6CF6-6A5A-4C00-96AA16400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710" y="2163417"/>
                <a:ext cx="515874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E8763514-2554-9914-4D2B-644834BD8A6B}"/>
                  </a:ext>
                </a:extLst>
              </p:cNvPr>
              <p:cNvSpPr txBox="1"/>
              <p:nvPr/>
            </p:nvSpPr>
            <p:spPr>
              <a:xfrm>
                <a:off x="3600165" y="2751355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zh-TW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6" name="文字方塊 75">
                <a:extLst>
                  <a:ext uri="{FF2B5EF4-FFF2-40B4-BE49-F238E27FC236}">
                    <a16:creationId xmlns:a16="http://schemas.microsoft.com/office/drawing/2014/main" id="{E8763514-2554-9914-4D2B-644834BD8A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165" y="2751355"/>
                <a:ext cx="504444" cy="400110"/>
              </a:xfrm>
              <a:prstGeom prst="rect">
                <a:avLst/>
              </a:prstGeom>
              <a:blipFill>
                <a:blip r:embed="rId12"/>
                <a:stretch>
                  <a:fillRect t="-3030" b="-60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>
                <a:extLst>
                  <a:ext uri="{FF2B5EF4-FFF2-40B4-BE49-F238E27FC236}">
                    <a16:creationId xmlns:a16="http://schemas.microsoft.com/office/drawing/2014/main" id="{D015B199-0FC8-1A74-906C-D98BCA0CEBD1}"/>
                  </a:ext>
                </a:extLst>
              </p:cNvPr>
              <p:cNvSpPr txBox="1"/>
              <p:nvPr/>
            </p:nvSpPr>
            <p:spPr>
              <a:xfrm>
                <a:off x="2524221" y="3354121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7" name="文字方塊 76">
                <a:extLst>
                  <a:ext uri="{FF2B5EF4-FFF2-40B4-BE49-F238E27FC236}">
                    <a16:creationId xmlns:a16="http://schemas.microsoft.com/office/drawing/2014/main" id="{D015B199-0FC8-1A74-906C-D98BCA0CE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221" y="3354121"/>
                <a:ext cx="504444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>
                <a:extLst>
                  <a:ext uri="{FF2B5EF4-FFF2-40B4-BE49-F238E27FC236}">
                    <a16:creationId xmlns:a16="http://schemas.microsoft.com/office/drawing/2014/main" id="{6AC4A9BB-C853-B492-F9B2-F4F05BEBB75D}"/>
                  </a:ext>
                </a:extLst>
              </p:cNvPr>
              <p:cNvSpPr txBox="1"/>
              <p:nvPr/>
            </p:nvSpPr>
            <p:spPr>
              <a:xfrm>
                <a:off x="3175660" y="2175774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8" name="文字方塊 77">
                <a:extLst>
                  <a:ext uri="{FF2B5EF4-FFF2-40B4-BE49-F238E27FC236}">
                    <a16:creationId xmlns:a16="http://schemas.microsoft.com/office/drawing/2014/main" id="{6AC4A9BB-C853-B492-F9B2-F4F05BEBB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660" y="2175774"/>
                <a:ext cx="526489" cy="413511"/>
              </a:xfrm>
              <a:prstGeom prst="rect">
                <a:avLst/>
              </a:prstGeom>
              <a:blipFill>
                <a:blip r:embed="rId14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AC4CCF1C-D6B8-A43E-3314-C44243451370}"/>
                  </a:ext>
                </a:extLst>
              </p:cNvPr>
              <p:cNvSpPr txBox="1"/>
              <p:nvPr/>
            </p:nvSpPr>
            <p:spPr>
              <a:xfrm>
                <a:off x="3170850" y="3273656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AC4CCF1C-D6B8-A43E-3314-C44243451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850" y="3273656"/>
                <a:ext cx="526489" cy="413511"/>
              </a:xfrm>
              <a:prstGeom prst="rect">
                <a:avLst/>
              </a:prstGeom>
              <a:blipFill>
                <a:blip r:embed="rId15"/>
                <a:stretch>
                  <a:fillRect r="-93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橢圓 80">
            <a:extLst>
              <a:ext uri="{FF2B5EF4-FFF2-40B4-BE49-F238E27FC236}">
                <a16:creationId xmlns:a16="http://schemas.microsoft.com/office/drawing/2014/main" id="{CC049827-B23E-0AAF-F2B4-D7A287A84D16}"/>
              </a:ext>
            </a:extLst>
          </p:cNvPr>
          <p:cNvSpPr/>
          <p:nvPr/>
        </p:nvSpPr>
        <p:spPr>
          <a:xfrm>
            <a:off x="2479263" y="3273656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585A6A81-C8DB-345B-E021-2514696901BA}"/>
                  </a:ext>
                </a:extLst>
              </p:cNvPr>
              <p:cNvSpPr txBox="1"/>
              <p:nvPr/>
            </p:nvSpPr>
            <p:spPr>
              <a:xfrm>
                <a:off x="5998120" y="3281403"/>
                <a:ext cx="3109498" cy="10173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585A6A81-C8DB-345B-E021-251469690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120" y="3281403"/>
                <a:ext cx="3109498" cy="1017394"/>
              </a:xfrm>
              <a:prstGeom prst="rect">
                <a:avLst/>
              </a:prstGeom>
              <a:blipFill>
                <a:blip r:embed="rId16"/>
                <a:stretch>
                  <a:fillRect t="-6173" b="-3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表格 4">
                <a:extLst>
                  <a:ext uri="{FF2B5EF4-FFF2-40B4-BE49-F238E27FC236}">
                    <a16:creationId xmlns:a16="http://schemas.microsoft.com/office/drawing/2014/main" id="{AF2E46EE-7C18-367D-D546-01A173E852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6982910"/>
                  </p:ext>
                </p:extLst>
              </p:nvPr>
            </p:nvGraphicFramePr>
            <p:xfrm>
              <a:off x="9073663" y="1846038"/>
              <a:ext cx="2437562" cy="23702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4351">
                      <a:extLst>
                        <a:ext uri="{9D8B030D-6E8A-4147-A177-3AD203B41FA5}">
                          <a16:colId xmlns:a16="http://schemas.microsoft.com/office/drawing/2014/main" val="899093540"/>
                        </a:ext>
                      </a:extLst>
                    </a:gridCol>
                    <a:gridCol w="1533211">
                      <a:extLst>
                        <a:ext uri="{9D8B030D-6E8A-4147-A177-3AD203B41FA5}">
                          <a16:colId xmlns:a16="http://schemas.microsoft.com/office/drawing/2014/main" val="21665455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微分項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值</a:t>
                          </a:r>
                          <a:endParaRPr lang="en-US" altLang="zh-TW" dirty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1665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TW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zh-TW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zh-TW" alt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zh-TW" altLang="en-US" sz="18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411603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TW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sz="18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zh-TW" altLang="en-US" sz="18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zh-TW" altLang="en-US" sz="18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462087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TW" alt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8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zh-TW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zh-TW" altLang="en-US" sz="18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TW" alt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18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zh-TW" altLang="en-US" sz="18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7330804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表格 4">
                <a:extLst>
                  <a:ext uri="{FF2B5EF4-FFF2-40B4-BE49-F238E27FC236}">
                    <a16:creationId xmlns:a16="http://schemas.microsoft.com/office/drawing/2014/main" id="{AF2E46EE-7C18-367D-D546-01A173E852A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6982910"/>
                  </p:ext>
                </p:extLst>
              </p:nvPr>
            </p:nvGraphicFramePr>
            <p:xfrm>
              <a:off x="9073663" y="1846038"/>
              <a:ext cx="2437562" cy="23702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4351">
                      <a:extLst>
                        <a:ext uri="{9D8B030D-6E8A-4147-A177-3AD203B41FA5}">
                          <a16:colId xmlns:a16="http://schemas.microsoft.com/office/drawing/2014/main" val="899093540"/>
                        </a:ext>
                      </a:extLst>
                    </a:gridCol>
                    <a:gridCol w="1533211">
                      <a:extLst>
                        <a:ext uri="{9D8B030D-6E8A-4147-A177-3AD203B41FA5}">
                          <a16:colId xmlns:a16="http://schemas.microsoft.com/office/drawing/2014/main" val="21665455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微分項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值</a:t>
                          </a:r>
                          <a:endParaRPr lang="en-US" altLang="zh-TW" dirty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1665104"/>
                      </a:ext>
                    </a:extLst>
                  </a:tr>
                  <a:tr h="659892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1389" t="-59615" r="-170833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60331" t="-59615" r="-1653" b="-20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1160352"/>
                      </a:ext>
                    </a:extLst>
                  </a:tr>
                  <a:tr h="680974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1389" t="-153704" r="-17083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60331" t="-153704" r="-1653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208773"/>
                      </a:ext>
                    </a:extLst>
                  </a:tr>
                  <a:tr h="65849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1389" t="-263462" r="-170833" b="-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7"/>
                          <a:stretch>
                            <a:fillRect l="-60331" t="-263462" r="-1653" b="-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330804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文字方塊 9">
            <a:extLst>
              <a:ext uri="{FF2B5EF4-FFF2-40B4-BE49-F238E27FC236}">
                <a16:creationId xmlns:a16="http://schemas.microsoft.com/office/drawing/2014/main" id="{99C2063E-F9C1-29FE-8298-B21CAA5D5386}"/>
              </a:ext>
            </a:extLst>
          </p:cNvPr>
          <p:cNvSpPr txBox="1"/>
          <p:nvPr/>
        </p:nvSpPr>
        <p:spPr>
          <a:xfrm>
            <a:off x="9327804" y="1431685"/>
            <a:ext cx="192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grad_table</a:t>
            </a:r>
            <a:endParaRPr kumimoji="1" lang="zh-TW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2A51A60-6CFC-EA8E-578E-772FD5F01DEC}"/>
              </a:ext>
            </a:extLst>
          </p:cNvPr>
          <p:cNvSpPr/>
          <p:nvPr/>
        </p:nvSpPr>
        <p:spPr>
          <a:xfrm>
            <a:off x="7646295" y="3255272"/>
            <a:ext cx="577978" cy="1060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EE8EB8FC-4A45-793B-AB76-60700B658E0C}"/>
                  </a:ext>
                </a:extLst>
              </p:cNvPr>
              <p:cNvSpPr txBox="1"/>
              <p:nvPr/>
            </p:nvSpPr>
            <p:spPr>
              <a:xfrm>
                <a:off x="446176" y="4494552"/>
                <a:ext cx="4203068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zh-TW" altLang="en-US" sz="2800" dirty="0">
                          <a:solidFill>
                            <a:schemeClr val="tx1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EE8EB8FC-4A45-793B-AB76-60700B658E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76" y="4494552"/>
                <a:ext cx="4203068" cy="542136"/>
              </a:xfrm>
              <a:prstGeom prst="rect">
                <a:avLst/>
              </a:prstGeom>
              <a:blipFill>
                <a:blip r:embed="rId18"/>
                <a:stretch>
                  <a:fillRect t="-6818" b="-2272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078574CF-649F-93C0-92CC-90D5B1DD4060}"/>
                  </a:ext>
                </a:extLst>
              </p:cNvPr>
              <p:cNvSpPr txBox="1"/>
              <p:nvPr/>
            </p:nvSpPr>
            <p:spPr>
              <a:xfrm>
                <a:off x="5059817" y="4475556"/>
                <a:ext cx="5139259" cy="10195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[</m:t>
                          </m:r>
                          <m:sSub>
                            <m:sSubPr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zh-TW" altLang="en-US" sz="2800" dirty="0"/>
                            <m:t> </m:t>
                          </m:r>
                          <m:sSub>
                            <m:sSubPr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]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078574CF-649F-93C0-92CC-90D5B1DD4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817" y="4475556"/>
                <a:ext cx="5139259" cy="1019510"/>
              </a:xfrm>
              <a:prstGeom prst="rect">
                <a:avLst/>
              </a:prstGeom>
              <a:blipFill>
                <a:blip r:embed="rId19"/>
                <a:stretch>
                  <a:fillRect t="-740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7EB41C24-688F-29D8-6236-6FFEAEC210E6}"/>
                  </a:ext>
                </a:extLst>
              </p:cNvPr>
              <p:cNvSpPr txBox="1"/>
              <p:nvPr/>
            </p:nvSpPr>
            <p:spPr>
              <a:xfrm>
                <a:off x="5862256" y="5672453"/>
                <a:ext cx="1192530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7EB41C24-688F-29D8-6236-6FFEAEC210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2256" y="5672453"/>
                <a:ext cx="1192530" cy="542136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表格 4">
                <a:extLst>
                  <a:ext uri="{FF2B5EF4-FFF2-40B4-BE49-F238E27FC236}">
                    <a16:creationId xmlns:a16="http://schemas.microsoft.com/office/drawing/2014/main" id="{90F81003-7505-BD21-80DE-D69C87BFCC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4070601"/>
                  </p:ext>
                </p:extLst>
              </p:nvPr>
            </p:nvGraphicFramePr>
            <p:xfrm>
              <a:off x="9073663" y="1842470"/>
              <a:ext cx="2437562" cy="17117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4351">
                      <a:extLst>
                        <a:ext uri="{9D8B030D-6E8A-4147-A177-3AD203B41FA5}">
                          <a16:colId xmlns:a16="http://schemas.microsoft.com/office/drawing/2014/main" val="899093540"/>
                        </a:ext>
                      </a:extLst>
                    </a:gridCol>
                    <a:gridCol w="1533211">
                      <a:extLst>
                        <a:ext uri="{9D8B030D-6E8A-4147-A177-3AD203B41FA5}">
                          <a16:colId xmlns:a16="http://schemas.microsoft.com/office/drawing/2014/main" val="21665455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微分項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值</a:t>
                          </a:r>
                          <a:endParaRPr lang="en-US" altLang="zh-TW" dirty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1665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TW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zh-TW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zh-TW" alt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zh-TW" altLang="en-US" sz="18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411603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TW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sz="18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zh-TW" altLang="en-US" sz="18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zh-TW" altLang="en-US" sz="18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4620877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表格 4">
                <a:extLst>
                  <a:ext uri="{FF2B5EF4-FFF2-40B4-BE49-F238E27FC236}">
                    <a16:creationId xmlns:a16="http://schemas.microsoft.com/office/drawing/2014/main" id="{90F81003-7505-BD21-80DE-D69C87BFCC6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84070601"/>
                  </p:ext>
                </p:extLst>
              </p:nvPr>
            </p:nvGraphicFramePr>
            <p:xfrm>
              <a:off x="9073663" y="1842470"/>
              <a:ext cx="2437562" cy="17117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4351">
                      <a:extLst>
                        <a:ext uri="{9D8B030D-6E8A-4147-A177-3AD203B41FA5}">
                          <a16:colId xmlns:a16="http://schemas.microsoft.com/office/drawing/2014/main" val="899093540"/>
                        </a:ext>
                      </a:extLst>
                    </a:gridCol>
                    <a:gridCol w="1533211">
                      <a:extLst>
                        <a:ext uri="{9D8B030D-6E8A-4147-A177-3AD203B41FA5}">
                          <a16:colId xmlns:a16="http://schemas.microsoft.com/office/drawing/2014/main" val="21665455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微分項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值</a:t>
                          </a:r>
                          <a:endParaRPr lang="en-US" altLang="zh-TW" dirty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1665104"/>
                      </a:ext>
                    </a:extLst>
                  </a:tr>
                  <a:tr h="659892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1"/>
                          <a:stretch>
                            <a:fillRect l="-1389" t="-59615" r="-170833" b="-1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1"/>
                          <a:stretch>
                            <a:fillRect l="-60331" t="-59615" r="-1653" b="-10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1160352"/>
                      </a:ext>
                    </a:extLst>
                  </a:tr>
                  <a:tr h="680974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1"/>
                          <a:stretch>
                            <a:fillRect l="-1389" t="-153704" r="-170833" b="-370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1"/>
                          <a:stretch>
                            <a:fillRect l="-60331" t="-153704" r="-1653" b="-370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20877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橢圓 4">
            <a:extLst>
              <a:ext uri="{FF2B5EF4-FFF2-40B4-BE49-F238E27FC236}">
                <a16:creationId xmlns:a16="http://schemas.microsoft.com/office/drawing/2014/main" id="{2230DB35-C864-C0B5-519B-6214922E89C4}"/>
              </a:ext>
            </a:extLst>
          </p:cNvPr>
          <p:cNvSpPr/>
          <p:nvPr/>
        </p:nvSpPr>
        <p:spPr>
          <a:xfrm>
            <a:off x="1457049" y="1936561"/>
            <a:ext cx="867781" cy="51378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grpSp>
        <p:nvGrpSpPr>
          <p:cNvPr id="29" name="群組 28">
            <a:extLst>
              <a:ext uri="{FF2B5EF4-FFF2-40B4-BE49-F238E27FC236}">
                <a16:creationId xmlns:a16="http://schemas.microsoft.com/office/drawing/2014/main" id="{FF83D7CF-556C-11C7-CA6D-2F014ED83DF1}"/>
              </a:ext>
            </a:extLst>
          </p:cNvPr>
          <p:cNvGrpSpPr/>
          <p:nvPr/>
        </p:nvGrpSpPr>
        <p:grpSpPr>
          <a:xfrm>
            <a:off x="561340" y="5440160"/>
            <a:ext cx="4156010" cy="571500"/>
            <a:chOff x="561340" y="5440160"/>
            <a:chExt cx="4156010" cy="571500"/>
          </a:xfrm>
        </p:grpSpPr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A4405682-3373-15BC-03B9-F84110782C92}"/>
                </a:ext>
              </a:extLst>
            </p:cNvPr>
            <p:cNvSpPr/>
            <p:nvPr/>
          </p:nvSpPr>
          <p:spPr>
            <a:xfrm>
              <a:off x="617790" y="5440160"/>
              <a:ext cx="571500" cy="5715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21F1BE42-8E1E-FCD4-9D6C-07C1B983533E}"/>
                </a:ext>
              </a:extLst>
            </p:cNvPr>
            <p:cNvSpPr/>
            <p:nvPr/>
          </p:nvSpPr>
          <p:spPr>
            <a:xfrm>
              <a:off x="1793810" y="5440160"/>
              <a:ext cx="571500" cy="5715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CE4D94F4-47B2-D866-4ADA-E93ADB69D2E0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1189290" y="5725910"/>
              <a:ext cx="60452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橢圓 15">
              <a:extLst>
                <a:ext uri="{FF2B5EF4-FFF2-40B4-BE49-F238E27FC236}">
                  <a16:creationId xmlns:a16="http://schemas.microsoft.com/office/drawing/2014/main" id="{B6408918-8C31-0A13-5052-F3CB67C4EB8C}"/>
                </a:ext>
              </a:extLst>
            </p:cNvPr>
            <p:cNvSpPr/>
            <p:nvPr/>
          </p:nvSpPr>
          <p:spPr>
            <a:xfrm>
              <a:off x="4145850" y="5440160"/>
              <a:ext cx="571500" cy="5715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92FB90C2-DF75-7DF3-D1C5-89727AB591FB}"/>
                </a:ext>
              </a:extLst>
            </p:cNvPr>
            <p:cNvCxnSpPr>
              <a:cxnSpLocks/>
              <a:stCxn id="21" idx="6"/>
              <a:endCxn id="16" idx="2"/>
            </p:cNvCxnSpPr>
            <p:nvPr/>
          </p:nvCxnSpPr>
          <p:spPr>
            <a:xfrm>
              <a:off x="3541330" y="5725910"/>
              <a:ext cx="60452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文字方塊 17">
                  <a:extLst>
                    <a:ext uri="{FF2B5EF4-FFF2-40B4-BE49-F238E27FC236}">
                      <a16:creationId xmlns:a16="http://schemas.microsoft.com/office/drawing/2014/main" id="{6DA6D91F-6A78-2FD3-1C62-D438241C9BCB}"/>
                    </a:ext>
                  </a:extLst>
                </p:cNvPr>
                <p:cNvSpPr txBox="1"/>
                <p:nvPr/>
              </p:nvSpPr>
              <p:spPr>
                <a:xfrm>
                  <a:off x="4236953" y="5449888"/>
                  <a:ext cx="330926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zh-TW" altLang="en-US" sz="2800">
                            <a:latin typeface="Cambria Math" panose="02040503050406030204" pitchFamily="18" charset="0"/>
                          </a:rPr>
                          <m:t>ℒ</m:t>
                        </m:r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>
            <p:sp>
              <p:nvSpPr>
                <p:cNvPr id="18" name="文字方塊 17">
                  <a:extLst>
                    <a:ext uri="{FF2B5EF4-FFF2-40B4-BE49-F238E27FC236}">
                      <a16:creationId xmlns:a16="http://schemas.microsoft.com/office/drawing/2014/main" id="{6DA6D91F-6A78-2FD3-1C62-D438241C9B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36953" y="5449888"/>
                  <a:ext cx="330926" cy="523220"/>
                </a:xfrm>
                <a:prstGeom prst="rect">
                  <a:avLst/>
                </a:prstGeom>
                <a:blipFill>
                  <a:blip r:embed="rId22"/>
                  <a:stretch>
                    <a:fillRect l="-7407" r="-2963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1A14EE40-36C4-8573-668F-104D6D0E911C}"/>
                    </a:ext>
                  </a:extLst>
                </p:cNvPr>
                <p:cNvSpPr txBox="1"/>
                <p:nvPr/>
              </p:nvSpPr>
              <p:spPr>
                <a:xfrm>
                  <a:off x="1857380" y="5440160"/>
                  <a:ext cx="330926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>
            <p:sp>
              <p:nvSpPr>
                <p:cNvPr id="19" name="文字方塊 18">
                  <a:extLst>
                    <a:ext uri="{FF2B5EF4-FFF2-40B4-BE49-F238E27FC236}">
                      <a16:creationId xmlns:a16="http://schemas.microsoft.com/office/drawing/2014/main" id="{1A14EE40-36C4-8573-668F-104D6D0E91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57380" y="5440160"/>
                  <a:ext cx="330926" cy="523220"/>
                </a:xfrm>
                <a:prstGeom prst="rect">
                  <a:avLst/>
                </a:prstGeom>
                <a:blipFill>
                  <a:blip r:embed="rId23"/>
                  <a:stretch>
                    <a:fillRect r="-44444" b="-2381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CD680BF2-5DEB-10A3-864B-74315E00D3DF}"/>
                    </a:ext>
                  </a:extLst>
                </p:cNvPr>
                <p:cNvSpPr txBox="1"/>
                <p:nvPr/>
              </p:nvSpPr>
              <p:spPr>
                <a:xfrm>
                  <a:off x="561340" y="5440160"/>
                  <a:ext cx="330926" cy="47788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TW" altLang="en-US" sz="2400" i="1" smtClean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TW" alt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zh-TW" sz="24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zh-TW" altLang="en-US" sz="240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TW" altLang="en-US" sz="2400" dirty="0"/>
                </a:p>
              </p:txBody>
            </p:sp>
          </mc:Choice>
          <mc:Fallback>
            <p:sp>
              <p:nvSpPr>
                <p:cNvPr id="20" name="文字方塊 19">
                  <a:extLst>
                    <a:ext uri="{FF2B5EF4-FFF2-40B4-BE49-F238E27FC236}">
                      <a16:creationId xmlns:a16="http://schemas.microsoft.com/office/drawing/2014/main" id="{CD680BF2-5DEB-10A3-864B-74315E00D3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340" y="5440160"/>
                  <a:ext cx="330926" cy="477888"/>
                </a:xfrm>
                <a:prstGeom prst="rect">
                  <a:avLst/>
                </a:prstGeom>
                <a:blipFill>
                  <a:blip r:embed="rId24"/>
                  <a:stretch>
                    <a:fillRect r="-100000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橢圓 20">
              <a:extLst>
                <a:ext uri="{FF2B5EF4-FFF2-40B4-BE49-F238E27FC236}">
                  <a16:creationId xmlns:a16="http://schemas.microsoft.com/office/drawing/2014/main" id="{AAA0F796-F379-A7DA-CCCC-C59296E08344}"/>
                </a:ext>
              </a:extLst>
            </p:cNvPr>
            <p:cNvSpPr/>
            <p:nvPr/>
          </p:nvSpPr>
          <p:spPr>
            <a:xfrm>
              <a:off x="2969830" y="5440160"/>
              <a:ext cx="571500" cy="5715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595D554D-9DF3-B023-DE52-A4F61802570B}"/>
                    </a:ext>
                  </a:extLst>
                </p:cNvPr>
                <p:cNvSpPr txBox="1"/>
                <p:nvPr/>
              </p:nvSpPr>
              <p:spPr>
                <a:xfrm>
                  <a:off x="3078908" y="5440160"/>
                  <a:ext cx="330926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zh-TW" altLang="zh-TW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TW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oMath>
                    </m:oMathPara>
                  </a14:m>
                  <a:endParaRPr lang="zh-TW" altLang="en-US" sz="2800" dirty="0"/>
                </a:p>
              </p:txBody>
            </p:sp>
          </mc:Choice>
          <mc:Fallback>
            <p:sp>
              <p:nvSpPr>
                <p:cNvPr id="22" name="文字方塊 21">
                  <a:extLst>
                    <a:ext uri="{FF2B5EF4-FFF2-40B4-BE49-F238E27FC236}">
                      <a16:creationId xmlns:a16="http://schemas.microsoft.com/office/drawing/2014/main" id="{595D554D-9DF3-B023-DE52-A4F6180257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8908" y="5440160"/>
                  <a:ext cx="330926" cy="523220"/>
                </a:xfrm>
                <a:prstGeom prst="rect">
                  <a:avLst/>
                </a:prstGeom>
                <a:blipFill>
                  <a:blip r:embed="rId25"/>
                  <a:stretch>
                    <a:fillRect l="-7407" t="-7143" r="-25926" b="-9524"/>
                  </a:stretch>
                </a:blipFill>
              </p:spPr>
              <p:txBody>
                <a:bodyPr/>
                <a:lstStyle/>
                <a:p>
                  <a:r>
                    <a:rPr lang="zh-TW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4A26CE71-5808-C48F-8FC8-A3451FE19E29}"/>
                </a:ext>
              </a:extLst>
            </p:cNvPr>
            <p:cNvCxnSpPr>
              <a:cxnSpLocks/>
              <a:stCxn id="8" idx="6"/>
              <a:endCxn id="21" idx="2"/>
            </p:cNvCxnSpPr>
            <p:nvPr/>
          </p:nvCxnSpPr>
          <p:spPr>
            <a:xfrm>
              <a:off x="2365310" y="5725910"/>
              <a:ext cx="604520" cy="0"/>
            </a:xfrm>
            <a:prstGeom prst="line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AF861008-9630-7EAD-80A7-0A80F11019C8}"/>
                  </a:ext>
                </a:extLst>
              </p:cNvPr>
              <p:cNvSpPr txBox="1"/>
              <p:nvPr/>
            </p:nvSpPr>
            <p:spPr>
              <a:xfrm>
                <a:off x="5177910" y="1998752"/>
                <a:ext cx="1071415" cy="10173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AF861008-9630-7EAD-80A7-0A80F1101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7910" y="1998752"/>
                <a:ext cx="1071415" cy="1017394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4808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83" grpId="0"/>
      <p:bldP spid="10" grpId="0"/>
      <p:bldP spid="11" grpId="0" animBg="1"/>
      <p:bldP spid="12" grpId="0"/>
      <p:bldP spid="13" grpId="0"/>
      <p:bldP spid="1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E9CE060E-84DF-3A9D-F8BF-6A5FF28F1D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5853062"/>
                  </p:ext>
                </p:extLst>
              </p:nvPr>
            </p:nvGraphicFramePr>
            <p:xfrm>
              <a:off x="9073663" y="1846038"/>
              <a:ext cx="2437562" cy="23702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4351">
                      <a:extLst>
                        <a:ext uri="{9D8B030D-6E8A-4147-A177-3AD203B41FA5}">
                          <a16:colId xmlns:a16="http://schemas.microsoft.com/office/drawing/2014/main" val="899093540"/>
                        </a:ext>
                      </a:extLst>
                    </a:gridCol>
                    <a:gridCol w="1533211">
                      <a:extLst>
                        <a:ext uri="{9D8B030D-6E8A-4147-A177-3AD203B41FA5}">
                          <a16:colId xmlns:a16="http://schemas.microsoft.com/office/drawing/2014/main" val="21665455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微分項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值</a:t>
                          </a:r>
                          <a:endParaRPr lang="en-US" altLang="zh-TW" dirty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1665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TW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zh-TW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zh-TW" alt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zh-TW" altLang="en-US" sz="18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411603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TW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sz="18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zh-TW" altLang="en-US" sz="18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zh-TW" altLang="en-US" sz="18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462087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TW" alt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8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zh-TW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zh-TW" altLang="en-US" sz="18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TW" alt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18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zh-TW" altLang="en-US" sz="18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7330804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E9CE060E-84DF-3A9D-F8BF-6A5FF28F1D3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5853062"/>
                  </p:ext>
                </p:extLst>
              </p:nvPr>
            </p:nvGraphicFramePr>
            <p:xfrm>
              <a:off x="9073663" y="1846038"/>
              <a:ext cx="2437562" cy="23702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4351">
                      <a:extLst>
                        <a:ext uri="{9D8B030D-6E8A-4147-A177-3AD203B41FA5}">
                          <a16:colId xmlns:a16="http://schemas.microsoft.com/office/drawing/2014/main" val="899093540"/>
                        </a:ext>
                      </a:extLst>
                    </a:gridCol>
                    <a:gridCol w="1533211">
                      <a:extLst>
                        <a:ext uri="{9D8B030D-6E8A-4147-A177-3AD203B41FA5}">
                          <a16:colId xmlns:a16="http://schemas.microsoft.com/office/drawing/2014/main" val="21665455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微分項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值</a:t>
                          </a:r>
                          <a:endParaRPr lang="en-US" altLang="zh-TW" dirty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1665104"/>
                      </a:ext>
                    </a:extLst>
                  </a:tr>
                  <a:tr h="659892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89" t="-59615" r="-170833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331" t="-59615" r="-1653" b="-20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1160352"/>
                      </a:ext>
                    </a:extLst>
                  </a:tr>
                  <a:tr h="680974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89" t="-153704" r="-17083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331" t="-153704" r="-1653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208773"/>
                      </a:ext>
                    </a:extLst>
                  </a:tr>
                  <a:tr h="65849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89" t="-263462" r="-170833" b="-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331" t="-263462" r="-1653" b="-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330804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94EEA663-7353-2F5F-166C-63439C36E36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" altLang="zh-TW" dirty="0"/>
                  <a:t>Backpropagation</a:t>
                </a:r>
                <a:r>
                  <a:rPr kumimoji="1" lang="zh-TW" altLang="en-US" dirty="0"/>
                  <a:t> </a:t>
                </a:r>
                <a:r>
                  <a:rPr kumimoji="1" lang="en-US" altLang="zh-TW" dirty="0"/>
                  <a:t>(Layer: 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TW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TW" dirty="0"/>
                  <a:t>)</a:t>
                </a:r>
                <a:endParaRPr kumimoji="1" lang="zh-TW" altLang="en-US" dirty="0"/>
              </a:p>
            </p:txBody>
          </p:sp>
        </mc:Choice>
        <mc:Fallback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94EEA663-7353-2F5F-166C-63439C36E3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555" t="-8434" b="-156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76F0AC0-080A-77FA-96A8-3638124E4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72A9B244-DCD6-4FDD-A55E-E08A1688DFA3}"/>
                  </a:ext>
                </a:extLst>
              </p:cNvPr>
              <p:cNvSpPr txBox="1"/>
              <p:nvPr/>
            </p:nvSpPr>
            <p:spPr>
              <a:xfrm>
                <a:off x="5059818" y="1998752"/>
                <a:ext cx="3398540" cy="10173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72A9B244-DCD6-4FDD-A55E-E08A1688D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818" y="1998752"/>
                <a:ext cx="3398540" cy="10173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橢圓 58">
            <a:extLst>
              <a:ext uri="{FF2B5EF4-FFF2-40B4-BE49-F238E27FC236}">
                <a16:creationId xmlns:a16="http://schemas.microsoft.com/office/drawing/2014/main" id="{976FCD5C-D7BF-B28F-62C6-28F3BE342F75}"/>
              </a:ext>
            </a:extLst>
          </p:cNvPr>
          <p:cNvSpPr/>
          <p:nvPr/>
        </p:nvSpPr>
        <p:spPr>
          <a:xfrm>
            <a:off x="741903" y="2086786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B82981C4-39E3-7BE0-DF04-587F9265159A}"/>
              </a:ext>
            </a:extLst>
          </p:cNvPr>
          <p:cNvSpPr/>
          <p:nvPr/>
        </p:nvSpPr>
        <p:spPr>
          <a:xfrm>
            <a:off x="741903" y="3279102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1C233EC6-46B5-5FCB-BF1E-D884F2451831}"/>
              </a:ext>
            </a:extLst>
          </p:cNvPr>
          <p:cNvCxnSpPr>
            <a:cxnSpLocks/>
            <a:stCxn id="59" idx="6"/>
          </p:cNvCxnSpPr>
          <p:nvPr/>
        </p:nvCxnSpPr>
        <p:spPr>
          <a:xfrm>
            <a:off x="1313403" y="2372536"/>
            <a:ext cx="1165860" cy="11925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4F19571C-C1DC-F953-D874-94D978BACF7A}"/>
              </a:ext>
            </a:extLst>
          </p:cNvPr>
          <p:cNvCxnSpPr>
            <a:cxnSpLocks/>
            <a:stCxn id="60" idx="6"/>
            <a:endCxn id="63" idx="2"/>
          </p:cNvCxnSpPr>
          <p:nvPr/>
        </p:nvCxnSpPr>
        <p:spPr>
          <a:xfrm flipV="1">
            <a:off x="1313403" y="2373923"/>
            <a:ext cx="1177290" cy="1190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橢圓 62">
            <a:extLst>
              <a:ext uri="{FF2B5EF4-FFF2-40B4-BE49-F238E27FC236}">
                <a16:creationId xmlns:a16="http://schemas.microsoft.com/office/drawing/2014/main" id="{0E16E08D-3BF7-108C-7FEA-FD077380A896}"/>
              </a:ext>
            </a:extLst>
          </p:cNvPr>
          <p:cNvSpPr/>
          <p:nvPr/>
        </p:nvSpPr>
        <p:spPr>
          <a:xfrm>
            <a:off x="2490693" y="2088173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792AA0F9-D83E-D808-C144-E69331BD8E09}"/>
              </a:ext>
            </a:extLst>
          </p:cNvPr>
          <p:cNvCxnSpPr>
            <a:cxnSpLocks/>
            <a:stCxn id="59" idx="6"/>
            <a:endCxn id="63" idx="2"/>
          </p:cNvCxnSpPr>
          <p:nvPr/>
        </p:nvCxnSpPr>
        <p:spPr>
          <a:xfrm>
            <a:off x="1313403" y="2372536"/>
            <a:ext cx="1177290" cy="1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6FADEDA2-60B3-A466-46F4-CD1E5ED1C6F7}"/>
              </a:ext>
            </a:extLst>
          </p:cNvPr>
          <p:cNvCxnSpPr>
            <a:cxnSpLocks/>
            <a:stCxn id="60" idx="6"/>
          </p:cNvCxnSpPr>
          <p:nvPr/>
        </p:nvCxnSpPr>
        <p:spPr>
          <a:xfrm>
            <a:off x="1313403" y="3564852"/>
            <a:ext cx="1165860" cy="2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橢圓 65">
            <a:extLst>
              <a:ext uri="{FF2B5EF4-FFF2-40B4-BE49-F238E27FC236}">
                <a16:creationId xmlns:a16="http://schemas.microsoft.com/office/drawing/2014/main" id="{92A50A50-13AE-9671-5528-9A733BFCEDB3}"/>
              </a:ext>
            </a:extLst>
          </p:cNvPr>
          <p:cNvSpPr/>
          <p:nvPr/>
        </p:nvSpPr>
        <p:spPr>
          <a:xfrm>
            <a:off x="3566637" y="2659673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35A30A24-72F5-B355-5915-B8051ECEEE06}"/>
              </a:ext>
            </a:extLst>
          </p:cNvPr>
          <p:cNvCxnSpPr>
            <a:cxnSpLocks/>
            <a:stCxn id="63" idx="6"/>
            <a:endCxn id="66" idx="2"/>
          </p:cNvCxnSpPr>
          <p:nvPr/>
        </p:nvCxnSpPr>
        <p:spPr>
          <a:xfrm>
            <a:off x="3062193" y="2373923"/>
            <a:ext cx="504444" cy="571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59E786F4-17F4-A8F2-5682-0635B71B6363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3062193" y="2945423"/>
            <a:ext cx="504444" cy="619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FBAEF8DE-C862-2C76-DEEA-B2C215542765}"/>
                  </a:ext>
                </a:extLst>
              </p:cNvPr>
              <p:cNvSpPr txBox="1"/>
              <p:nvPr/>
            </p:nvSpPr>
            <p:spPr>
              <a:xfrm>
                <a:off x="847618" y="2137176"/>
                <a:ext cx="32213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FBAEF8DE-C862-2C76-DEEA-B2C215542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18" y="2137176"/>
                <a:ext cx="322139" cy="400110"/>
              </a:xfrm>
              <a:prstGeom prst="rect">
                <a:avLst/>
              </a:prstGeom>
              <a:blipFill>
                <a:blip r:embed="rId5"/>
                <a:stretch>
                  <a:fillRect r="-148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1B42E404-9F5B-74AD-AF25-83A09054817A}"/>
                  </a:ext>
                </a:extLst>
              </p:cNvPr>
              <p:cNvSpPr txBox="1"/>
              <p:nvPr/>
            </p:nvSpPr>
            <p:spPr>
              <a:xfrm>
                <a:off x="823835" y="3342170"/>
                <a:ext cx="44485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1B42E404-9F5B-74AD-AF25-83A090548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35" y="3342170"/>
                <a:ext cx="444852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3EF6FA23-CFBC-B1A0-08AA-19354F494085}"/>
                  </a:ext>
                </a:extLst>
              </p:cNvPr>
              <p:cNvSpPr txBox="1"/>
              <p:nvPr/>
            </p:nvSpPr>
            <p:spPr>
              <a:xfrm>
                <a:off x="1506663" y="1956662"/>
                <a:ext cx="77933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3EF6FA23-CFBC-B1A0-08AA-19354F494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663" y="1956662"/>
                <a:ext cx="779339" cy="41351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EA28A3BB-8C02-E67D-BAA2-0674C096E826}"/>
                  </a:ext>
                </a:extLst>
              </p:cNvPr>
              <p:cNvSpPr txBox="1"/>
              <p:nvPr/>
            </p:nvSpPr>
            <p:spPr>
              <a:xfrm>
                <a:off x="1066948" y="2507898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EA28A3BB-8C02-E67D-BAA2-0674C096E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948" y="2507898"/>
                <a:ext cx="526489" cy="413511"/>
              </a:xfrm>
              <a:prstGeom prst="rect">
                <a:avLst/>
              </a:prstGeom>
              <a:blipFill>
                <a:blip r:embed="rId8"/>
                <a:stretch>
                  <a:fillRect r="-95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D64B6BD0-91FF-CAC0-4A9E-3FC2C6156FB6}"/>
                  </a:ext>
                </a:extLst>
              </p:cNvPr>
              <p:cNvSpPr txBox="1"/>
              <p:nvPr/>
            </p:nvSpPr>
            <p:spPr>
              <a:xfrm>
                <a:off x="1548722" y="3524966"/>
                <a:ext cx="711521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D64B6BD0-91FF-CAC0-4A9E-3FC2C6156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722" y="3524966"/>
                <a:ext cx="711521" cy="41351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BC630E03-5F6A-8125-D1C6-C1F440BE7CA6}"/>
                  </a:ext>
                </a:extLst>
              </p:cNvPr>
              <p:cNvSpPr txBox="1"/>
              <p:nvPr/>
            </p:nvSpPr>
            <p:spPr>
              <a:xfrm>
                <a:off x="1067750" y="2901397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BC630E03-5F6A-8125-D1C6-C1F440BE7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750" y="2901397"/>
                <a:ext cx="526489" cy="413511"/>
              </a:xfrm>
              <a:prstGeom prst="rect">
                <a:avLst/>
              </a:prstGeom>
              <a:blipFill>
                <a:blip r:embed="rId10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BD367A24-6CF6-6A5A-4C00-96AA16400F67}"/>
                  </a:ext>
                </a:extLst>
              </p:cNvPr>
              <p:cNvSpPr txBox="1"/>
              <p:nvPr/>
            </p:nvSpPr>
            <p:spPr>
              <a:xfrm>
                <a:off x="2547710" y="2163417"/>
                <a:ext cx="51587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BD367A24-6CF6-6A5A-4C00-96AA16400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710" y="2163417"/>
                <a:ext cx="515874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>
                <a:extLst>
                  <a:ext uri="{FF2B5EF4-FFF2-40B4-BE49-F238E27FC236}">
                    <a16:creationId xmlns:a16="http://schemas.microsoft.com/office/drawing/2014/main" id="{D015B199-0FC8-1A74-906C-D98BCA0CEBD1}"/>
                  </a:ext>
                </a:extLst>
              </p:cNvPr>
              <p:cNvSpPr txBox="1"/>
              <p:nvPr/>
            </p:nvSpPr>
            <p:spPr>
              <a:xfrm>
                <a:off x="2524221" y="3354121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7" name="文字方塊 76">
                <a:extLst>
                  <a:ext uri="{FF2B5EF4-FFF2-40B4-BE49-F238E27FC236}">
                    <a16:creationId xmlns:a16="http://schemas.microsoft.com/office/drawing/2014/main" id="{D015B199-0FC8-1A74-906C-D98BCA0CE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221" y="3354121"/>
                <a:ext cx="504444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>
                <a:extLst>
                  <a:ext uri="{FF2B5EF4-FFF2-40B4-BE49-F238E27FC236}">
                    <a16:creationId xmlns:a16="http://schemas.microsoft.com/office/drawing/2014/main" id="{6AC4A9BB-C853-B492-F9B2-F4F05BEBB75D}"/>
                  </a:ext>
                </a:extLst>
              </p:cNvPr>
              <p:cNvSpPr txBox="1"/>
              <p:nvPr/>
            </p:nvSpPr>
            <p:spPr>
              <a:xfrm>
                <a:off x="3175660" y="2175774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8" name="文字方塊 77">
                <a:extLst>
                  <a:ext uri="{FF2B5EF4-FFF2-40B4-BE49-F238E27FC236}">
                    <a16:creationId xmlns:a16="http://schemas.microsoft.com/office/drawing/2014/main" id="{6AC4A9BB-C853-B492-F9B2-F4F05BEBB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660" y="2175774"/>
                <a:ext cx="526489" cy="413511"/>
              </a:xfrm>
              <a:prstGeom prst="rect">
                <a:avLst/>
              </a:prstGeom>
              <a:blipFill>
                <a:blip r:embed="rId13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AC4CCF1C-D6B8-A43E-3314-C44243451370}"/>
                  </a:ext>
                </a:extLst>
              </p:cNvPr>
              <p:cNvSpPr txBox="1"/>
              <p:nvPr/>
            </p:nvSpPr>
            <p:spPr>
              <a:xfrm>
                <a:off x="3170850" y="3273656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AC4CCF1C-D6B8-A43E-3314-C44243451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850" y="3273656"/>
                <a:ext cx="526489" cy="413511"/>
              </a:xfrm>
              <a:prstGeom prst="rect">
                <a:avLst/>
              </a:prstGeom>
              <a:blipFill>
                <a:blip r:embed="rId14"/>
                <a:stretch>
                  <a:fillRect r="-93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橢圓 80">
            <a:extLst>
              <a:ext uri="{FF2B5EF4-FFF2-40B4-BE49-F238E27FC236}">
                <a16:creationId xmlns:a16="http://schemas.microsoft.com/office/drawing/2014/main" id="{CC049827-B23E-0AAF-F2B4-D7A287A84D16}"/>
              </a:ext>
            </a:extLst>
          </p:cNvPr>
          <p:cNvSpPr/>
          <p:nvPr/>
        </p:nvSpPr>
        <p:spPr>
          <a:xfrm>
            <a:off x="2479263" y="3273656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585A6A81-C8DB-345B-E021-2514696901BA}"/>
                  </a:ext>
                </a:extLst>
              </p:cNvPr>
              <p:cNvSpPr txBox="1"/>
              <p:nvPr/>
            </p:nvSpPr>
            <p:spPr>
              <a:xfrm>
                <a:off x="5998120" y="3281403"/>
                <a:ext cx="3109498" cy="10173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585A6A81-C8DB-345B-E021-251469690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120" y="3281403"/>
                <a:ext cx="3109498" cy="1017394"/>
              </a:xfrm>
              <a:prstGeom prst="rect">
                <a:avLst/>
              </a:prstGeom>
              <a:blipFill>
                <a:blip r:embed="rId15"/>
                <a:stretch>
                  <a:fillRect t="-6173" b="-3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>
            <a:extLst>
              <a:ext uri="{FF2B5EF4-FFF2-40B4-BE49-F238E27FC236}">
                <a16:creationId xmlns:a16="http://schemas.microsoft.com/office/drawing/2014/main" id="{99C2063E-F9C1-29FE-8298-B21CAA5D5386}"/>
              </a:ext>
            </a:extLst>
          </p:cNvPr>
          <p:cNvSpPr txBox="1"/>
          <p:nvPr/>
        </p:nvSpPr>
        <p:spPr>
          <a:xfrm>
            <a:off x="9327804" y="1431685"/>
            <a:ext cx="192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grad_table</a:t>
            </a:r>
            <a:endParaRPr kumimoji="1" lang="zh-TW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2A51A60-6CFC-EA8E-578E-772FD5F01DEC}"/>
              </a:ext>
            </a:extLst>
          </p:cNvPr>
          <p:cNvSpPr/>
          <p:nvPr/>
        </p:nvSpPr>
        <p:spPr>
          <a:xfrm>
            <a:off x="8378237" y="3263751"/>
            <a:ext cx="577978" cy="1060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8862993C-A4AC-DFA2-9140-4A9AAC8D1453}"/>
              </a:ext>
            </a:extLst>
          </p:cNvPr>
          <p:cNvSpPr/>
          <p:nvPr/>
        </p:nvSpPr>
        <p:spPr>
          <a:xfrm>
            <a:off x="9097949" y="2218764"/>
            <a:ext cx="869356" cy="6158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A76D512E-3F07-572E-7E11-11EA4C620233}"/>
              </a:ext>
            </a:extLst>
          </p:cNvPr>
          <p:cNvSpPr/>
          <p:nvPr/>
        </p:nvSpPr>
        <p:spPr>
          <a:xfrm>
            <a:off x="1457049" y="1936561"/>
            <a:ext cx="867781" cy="51378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B7628D3-EEB4-D504-639D-0573E2BA1784}"/>
              </a:ext>
            </a:extLst>
          </p:cNvPr>
          <p:cNvSpPr txBox="1"/>
          <p:nvPr/>
        </p:nvSpPr>
        <p:spPr>
          <a:xfrm>
            <a:off x="5676124" y="4772567"/>
            <a:ext cx="493683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/>
            <a:r>
              <a:rPr lang="zh-TW" altLang="en-US" sz="20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已經算過了，直接取記錄過的值就可以了！</a:t>
            </a:r>
            <a:endParaRPr lang="en-US" altLang="zh-TW" sz="2000" dirty="0">
              <a:solidFill>
                <a:srgbClr val="FF0000"/>
              </a:solidFill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17FE7945-2A10-4832-465B-9206B613B21D}"/>
                  </a:ext>
                </a:extLst>
              </p:cNvPr>
              <p:cNvSpPr txBox="1"/>
              <p:nvPr/>
            </p:nvSpPr>
            <p:spPr>
              <a:xfrm>
                <a:off x="4666688" y="2732475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17FE7945-2A10-4832-465B-9206B613B2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688" y="2732475"/>
                <a:ext cx="504444" cy="400110"/>
              </a:xfrm>
              <a:prstGeom prst="rect">
                <a:avLst/>
              </a:prstGeom>
              <a:blipFill>
                <a:blip r:embed="rId16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線箭頭接點 14">
            <a:extLst>
              <a:ext uri="{FF2B5EF4-FFF2-40B4-BE49-F238E27FC236}">
                <a16:creationId xmlns:a16="http://schemas.microsoft.com/office/drawing/2014/main" id="{46190D4A-C991-7E69-08AC-62D02B5B8238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4150813" y="2932530"/>
            <a:ext cx="5158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F6035210-6B70-CAC7-6A57-2D2C7C227FA2}"/>
                  </a:ext>
                </a:extLst>
              </p:cNvPr>
              <p:cNvSpPr txBox="1"/>
              <p:nvPr/>
            </p:nvSpPr>
            <p:spPr>
              <a:xfrm>
                <a:off x="3600165" y="2751355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zh-TW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F6035210-6B70-CAC7-6A57-2D2C7C227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165" y="2751355"/>
                <a:ext cx="504444" cy="400110"/>
              </a:xfrm>
              <a:prstGeom prst="rect">
                <a:avLst/>
              </a:prstGeom>
              <a:blipFill>
                <a:blip r:embed="rId17"/>
                <a:stretch>
                  <a:fillRect t="-3030" b="-60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06161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E9CE060E-84DF-3A9D-F8BF-6A5FF28F1D3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073663" y="1846038"/>
              <a:ext cx="2437562" cy="23702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4351">
                      <a:extLst>
                        <a:ext uri="{9D8B030D-6E8A-4147-A177-3AD203B41FA5}">
                          <a16:colId xmlns:a16="http://schemas.microsoft.com/office/drawing/2014/main" val="899093540"/>
                        </a:ext>
                      </a:extLst>
                    </a:gridCol>
                    <a:gridCol w="1533211">
                      <a:extLst>
                        <a:ext uri="{9D8B030D-6E8A-4147-A177-3AD203B41FA5}">
                          <a16:colId xmlns:a16="http://schemas.microsoft.com/office/drawing/2014/main" val="21665455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微分項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值</a:t>
                          </a:r>
                          <a:endParaRPr lang="en-US" altLang="zh-TW" dirty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1665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TW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zh-TW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zh-TW" alt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zh-TW" altLang="en-US" sz="18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411603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TW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sz="18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zh-TW" altLang="en-US" sz="18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zh-TW" altLang="en-US" sz="18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462087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TW" alt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8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zh-TW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zh-TW" altLang="en-US" sz="18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TW" alt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18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zh-TW" altLang="en-US" sz="18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73308045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E9CE060E-84DF-3A9D-F8BF-6A5FF28F1D39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073663" y="1846038"/>
              <a:ext cx="2437562" cy="2370201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4351">
                      <a:extLst>
                        <a:ext uri="{9D8B030D-6E8A-4147-A177-3AD203B41FA5}">
                          <a16:colId xmlns:a16="http://schemas.microsoft.com/office/drawing/2014/main" val="899093540"/>
                        </a:ext>
                      </a:extLst>
                    </a:gridCol>
                    <a:gridCol w="1533211">
                      <a:extLst>
                        <a:ext uri="{9D8B030D-6E8A-4147-A177-3AD203B41FA5}">
                          <a16:colId xmlns:a16="http://schemas.microsoft.com/office/drawing/2014/main" val="21665455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微分項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值</a:t>
                          </a:r>
                          <a:endParaRPr lang="en-US" altLang="zh-TW" dirty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1665104"/>
                      </a:ext>
                    </a:extLst>
                  </a:tr>
                  <a:tr h="659892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89" t="-59615" r="-170833" b="-207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331" t="-59615" r="-1653" b="-207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1160352"/>
                      </a:ext>
                    </a:extLst>
                  </a:tr>
                  <a:tr h="680974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89" t="-153704" r="-17083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331" t="-153704" r="-1653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208773"/>
                      </a:ext>
                    </a:extLst>
                  </a:tr>
                  <a:tr h="65849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389" t="-263462" r="-170833" b="-38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60331" t="-263462" r="-1653" b="-384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330804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94EEA663-7353-2F5F-166C-63439C36E36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kumimoji="1" lang="en" altLang="zh-TW" dirty="0"/>
                  <a:t>Backpropagation</a:t>
                </a:r>
                <a:r>
                  <a:rPr kumimoji="1" lang="zh-TW" altLang="en-US" dirty="0"/>
                  <a:t> </a:t>
                </a:r>
                <a:r>
                  <a:rPr kumimoji="1" lang="en-US" altLang="zh-TW" dirty="0"/>
                  <a:t>(Layer: 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zh-TW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zh-TW" alt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1" lang="en-US" altLang="zh-TW" dirty="0"/>
                  <a:t>)</a:t>
                </a:r>
                <a:endParaRPr kumimoji="1" lang="zh-TW" altLang="en-US" dirty="0"/>
              </a:p>
            </p:txBody>
          </p:sp>
        </mc:Choice>
        <mc:Fallback>
          <p:sp>
            <p:nvSpPr>
              <p:cNvPr id="2" name="標題 1">
                <a:extLst>
                  <a:ext uri="{FF2B5EF4-FFF2-40B4-BE49-F238E27FC236}">
                    <a16:creationId xmlns:a16="http://schemas.microsoft.com/office/drawing/2014/main" id="{94EEA663-7353-2F5F-166C-63439C36E3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555" t="-8434" b="-1566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76F0AC0-080A-77FA-96A8-3638124E4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72A9B244-DCD6-4FDD-A55E-E08A1688DFA3}"/>
                  </a:ext>
                </a:extLst>
              </p:cNvPr>
              <p:cNvSpPr txBox="1"/>
              <p:nvPr/>
            </p:nvSpPr>
            <p:spPr>
              <a:xfrm>
                <a:off x="5059818" y="1998752"/>
                <a:ext cx="3398540" cy="10173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文字方塊 56">
                <a:extLst>
                  <a:ext uri="{FF2B5EF4-FFF2-40B4-BE49-F238E27FC236}">
                    <a16:creationId xmlns:a16="http://schemas.microsoft.com/office/drawing/2014/main" id="{72A9B244-DCD6-4FDD-A55E-E08A1688DF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818" y="1998752"/>
                <a:ext cx="3398540" cy="101739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橢圓 58">
            <a:extLst>
              <a:ext uri="{FF2B5EF4-FFF2-40B4-BE49-F238E27FC236}">
                <a16:creationId xmlns:a16="http://schemas.microsoft.com/office/drawing/2014/main" id="{976FCD5C-D7BF-B28F-62C6-28F3BE342F75}"/>
              </a:ext>
            </a:extLst>
          </p:cNvPr>
          <p:cNvSpPr/>
          <p:nvPr/>
        </p:nvSpPr>
        <p:spPr>
          <a:xfrm>
            <a:off x="741903" y="2086786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0" name="橢圓 59">
            <a:extLst>
              <a:ext uri="{FF2B5EF4-FFF2-40B4-BE49-F238E27FC236}">
                <a16:creationId xmlns:a16="http://schemas.microsoft.com/office/drawing/2014/main" id="{B82981C4-39E3-7BE0-DF04-587F9265159A}"/>
              </a:ext>
            </a:extLst>
          </p:cNvPr>
          <p:cNvSpPr/>
          <p:nvPr/>
        </p:nvSpPr>
        <p:spPr>
          <a:xfrm>
            <a:off x="741903" y="3279102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61" name="直線接點 60">
            <a:extLst>
              <a:ext uri="{FF2B5EF4-FFF2-40B4-BE49-F238E27FC236}">
                <a16:creationId xmlns:a16="http://schemas.microsoft.com/office/drawing/2014/main" id="{1C233EC6-46B5-5FCB-BF1E-D884F2451831}"/>
              </a:ext>
            </a:extLst>
          </p:cNvPr>
          <p:cNvCxnSpPr>
            <a:cxnSpLocks/>
            <a:stCxn id="59" idx="6"/>
          </p:cNvCxnSpPr>
          <p:nvPr/>
        </p:nvCxnSpPr>
        <p:spPr>
          <a:xfrm>
            <a:off x="1313403" y="2372536"/>
            <a:ext cx="1165860" cy="11925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接點 61">
            <a:extLst>
              <a:ext uri="{FF2B5EF4-FFF2-40B4-BE49-F238E27FC236}">
                <a16:creationId xmlns:a16="http://schemas.microsoft.com/office/drawing/2014/main" id="{4F19571C-C1DC-F953-D874-94D978BACF7A}"/>
              </a:ext>
            </a:extLst>
          </p:cNvPr>
          <p:cNvCxnSpPr>
            <a:cxnSpLocks/>
            <a:stCxn id="60" idx="6"/>
            <a:endCxn id="63" idx="2"/>
          </p:cNvCxnSpPr>
          <p:nvPr/>
        </p:nvCxnSpPr>
        <p:spPr>
          <a:xfrm flipV="1">
            <a:off x="1313403" y="2373923"/>
            <a:ext cx="1177290" cy="1190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橢圓 62">
            <a:extLst>
              <a:ext uri="{FF2B5EF4-FFF2-40B4-BE49-F238E27FC236}">
                <a16:creationId xmlns:a16="http://schemas.microsoft.com/office/drawing/2014/main" id="{0E16E08D-3BF7-108C-7FEA-FD077380A896}"/>
              </a:ext>
            </a:extLst>
          </p:cNvPr>
          <p:cNvSpPr/>
          <p:nvPr/>
        </p:nvSpPr>
        <p:spPr>
          <a:xfrm>
            <a:off x="2490693" y="2088173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64" name="直線接點 63">
            <a:extLst>
              <a:ext uri="{FF2B5EF4-FFF2-40B4-BE49-F238E27FC236}">
                <a16:creationId xmlns:a16="http://schemas.microsoft.com/office/drawing/2014/main" id="{792AA0F9-D83E-D808-C144-E69331BD8E09}"/>
              </a:ext>
            </a:extLst>
          </p:cNvPr>
          <p:cNvCxnSpPr>
            <a:cxnSpLocks/>
            <a:stCxn id="59" idx="6"/>
            <a:endCxn id="63" idx="2"/>
          </p:cNvCxnSpPr>
          <p:nvPr/>
        </p:nvCxnSpPr>
        <p:spPr>
          <a:xfrm>
            <a:off x="1313403" y="2372536"/>
            <a:ext cx="1177290" cy="1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接點 64">
            <a:extLst>
              <a:ext uri="{FF2B5EF4-FFF2-40B4-BE49-F238E27FC236}">
                <a16:creationId xmlns:a16="http://schemas.microsoft.com/office/drawing/2014/main" id="{6FADEDA2-60B3-A466-46F4-CD1E5ED1C6F7}"/>
              </a:ext>
            </a:extLst>
          </p:cNvPr>
          <p:cNvCxnSpPr>
            <a:cxnSpLocks/>
            <a:stCxn id="60" idx="6"/>
          </p:cNvCxnSpPr>
          <p:nvPr/>
        </p:nvCxnSpPr>
        <p:spPr>
          <a:xfrm>
            <a:off x="1313403" y="3564852"/>
            <a:ext cx="1165860" cy="2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橢圓 65">
            <a:extLst>
              <a:ext uri="{FF2B5EF4-FFF2-40B4-BE49-F238E27FC236}">
                <a16:creationId xmlns:a16="http://schemas.microsoft.com/office/drawing/2014/main" id="{92A50A50-13AE-9671-5528-9A733BFCEDB3}"/>
              </a:ext>
            </a:extLst>
          </p:cNvPr>
          <p:cNvSpPr/>
          <p:nvPr/>
        </p:nvSpPr>
        <p:spPr>
          <a:xfrm>
            <a:off x="3566637" y="2659673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67" name="直線接點 66">
            <a:extLst>
              <a:ext uri="{FF2B5EF4-FFF2-40B4-BE49-F238E27FC236}">
                <a16:creationId xmlns:a16="http://schemas.microsoft.com/office/drawing/2014/main" id="{35A30A24-72F5-B355-5915-B8051ECEEE06}"/>
              </a:ext>
            </a:extLst>
          </p:cNvPr>
          <p:cNvCxnSpPr>
            <a:cxnSpLocks/>
            <a:stCxn id="63" idx="6"/>
            <a:endCxn id="66" idx="2"/>
          </p:cNvCxnSpPr>
          <p:nvPr/>
        </p:nvCxnSpPr>
        <p:spPr>
          <a:xfrm>
            <a:off x="3062193" y="2373923"/>
            <a:ext cx="504444" cy="571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接點 67">
            <a:extLst>
              <a:ext uri="{FF2B5EF4-FFF2-40B4-BE49-F238E27FC236}">
                <a16:creationId xmlns:a16="http://schemas.microsoft.com/office/drawing/2014/main" id="{59E786F4-17F4-A8F2-5682-0635B71B6363}"/>
              </a:ext>
            </a:extLst>
          </p:cNvPr>
          <p:cNvCxnSpPr>
            <a:cxnSpLocks/>
            <a:endCxn id="66" idx="2"/>
          </p:cNvCxnSpPr>
          <p:nvPr/>
        </p:nvCxnSpPr>
        <p:spPr>
          <a:xfrm flipV="1">
            <a:off x="3062193" y="2945423"/>
            <a:ext cx="504444" cy="619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FBAEF8DE-C862-2C76-DEEA-B2C215542765}"/>
                  </a:ext>
                </a:extLst>
              </p:cNvPr>
              <p:cNvSpPr txBox="1"/>
              <p:nvPr/>
            </p:nvSpPr>
            <p:spPr>
              <a:xfrm>
                <a:off x="847618" y="2137176"/>
                <a:ext cx="32213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69" name="文字方塊 68">
                <a:extLst>
                  <a:ext uri="{FF2B5EF4-FFF2-40B4-BE49-F238E27FC236}">
                    <a16:creationId xmlns:a16="http://schemas.microsoft.com/office/drawing/2014/main" id="{FBAEF8DE-C862-2C76-DEEA-B2C2155427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18" y="2137176"/>
                <a:ext cx="322139" cy="400110"/>
              </a:xfrm>
              <a:prstGeom prst="rect">
                <a:avLst/>
              </a:prstGeom>
              <a:blipFill>
                <a:blip r:embed="rId5"/>
                <a:stretch>
                  <a:fillRect r="-148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1B42E404-9F5B-74AD-AF25-83A09054817A}"/>
                  </a:ext>
                </a:extLst>
              </p:cNvPr>
              <p:cNvSpPr txBox="1"/>
              <p:nvPr/>
            </p:nvSpPr>
            <p:spPr>
              <a:xfrm>
                <a:off x="823835" y="3342170"/>
                <a:ext cx="44485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0" name="文字方塊 69">
                <a:extLst>
                  <a:ext uri="{FF2B5EF4-FFF2-40B4-BE49-F238E27FC236}">
                    <a16:creationId xmlns:a16="http://schemas.microsoft.com/office/drawing/2014/main" id="{1B42E404-9F5B-74AD-AF25-83A0905481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35" y="3342170"/>
                <a:ext cx="444852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3EF6FA23-CFBC-B1A0-08AA-19354F494085}"/>
                  </a:ext>
                </a:extLst>
              </p:cNvPr>
              <p:cNvSpPr txBox="1"/>
              <p:nvPr/>
            </p:nvSpPr>
            <p:spPr>
              <a:xfrm>
                <a:off x="1506663" y="1956662"/>
                <a:ext cx="77933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1" name="文字方塊 70">
                <a:extLst>
                  <a:ext uri="{FF2B5EF4-FFF2-40B4-BE49-F238E27FC236}">
                    <a16:creationId xmlns:a16="http://schemas.microsoft.com/office/drawing/2014/main" id="{3EF6FA23-CFBC-B1A0-08AA-19354F4940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663" y="1956662"/>
                <a:ext cx="779339" cy="41351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EA28A3BB-8C02-E67D-BAA2-0674C096E826}"/>
                  </a:ext>
                </a:extLst>
              </p:cNvPr>
              <p:cNvSpPr txBox="1"/>
              <p:nvPr/>
            </p:nvSpPr>
            <p:spPr>
              <a:xfrm>
                <a:off x="1066948" y="2507898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2" name="文字方塊 71">
                <a:extLst>
                  <a:ext uri="{FF2B5EF4-FFF2-40B4-BE49-F238E27FC236}">
                    <a16:creationId xmlns:a16="http://schemas.microsoft.com/office/drawing/2014/main" id="{EA28A3BB-8C02-E67D-BAA2-0674C096E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948" y="2507898"/>
                <a:ext cx="526489" cy="413511"/>
              </a:xfrm>
              <a:prstGeom prst="rect">
                <a:avLst/>
              </a:prstGeom>
              <a:blipFill>
                <a:blip r:embed="rId8"/>
                <a:stretch>
                  <a:fillRect r="-95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D64B6BD0-91FF-CAC0-4A9E-3FC2C6156FB6}"/>
                  </a:ext>
                </a:extLst>
              </p:cNvPr>
              <p:cNvSpPr txBox="1"/>
              <p:nvPr/>
            </p:nvSpPr>
            <p:spPr>
              <a:xfrm>
                <a:off x="1548722" y="3524966"/>
                <a:ext cx="711521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3" name="文字方塊 72">
                <a:extLst>
                  <a:ext uri="{FF2B5EF4-FFF2-40B4-BE49-F238E27FC236}">
                    <a16:creationId xmlns:a16="http://schemas.microsoft.com/office/drawing/2014/main" id="{D64B6BD0-91FF-CAC0-4A9E-3FC2C6156F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722" y="3524966"/>
                <a:ext cx="711521" cy="41351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BC630E03-5F6A-8125-D1C6-C1F440BE7CA6}"/>
                  </a:ext>
                </a:extLst>
              </p:cNvPr>
              <p:cNvSpPr txBox="1"/>
              <p:nvPr/>
            </p:nvSpPr>
            <p:spPr>
              <a:xfrm>
                <a:off x="1067750" y="2901397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4" name="文字方塊 73">
                <a:extLst>
                  <a:ext uri="{FF2B5EF4-FFF2-40B4-BE49-F238E27FC236}">
                    <a16:creationId xmlns:a16="http://schemas.microsoft.com/office/drawing/2014/main" id="{BC630E03-5F6A-8125-D1C6-C1F440BE7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750" y="2901397"/>
                <a:ext cx="526489" cy="413511"/>
              </a:xfrm>
              <a:prstGeom prst="rect">
                <a:avLst/>
              </a:prstGeom>
              <a:blipFill>
                <a:blip r:embed="rId10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BD367A24-6CF6-6A5A-4C00-96AA16400F67}"/>
                  </a:ext>
                </a:extLst>
              </p:cNvPr>
              <p:cNvSpPr txBox="1"/>
              <p:nvPr/>
            </p:nvSpPr>
            <p:spPr>
              <a:xfrm>
                <a:off x="2547710" y="2163417"/>
                <a:ext cx="51587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5" name="文字方塊 74">
                <a:extLst>
                  <a:ext uri="{FF2B5EF4-FFF2-40B4-BE49-F238E27FC236}">
                    <a16:creationId xmlns:a16="http://schemas.microsoft.com/office/drawing/2014/main" id="{BD367A24-6CF6-6A5A-4C00-96AA16400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710" y="2163417"/>
                <a:ext cx="515874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文字方塊 76">
                <a:extLst>
                  <a:ext uri="{FF2B5EF4-FFF2-40B4-BE49-F238E27FC236}">
                    <a16:creationId xmlns:a16="http://schemas.microsoft.com/office/drawing/2014/main" id="{D015B199-0FC8-1A74-906C-D98BCA0CEBD1}"/>
                  </a:ext>
                </a:extLst>
              </p:cNvPr>
              <p:cNvSpPr txBox="1"/>
              <p:nvPr/>
            </p:nvSpPr>
            <p:spPr>
              <a:xfrm>
                <a:off x="2524221" y="3354121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7" name="文字方塊 76">
                <a:extLst>
                  <a:ext uri="{FF2B5EF4-FFF2-40B4-BE49-F238E27FC236}">
                    <a16:creationId xmlns:a16="http://schemas.microsoft.com/office/drawing/2014/main" id="{D015B199-0FC8-1A74-906C-D98BCA0CEB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221" y="3354121"/>
                <a:ext cx="504444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字方塊 77">
                <a:extLst>
                  <a:ext uri="{FF2B5EF4-FFF2-40B4-BE49-F238E27FC236}">
                    <a16:creationId xmlns:a16="http://schemas.microsoft.com/office/drawing/2014/main" id="{6AC4A9BB-C853-B492-F9B2-F4F05BEBB75D}"/>
                  </a:ext>
                </a:extLst>
              </p:cNvPr>
              <p:cNvSpPr txBox="1"/>
              <p:nvPr/>
            </p:nvSpPr>
            <p:spPr>
              <a:xfrm>
                <a:off x="3175660" y="2175774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8" name="文字方塊 77">
                <a:extLst>
                  <a:ext uri="{FF2B5EF4-FFF2-40B4-BE49-F238E27FC236}">
                    <a16:creationId xmlns:a16="http://schemas.microsoft.com/office/drawing/2014/main" id="{6AC4A9BB-C853-B492-F9B2-F4F05BEBB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660" y="2175774"/>
                <a:ext cx="526489" cy="413511"/>
              </a:xfrm>
              <a:prstGeom prst="rect">
                <a:avLst/>
              </a:prstGeom>
              <a:blipFill>
                <a:blip r:embed="rId13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AC4CCF1C-D6B8-A43E-3314-C44243451370}"/>
                  </a:ext>
                </a:extLst>
              </p:cNvPr>
              <p:cNvSpPr txBox="1"/>
              <p:nvPr/>
            </p:nvSpPr>
            <p:spPr>
              <a:xfrm>
                <a:off x="3170850" y="3273656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 xmlns="">
          <p:sp>
            <p:nvSpPr>
              <p:cNvPr id="79" name="文字方塊 78">
                <a:extLst>
                  <a:ext uri="{FF2B5EF4-FFF2-40B4-BE49-F238E27FC236}">
                    <a16:creationId xmlns:a16="http://schemas.microsoft.com/office/drawing/2014/main" id="{AC4CCF1C-D6B8-A43E-3314-C442434513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850" y="3273656"/>
                <a:ext cx="526489" cy="413511"/>
              </a:xfrm>
              <a:prstGeom prst="rect">
                <a:avLst/>
              </a:prstGeom>
              <a:blipFill>
                <a:blip r:embed="rId14"/>
                <a:stretch>
                  <a:fillRect r="-93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橢圓 80">
            <a:extLst>
              <a:ext uri="{FF2B5EF4-FFF2-40B4-BE49-F238E27FC236}">
                <a16:creationId xmlns:a16="http://schemas.microsoft.com/office/drawing/2014/main" id="{CC049827-B23E-0AAF-F2B4-D7A287A84D16}"/>
              </a:ext>
            </a:extLst>
          </p:cNvPr>
          <p:cNvSpPr/>
          <p:nvPr/>
        </p:nvSpPr>
        <p:spPr>
          <a:xfrm>
            <a:off x="2479263" y="3273656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585A6A81-C8DB-345B-E021-2514696901BA}"/>
                  </a:ext>
                </a:extLst>
              </p:cNvPr>
              <p:cNvSpPr txBox="1"/>
              <p:nvPr/>
            </p:nvSpPr>
            <p:spPr>
              <a:xfrm>
                <a:off x="5998120" y="3281403"/>
                <a:ext cx="3109498" cy="10173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acc>
                            <m:accPr>
                              <m:chr m:val="̂"/>
                              <m:ctrlPr>
                                <a:rPr lang="zh-TW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TW" sz="2800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3" name="文字方塊 82">
                <a:extLst>
                  <a:ext uri="{FF2B5EF4-FFF2-40B4-BE49-F238E27FC236}">
                    <a16:creationId xmlns:a16="http://schemas.microsoft.com/office/drawing/2014/main" id="{585A6A81-C8DB-345B-E021-251469690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8120" y="3281403"/>
                <a:ext cx="3109498" cy="1017394"/>
              </a:xfrm>
              <a:prstGeom prst="rect">
                <a:avLst/>
              </a:prstGeom>
              <a:blipFill>
                <a:blip r:embed="rId15"/>
                <a:stretch>
                  <a:fillRect t="-6173" b="-370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字方塊 9">
            <a:extLst>
              <a:ext uri="{FF2B5EF4-FFF2-40B4-BE49-F238E27FC236}">
                <a16:creationId xmlns:a16="http://schemas.microsoft.com/office/drawing/2014/main" id="{99C2063E-F9C1-29FE-8298-B21CAA5D5386}"/>
              </a:ext>
            </a:extLst>
          </p:cNvPr>
          <p:cNvSpPr txBox="1"/>
          <p:nvPr/>
        </p:nvSpPr>
        <p:spPr>
          <a:xfrm>
            <a:off x="9327804" y="1431685"/>
            <a:ext cx="19292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grad_table</a:t>
            </a:r>
            <a:endParaRPr kumimoji="1" lang="zh-TW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2A51A60-6CFC-EA8E-578E-772FD5F01DEC}"/>
              </a:ext>
            </a:extLst>
          </p:cNvPr>
          <p:cNvSpPr/>
          <p:nvPr/>
        </p:nvSpPr>
        <p:spPr>
          <a:xfrm>
            <a:off x="6536460" y="3248463"/>
            <a:ext cx="932708" cy="106038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32542641-F6AE-B4DE-D76E-AA8764816F86}"/>
                  </a:ext>
                </a:extLst>
              </p:cNvPr>
              <p:cNvSpPr txBox="1"/>
              <p:nvPr/>
            </p:nvSpPr>
            <p:spPr>
              <a:xfrm>
                <a:off x="674908" y="4686650"/>
                <a:ext cx="4203069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zh-TW" altLang="en-US" sz="2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TW" altLang="en-US" sz="28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TW" altLang="en-US" sz="2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sSub>
                      <m:sSubPr>
                        <m:ctrlP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TW" altLang="en-US" sz="2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TW" altLang="en-US" sz="28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TW" altLang="en-US" sz="2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sSub>
                      <m:sSubPr>
                        <m:ctrlP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TW" altLang="en-US" sz="2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TW" altLang="en-US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32542641-F6AE-B4DE-D76E-AA8764816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4908" y="4686650"/>
                <a:ext cx="4203069" cy="542136"/>
              </a:xfrm>
              <a:prstGeom prst="rect">
                <a:avLst/>
              </a:prstGeom>
              <a:blipFill>
                <a:blip r:embed="rId16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1F9B8F67-F9BC-9FB7-4BEA-03490FD54651}"/>
                  </a:ext>
                </a:extLst>
              </p:cNvPr>
              <p:cNvSpPr txBox="1"/>
              <p:nvPr/>
            </p:nvSpPr>
            <p:spPr>
              <a:xfrm>
                <a:off x="513679" y="5483107"/>
                <a:ext cx="5553137" cy="10188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2,1</m:t>
                              </m:r>
                            </m:sub>
                          </m:sSub>
                          <m:sSub>
                            <m:sSubPr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zh-TW" altLang="en-US" sz="2800" dirty="0"/>
                            <m:t> </m:t>
                          </m:r>
                          <m:sSub>
                            <m:sSubPr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1F9B8F67-F9BC-9FB7-4BEA-03490FD54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679" y="5483107"/>
                <a:ext cx="5553137" cy="1018805"/>
              </a:xfrm>
              <a:prstGeom prst="rect">
                <a:avLst/>
              </a:prstGeom>
              <a:blipFill>
                <a:blip r:embed="rId17"/>
                <a:stretch>
                  <a:fillRect t="-7317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581B4AAC-90A8-691D-F7ED-C2C9B27F94E7}"/>
                  </a:ext>
                </a:extLst>
              </p:cNvPr>
              <p:cNvSpPr txBox="1"/>
              <p:nvPr/>
            </p:nvSpPr>
            <p:spPr>
              <a:xfrm>
                <a:off x="5830478" y="5730899"/>
                <a:ext cx="967383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581B4AAC-90A8-691D-F7ED-C2C9B27F9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0478" y="5730899"/>
                <a:ext cx="967383" cy="523220"/>
              </a:xfrm>
              <a:prstGeom prst="rect">
                <a:avLst/>
              </a:prstGeom>
              <a:blipFill>
                <a:blip r:embed="rId18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98127491-28C4-C5E2-E625-227CCE4C63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3739156"/>
                  </p:ext>
                </p:extLst>
              </p:nvPr>
            </p:nvGraphicFramePr>
            <p:xfrm>
              <a:off x="9075299" y="1846037"/>
              <a:ext cx="2437562" cy="30506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4351">
                      <a:extLst>
                        <a:ext uri="{9D8B030D-6E8A-4147-A177-3AD203B41FA5}">
                          <a16:colId xmlns:a16="http://schemas.microsoft.com/office/drawing/2014/main" val="899093540"/>
                        </a:ext>
                      </a:extLst>
                    </a:gridCol>
                    <a:gridCol w="1533211">
                      <a:extLst>
                        <a:ext uri="{9D8B030D-6E8A-4147-A177-3AD203B41FA5}">
                          <a16:colId xmlns:a16="http://schemas.microsoft.com/office/drawing/2014/main" val="21665455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微分項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值</a:t>
                          </a:r>
                          <a:endParaRPr lang="en-US" altLang="zh-TW" dirty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1665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TW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zh-TW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zh-TW" alt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zh-TW" altLang="en-US" sz="18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411603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TW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sz="18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zh-TW" altLang="en-US" sz="18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zh-TW" altLang="en-US" sz="18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462087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TW" alt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8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zh-TW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zh-TW" altLang="en-US" sz="18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TW" alt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18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zh-TW" altLang="en-US" sz="18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733080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TW" alt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8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TW" alt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TW" altLang="en-US" sz="18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TW" altLang="en-US" sz="18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8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sz="18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zh-TW" altLang="en-US" sz="180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sz="1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TW" altLang="en-US" sz="18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7671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9" name="表格 8">
                <a:extLst>
                  <a:ext uri="{FF2B5EF4-FFF2-40B4-BE49-F238E27FC236}">
                    <a16:creationId xmlns:a16="http://schemas.microsoft.com/office/drawing/2014/main" id="{98127491-28C4-C5E2-E625-227CCE4C636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43739156"/>
                  </p:ext>
                </p:extLst>
              </p:nvPr>
            </p:nvGraphicFramePr>
            <p:xfrm>
              <a:off x="9075299" y="1846037"/>
              <a:ext cx="2437562" cy="30506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4351">
                      <a:extLst>
                        <a:ext uri="{9D8B030D-6E8A-4147-A177-3AD203B41FA5}">
                          <a16:colId xmlns:a16="http://schemas.microsoft.com/office/drawing/2014/main" val="899093540"/>
                        </a:ext>
                      </a:extLst>
                    </a:gridCol>
                    <a:gridCol w="1533211">
                      <a:extLst>
                        <a:ext uri="{9D8B030D-6E8A-4147-A177-3AD203B41FA5}">
                          <a16:colId xmlns:a16="http://schemas.microsoft.com/office/drawing/2014/main" val="21665455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微分項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值</a:t>
                          </a:r>
                          <a:endParaRPr lang="en-US" altLang="zh-TW" dirty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1665104"/>
                      </a:ext>
                    </a:extLst>
                  </a:tr>
                  <a:tr h="659892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389" t="-59615" r="-170833" b="-309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60331" t="-59615" r="-1653" b="-309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1160352"/>
                      </a:ext>
                    </a:extLst>
                  </a:tr>
                  <a:tr h="680974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389" t="-153704" r="-170833" b="-198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60331" t="-153704" r="-1653" b="-1981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208773"/>
                      </a:ext>
                    </a:extLst>
                  </a:tr>
                  <a:tr h="65849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389" t="-263462" r="-170833" b="-1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60331" t="-263462" r="-1653" b="-105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3308045"/>
                      </a:ext>
                    </a:extLst>
                  </a:tr>
                  <a:tr h="68040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1389" t="-350000" r="-170833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9"/>
                          <a:stretch>
                            <a:fillRect l="-60331" t="-350000" r="-1653" b="-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76715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AD8138A7-DEAB-1BF5-5CC6-A0E569023C0F}"/>
                  </a:ext>
                </a:extLst>
              </p:cNvPr>
              <p:cNvSpPr txBox="1"/>
              <p:nvPr/>
            </p:nvSpPr>
            <p:spPr>
              <a:xfrm>
                <a:off x="4666688" y="2732475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文字方塊 11">
                <a:extLst>
                  <a:ext uri="{FF2B5EF4-FFF2-40B4-BE49-F238E27FC236}">
                    <a16:creationId xmlns:a16="http://schemas.microsoft.com/office/drawing/2014/main" id="{AD8138A7-DEAB-1BF5-5CC6-A0E569023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688" y="2732475"/>
                <a:ext cx="504444" cy="400110"/>
              </a:xfrm>
              <a:prstGeom prst="rect">
                <a:avLst/>
              </a:prstGeom>
              <a:blipFill>
                <a:blip r:embed="rId20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直線箭頭接點 12">
            <a:extLst>
              <a:ext uri="{FF2B5EF4-FFF2-40B4-BE49-F238E27FC236}">
                <a16:creationId xmlns:a16="http://schemas.microsoft.com/office/drawing/2014/main" id="{CCA3C076-433D-AEE0-3D4E-0FF18C7EBC13}"/>
              </a:ext>
            </a:extLst>
          </p:cNvPr>
          <p:cNvCxnSpPr>
            <a:cxnSpLocks/>
            <a:stCxn id="12" idx="1"/>
          </p:cNvCxnSpPr>
          <p:nvPr/>
        </p:nvCxnSpPr>
        <p:spPr>
          <a:xfrm flipH="1">
            <a:off x="4150813" y="2932530"/>
            <a:ext cx="5158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9A275EBA-4F7C-704A-6D59-6200916317B0}"/>
                  </a:ext>
                </a:extLst>
              </p:cNvPr>
              <p:cNvSpPr txBox="1"/>
              <p:nvPr/>
            </p:nvSpPr>
            <p:spPr>
              <a:xfrm>
                <a:off x="3600165" y="2751355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zh-TW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9A275EBA-4F7C-704A-6D59-6200916317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165" y="2751355"/>
                <a:ext cx="504444" cy="400110"/>
              </a:xfrm>
              <a:prstGeom prst="rect">
                <a:avLst/>
              </a:prstGeom>
              <a:blipFill>
                <a:blip r:embed="rId21"/>
                <a:stretch>
                  <a:fillRect t="-3030" b="-60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橢圓 14">
            <a:extLst>
              <a:ext uri="{FF2B5EF4-FFF2-40B4-BE49-F238E27FC236}">
                <a16:creationId xmlns:a16="http://schemas.microsoft.com/office/drawing/2014/main" id="{45B86ACB-862C-2776-D476-B1763CE60850}"/>
              </a:ext>
            </a:extLst>
          </p:cNvPr>
          <p:cNvSpPr/>
          <p:nvPr/>
        </p:nvSpPr>
        <p:spPr>
          <a:xfrm>
            <a:off x="1457049" y="1936561"/>
            <a:ext cx="867781" cy="51378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384949EF-1E53-B085-02FF-4FA27DC4AE3D}"/>
              </a:ext>
            </a:extLst>
          </p:cNvPr>
          <p:cNvSpPr txBox="1"/>
          <p:nvPr/>
        </p:nvSpPr>
        <p:spPr>
          <a:xfrm>
            <a:off x="6884932" y="4784015"/>
            <a:ext cx="924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因此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77BF1A05-FB0E-7F72-BAA3-4D172EAC02D9}"/>
                  </a:ext>
                </a:extLst>
              </p:cNvPr>
              <p:cNvSpPr txBox="1"/>
              <p:nvPr/>
            </p:nvSpPr>
            <p:spPr>
              <a:xfrm>
                <a:off x="7002814" y="5426315"/>
                <a:ext cx="4508411" cy="101739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2800" b="0" i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zh-TW" altLang="en-US" sz="28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zh-TW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zh-TW" altLang="en-US" sz="280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TW" sz="28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TW" sz="2800" i="1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zh-TW" altLang="en-US" sz="28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en-US" altLang="zh-TW" sz="280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zh-TW" alt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80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77BF1A05-FB0E-7F72-BAA3-4D172EAC02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814" y="5426315"/>
                <a:ext cx="4508411" cy="1017394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501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16" grpId="0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EEA663-7353-2F5F-166C-63439C36E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反向傳播法觀察</a:t>
            </a:r>
            <a:r>
              <a:rPr kumimoji="1" lang="en-US" altLang="zh-TW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(2): Forward Pass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76F0AC0-080A-77FA-96A8-3638124E4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3" name="橢圓 2">
            <a:extLst>
              <a:ext uri="{FF2B5EF4-FFF2-40B4-BE49-F238E27FC236}">
                <a16:creationId xmlns:a16="http://schemas.microsoft.com/office/drawing/2014/main" id="{5D7AFAA3-8637-C8A4-DE03-E20A9708B146}"/>
              </a:ext>
            </a:extLst>
          </p:cNvPr>
          <p:cNvSpPr/>
          <p:nvPr/>
        </p:nvSpPr>
        <p:spPr>
          <a:xfrm>
            <a:off x="741903" y="2086786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2284470E-ADAC-7EE7-1653-EA34B90B038F}"/>
              </a:ext>
            </a:extLst>
          </p:cNvPr>
          <p:cNvSpPr/>
          <p:nvPr/>
        </p:nvSpPr>
        <p:spPr>
          <a:xfrm>
            <a:off x="741903" y="3279102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093FBCD5-E12F-95E0-8AA2-6C5D2B061AE2}"/>
              </a:ext>
            </a:extLst>
          </p:cNvPr>
          <p:cNvCxnSpPr>
            <a:cxnSpLocks/>
            <a:stCxn id="3" idx="6"/>
          </p:cNvCxnSpPr>
          <p:nvPr/>
        </p:nvCxnSpPr>
        <p:spPr>
          <a:xfrm>
            <a:off x="1313403" y="2372536"/>
            <a:ext cx="1165860" cy="11925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1C33B254-643F-91C3-CBC3-923B8670418E}"/>
              </a:ext>
            </a:extLst>
          </p:cNvPr>
          <p:cNvCxnSpPr>
            <a:cxnSpLocks/>
            <a:stCxn id="18" idx="6"/>
            <a:endCxn id="21" idx="2"/>
          </p:cNvCxnSpPr>
          <p:nvPr/>
        </p:nvCxnSpPr>
        <p:spPr>
          <a:xfrm flipV="1">
            <a:off x="1313403" y="2373923"/>
            <a:ext cx="1177290" cy="1190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橢圓 20">
            <a:extLst>
              <a:ext uri="{FF2B5EF4-FFF2-40B4-BE49-F238E27FC236}">
                <a16:creationId xmlns:a16="http://schemas.microsoft.com/office/drawing/2014/main" id="{6E863AF6-6BF8-D917-8DE1-C91FF6EF3C4C}"/>
              </a:ext>
            </a:extLst>
          </p:cNvPr>
          <p:cNvSpPr/>
          <p:nvPr/>
        </p:nvSpPr>
        <p:spPr>
          <a:xfrm>
            <a:off x="2490693" y="2088173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29AEA31D-FA4A-771D-D57F-F0D81E86A106}"/>
              </a:ext>
            </a:extLst>
          </p:cNvPr>
          <p:cNvCxnSpPr>
            <a:cxnSpLocks/>
            <a:stCxn id="3" idx="6"/>
            <a:endCxn id="21" idx="2"/>
          </p:cNvCxnSpPr>
          <p:nvPr/>
        </p:nvCxnSpPr>
        <p:spPr>
          <a:xfrm>
            <a:off x="1313403" y="2372536"/>
            <a:ext cx="1177290" cy="1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>
            <a:extLst>
              <a:ext uri="{FF2B5EF4-FFF2-40B4-BE49-F238E27FC236}">
                <a16:creationId xmlns:a16="http://schemas.microsoft.com/office/drawing/2014/main" id="{2C35440A-9F2C-B74B-6712-B3F780C89B72}"/>
              </a:ext>
            </a:extLst>
          </p:cNvPr>
          <p:cNvCxnSpPr>
            <a:cxnSpLocks/>
            <a:stCxn id="18" idx="6"/>
          </p:cNvCxnSpPr>
          <p:nvPr/>
        </p:nvCxnSpPr>
        <p:spPr>
          <a:xfrm>
            <a:off x="1313403" y="3564852"/>
            <a:ext cx="1165860" cy="2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橢圓 23">
            <a:extLst>
              <a:ext uri="{FF2B5EF4-FFF2-40B4-BE49-F238E27FC236}">
                <a16:creationId xmlns:a16="http://schemas.microsoft.com/office/drawing/2014/main" id="{8931DC08-63D9-D7A6-DB31-748CC251FFFA}"/>
              </a:ext>
            </a:extLst>
          </p:cNvPr>
          <p:cNvSpPr/>
          <p:nvPr/>
        </p:nvSpPr>
        <p:spPr>
          <a:xfrm>
            <a:off x="3566637" y="2659673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BE63D0F6-133A-86DC-A3BD-C52BCE4A536E}"/>
              </a:ext>
            </a:extLst>
          </p:cNvPr>
          <p:cNvCxnSpPr>
            <a:cxnSpLocks/>
            <a:stCxn id="21" idx="6"/>
            <a:endCxn id="24" idx="2"/>
          </p:cNvCxnSpPr>
          <p:nvPr/>
        </p:nvCxnSpPr>
        <p:spPr>
          <a:xfrm>
            <a:off x="3062193" y="2373923"/>
            <a:ext cx="504444" cy="571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DC327BBB-9443-6CE4-D73E-B2BFF86E0573}"/>
              </a:ext>
            </a:extLst>
          </p:cNvPr>
          <p:cNvCxnSpPr>
            <a:cxnSpLocks/>
            <a:endCxn id="24" idx="2"/>
          </p:cNvCxnSpPr>
          <p:nvPr/>
        </p:nvCxnSpPr>
        <p:spPr>
          <a:xfrm flipV="1">
            <a:off x="3062193" y="2945423"/>
            <a:ext cx="504444" cy="619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D520CC03-C665-A4A4-27E0-3F0F0880F913}"/>
                  </a:ext>
                </a:extLst>
              </p:cNvPr>
              <p:cNvSpPr txBox="1"/>
              <p:nvPr/>
            </p:nvSpPr>
            <p:spPr>
              <a:xfrm>
                <a:off x="847618" y="2137176"/>
                <a:ext cx="32213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D520CC03-C665-A4A4-27E0-3F0F0880F9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18" y="2137176"/>
                <a:ext cx="322139" cy="400110"/>
              </a:xfrm>
              <a:prstGeom prst="rect">
                <a:avLst/>
              </a:prstGeom>
              <a:blipFill>
                <a:blip r:embed="rId3"/>
                <a:stretch>
                  <a:fillRect r="-1481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6C69F222-0399-ACFC-BF9D-799AEFE89D25}"/>
                  </a:ext>
                </a:extLst>
              </p:cNvPr>
              <p:cNvSpPr txBox="1"/>
              <p:nvPr/>
            </p:nvSpPr>
            <p:spPr>
              <a:xfrm>
                <a:off x="823835" y="3342170"/>
                <a:ext cx="44485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6C69F222-0399-ACFC-BF9D-799AEFE89D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835" y="3342170"/>
                <a:ext cx="444852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5929B55B-0D29-2596-CAFA-813A26B4E546}"/>
                  </a:ext>
                </a:extLst>
              </p:cNvPr>
              <p:cNvSpPr txBox="1"/>
              <p:nvPr/>
            </p:nvSpPr>
            <p:spPr>
              <a:xfrm>
                <a:off x="1506663" y="1956662"/>
                <a:ext cx="77933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5929B55B-0D29-2596-CAFA-813A26B4E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6663" y="1956662"/>
                <a:ext cx="779339" cy="4135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4AE7A16F-4ED8-0B14-F5A1-14021D8203CB}"/>
                  </a:ext>
                </a:extLst>
              </p:cNvPr>
              <p:cNvSpPr txBox="1"/>
              <p:nvPr/>
            </p:nvSpPr>
            <p:spPr>
              <a:xfrm>
                <a:off x="1066948" y="2507898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4AE7A16F-4ED8-0B14-F5A1-14021D8203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948" y="2507898"/>
                <a:ext cx="526489" cy="413511"/>
              </a:xfrm>
              <a:prstGeom prst="rect">
                <a:avLst/>
              </a:prstGeom>
              <a:blipFill>
                <a:blip r:embed="rId6"/>
                <a:stretch>
                  <a:fillRect r="-952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7316FB30-0D6A-0B10-7589-3D0AB4FA2D39}"/>
                  </a:ext>
                </a:extLst>
              </p:cNvPr>
              <p:cNvSpPr txBox="1"/>
              <p:nvPr/>
            </p:nvSpPr>
            <p:spPr>
              <a:xfrm>
                <a:off x="1548722" y="3524966"/>
                <a:ext cx="711521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31" name="文字方塊 30">
                <a:extLst>
                  <a:ext uri="{FF2B5EF4-FFF2-40B4-BE49-F238E27FC236}">
                    <a16:creationId xmlns:a16="http://schemas.microsoft.com/office/drawing/2014/main" id="{7316FB30-0D6A-0B10-7589-3D0AB4FA2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8722" y="3524966"/>
                <a:ext cx="711521" cy="41351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22F5A57A-789F-567E-6387-F5242AFD33AA}"/>
                  </a:ext>
                </a:extLst>
              </p:cNvPr>
              <p:cNvSpPr txBox="1"/>
              <p:nvPr/>
            </p:nvSpPr>
            <p:spPr>
              <a:xfrm>
                <a:off x="1067750" y="2901397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22F5A57A-789F-567E-6387-F5242AFD3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750" y="2901397"/>
                <a:ext cx="526489" cy="413511"/>
              </a:xfrm>
              <a:prstGeom prst="rect">
                <a:avLst/>
              </a:prstGeom>
              <a:blipFill>
                <a:blip r:embed="rId8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12AB6AFD-7CC0-FEC3-AA9E-EB9F8292BB02}"/>
                  </a:ext>
                </a:extLst>
              </p:cNvPr>
              <p:cNvSpPr txBox="1"/>
              <p:nvPr/>
            </p:nvSpPr>
            <p:spPr>
              <a:xfrm>
                <a:off x="2547710" y="2163417"/>
                <a:ext cx="51587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33" name="文字方塊 32">
                <a:extLst>
                  <a:ext uri="{FF2B5EF4-FFF2-40B4-BE49-F238E27FC236}">
                    <a16:creationId xmlns:a16="http://schemas.microsoft.com/office/drawing/2014/main" id="{12AB6AFD-7CC0-FEC3-AA9E-EB9F8292B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710" y="2163417"/>
                <a:ext cx="515874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D2AD0A3E-296D-6719-D6BE-5933B0D57954}"/>
                  </a:ext>
                </a:extLst>
              </p:cNvPr>
              <p:cNvSpPr txBox="1"/>
              <p:nvPr/>
            </p:nvSpPr>
            <p:spPr>
              <a:xfrm>
                <a:off x="3600165" y="2751355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zh-TW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D2AD0A3E-296D-6719-D6BE-5933B0D579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0165" y="2751355"/>
                <a:ext cx="504444" cy="400110"/>
              </a:xfrm>
              <a:prstGeom prst="rect">
                <a:avLst/>
              </a:prstGeom>
              <a:blipFill>
                <a:blip r:embed="rId10"/>
                <a:stretch>
                  <a:fillRect t="-3030" b="-60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3C3969F8-E66A-F500-4985-D431BCE9B57D}"/>
                  </a:ext>
                </a:extLst>
              </p:cNvPr>
              <p:cNvSpPr txBox="1"/>
              <p:nvPr/>
            </p:nvSpPr>
            <p:spPr>
              <a:xfrm>
                <a:off x="2524221" y="3354121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3C3969F8-E66A-F500-4985-D431BCE9B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4221" y="3354121"/>
                <a:ext cx="504444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C6958DAC-8810-FFD5-4C8E-C74EF06C1325}"/>
                  </a:ext>
                </a:extLst>
              </p:cNvPr>
              <p:cNvSpPr txBox="1"/>
              <p:nvPr/>
            </p:nvSpPr>
            <p:spPr>
              <a:xfrm>
                <a:off x="3175660" y="2175774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C6958DAC-8810-FFD5-4C8E-C74EF06C13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5660" y="2175774"/>
                <a:ext cx="526489" cy="413511"/>
              </a:xfrm>
              <a:prstGeom prst="rect">
                <a:avLst/>
              </a:prstGeom>
              <a:blipFill>
                <a:blip r:embed="rId12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FD286DC4-D1F4-C481-69BA-E3581389E5DF}"/>
                  </a:ext>
                </a:extLst>
              </p:cNvPr>
              <p:cNvSpPr txBox="1"/>
              <p:nvPr/>
            </p:nvSpPr>
            <p:spPr>
              <a:xfrm>
                <a:off x="3170850" y="3273656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37" name="文字方塊 36">
                <a:extLst>
                  <a:ext uri="{FF2B5EF4-FFF2-40B4-BE49-F238E27FC236}">
                    <a16:creationId xmlns:a16="http://schemas.microsoft.com/office/drawing/2014/main" id="{FD286DC4-D1F4-C481-69BA-E3581389E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0850" y="3273656"/>
                <a:ext cx="526489" cy="413511"/>
              </a:xfrm>
              <a:prstGeom prst="rect">
                <a:avLst/>
              </a:prstGeom>
              <a:blipFill>
                <a:blip r:embed="rId13"/>
                <a:stretch>
                  <a:fillRect r="-930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橢圓 37">
            <a:extLst>
              <a:ext uri="{FF2B5EF4-FFF2-40B4-BE49-F238E27FC236}">
                <a16:creationId xmlns:a16="http://schemas.microsoft.com/office/drawing/2014/main" id="{8DBD8382-55B2-A1DF-0A7E-4908B3B8D2A5}"/>
              </a:ext>
            </a:extLst>
          </p:cNvPr>
          <p:cNvSpPr/>
          <p:nvPr/>
        </p:nvSpPr>
        <p:spPr>
          <a:xfrm>
            <a:off x="2479263" y="3273656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9F9F1861-7C2C-3CD7-A5D8-BF28F1DD5F2F}"/>
                  </a:ext>
                </a:extLst>
              </p:cNvPr>
              <p:cNvSpPr txBox="1"/>
              <p:nvPr/>
            </p:nvSpPr>
            <p:spPr>
              <a:xfrm>
                <a:off x="4666688" y="2732475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0" name="文字方塊 39">
                <a:extLst>
                  <a:ext uri="{FF2B5EF4-FFF2-40B4-BE49-F238E27FC236}">
                    <a16:creationId xmlns:a16="http://schemas.microsoft.com/office/drawing/2014/main" id="{9F9F1861-7C2C-3CD7-A5D8-BF28F1DD5F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688" y="2732475"/>
                <a:ext cx="504444" cy="400110"/>
              </a:xfrm>
              <a:prstGeom prst="rect">
                <a:avLst/>
              </a:prstGeom>
              <a:blipFill>
                <a:blip r:embed="rId1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線箭頭接點 40">
            <a:extLst>
              <a:ext uri="{FF2B5EF4-FFF2-40B4-BE49-F238E27FC236}">
                <a16:creationId xmlns:a16="http://schemas.microsoft.com/office/drawing/2014/main" id="{EE5D66CE-7995-D535-44DB-0AD88A0ADDE4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4150813" y="2932530"/>
            <a:ext cx="515875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94F1C980-FF88-F095-6952-6F51D591CB16}"/>
                  </a:ext>
                </a:extLst>
              </p:cNvPr>
              <p:cNvSpPr txBox="1"/>
              <p:nvPr/>
            </p:nvSpPr>
            <p:spPr>
              <a:xfrm>
                <a:off x="663478" y="5081068"/>
                <a:ext cx="4203069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zh-TW" altLang="en-US" sz="2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TW" altLang="en-US" sz="28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TW" altLang="en-US" sz="2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</m:sSub>
                    <m:sSub>
                      <m:sSubPr>
                        <m:ctrlP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TW" altLang="en-US" sz="2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zh-TW" altLang="en-US" sz="28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zh-TW" altLang="en-US" sz="2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2,1</m:t>
                        </m:r>
                      </m:sub>
                    </m:sSub>
                    <m:sSub>
                      <m:sSubPr>
                        <m:ctrlP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zh-TW" altLang="en-US" sz="2800" i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TW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zh-TW" altLang="en-US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zh-TW" sz="2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2" name="文字方塊 41">
                <a:extLst>
                  <a:ext uri="{FF2B5EF4-FFF2-40B4-BE49-F238E27FC236}">
                    <a16:creationId xmlns:a16="http://schemas.microsoft.com/office/drawing/2014/main" id="{94F1C980-FF88-F095-6952-6F51D591C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478" y="5081068"/>
                <a:ext cx="4203069" cy="542136"/>
              </a:xfrm>
              <a:prstGeom prst="rect">
                <a:avLst/>
              </a:prstGeom>
              <a:blipFill>
                <a:blip r:embed="rId15"/>
                <a:stretch>
                  <a:fillRect t="-9302" b="-302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B4D59558-3748-27FD-98EC-ACD2DDA88C6D}"/>
                  </a:ext>
                </a:extLst>
              </p:cNvPr>
              <p:cNvSpPr txBox="1"/>
              <p:nvPr/>
            </p:nvSpPr>
            <p:spPr>
              <a:xfrm>
                <a:off x="572635" y="4423423"/>
                <a:ext cx="4203068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zh-TW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zh-TW" altLang="en-US" sz="2800" dirty="0">
                          <a:solidFill>
                            <a:schemeClr val="tx1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zh-TW" altLang="en-US" sz="2800" dirty="0"/>
              </a:p>
            </p:txBody>
          </p:sp>
        </mc:Choice>
        <mc:Fallback>
          <p:sp>
            <p:nvSpPr>
              <p:cNvPr id="43" name="文字方塊 42">
                <a:extLst>
                  <a:ext uri="{FF2B5EF4-FFF2-40B4-BE49-F238E27FC236}">
                    <a16:creationId xmlns:a16="http://schemas.microsoft.com/office/drawing/2014/main" id="{B4D59558-3748-27FD-98EC-ACD2DDA88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635" y="4423423"/>
                <a:ext cx="4203068" cy="542136"/>
              </a:xfrm>
              <a:prstGeom prst="rect">
                <a:avLst/>
              </a:prstGeom>
              <a:blipFill>
                <a:blip r:embed="rId16"/>
                <a:stretch>
                  <a:fillRect t="-6818" b="-204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A922BF9B-F121-19FC-DD61-4D4CD96A97D8}"/>
                  </a:ext>
                </a:extLst>
              </p:cNvPr>
              <p:cNvSpPr txBox="1"/>
              <p:nvPr/>
            </p:nvSpPr>
            <p:spPr>
              <a:xfrm>
                <a:off x="653143" y="5746267"/>
                <a:ext cx="4203068" cy="5421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zh-TW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2,</m:t>
                          </m:r>
                          <m:r>
                            <a:rPr lang="en-US" altLang="zh-TW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TW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m:rPr>
                          <m:nor/>
                        </m:rPr>
                        <a:rPr lang="zh-TW" altLang="en-US" sz="2800" dirty="0">
                          <a:solidFill>
                            <a:schemeClr val="tx1"/>
                          </a:solidFill>
                        </a:rPr>
                        <m:t> </m:t>
                      </m:r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altLang="zh-TW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5" name="文字方塊 44">
                <a:extLst>
                  <a:ext uri="{FF2B5EF4-FFF2-40B4-BE49-F238E27FC236}">
                    <a16:creationId xmlns:a16="http://schemas.microsoft.com/office/drawing/2014/main" id="{A922BF9B-F121-19FC-DD61-4D4CD96A9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43" y="5746267"/>
                <a:ext cx="4203068" cy="542136"/>
              </a:xfrm>
              <a:prstGeom prst="rect">
                <a:avLst/>
              </a:prstGeom>
              <a:blipFill>
                <a:blip r:embed="rId17"/>
                <a:stretch>
                  <a:fillRect t="-6818" b="-2045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6" name="表格 45">
                <a:extLst>
                  <a:ext uri="{FF2B5EF4-FFF2-40B4-BE49-F238E27FC236}">
                    <a16:creationId xmlns:a16="http://schemas.microsoft.com/office/drawing/2014/main" id="{BE8FB8FD-0E1B-D697-3DE5-63FB73E43F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2857147"/>
                  </p:ext>
                </p:extLst>
              </p:nvPr>
            </p:nvGraphicFramePr>
            <p:xfrm>
              <a:off x="9075299" y="1846037"/>
              <a:ext cx="2437562" cy="30506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4351">
                      <a:extLst>
                        <a:ext uri="{9D8B030D-6E8A-4147-A177-3AD203B41FA5}">
                          <a16:colId xmlns:a16="http://schemas.microsoft.com/office/drawing/2014/main" val="899093540"/>
                        </a:ext>
                      </a:extLst>
                    </a:gridCol>
                    <a:gridCol w="1533211">
                      <a:extLst>
                        <a:ext uri="{9D8B030D-6E8A-4147-A177-3AD203B41FA5}">
                          <a16:colId xmlns:a16="http://schemas.microsoft.com/office/drawing/2014/main" val="21665455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微分項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值</a:t>
                          </a:r>
                          <a:endParaRPr lang="en-US" altLang="zh-TW" dirty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16651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TW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ℒ</m:t>
                                    </m:r>
                                  </m:num>
                                  <m:den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zh-TW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zh-TW" alt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zh-TW" alt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  <m:r>
                                      <a:rPr lang="zh-TW" altLang="en-US" sz="18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e>
                                </m:d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411603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TW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zh-TW" altLang="en-US" sz="180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sz="18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  <m:r>
                                          <a:rPr lang="zh-TW" altLang="en-US" sz="180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sz="18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zh-TW" altLang="en-US" sz="18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462087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TW" alt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8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acc>
                                      <m:accPr>
                                        <m:chr m:val="̂"/>
                                        <m:ctrlPr>
                                          <a:rPr lang="zh-TW" altLang="zh-TW" sz="1800" i="1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TW" sz="18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acc>
                                  </m:num>
                                  <m:den>
                                    <m:r>
                                      <a:rPr lang="zh-TW" altLang="en-US" sz="18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TW" alt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en-US" sz="18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18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zh-TW" sz="18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zh-TW" altLang="en-US" sz="1800" i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TW" sz="18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77330804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zh-TW" alt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TW" altLang="en-US" sz="18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TW" alt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TW" sz="18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e>
                                      <m:sub>
                                        <m:r>
                                          <a:rPr lang="en-US" altLang="zh-TW" sz="1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TW" altLang="en-US" sz="180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TW" altLang="en-US" sz="1800" i="1">
                                            <a:solidFill>
                                              <a:srgbClr val="836967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TW" altLang="en-US" sz="18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en-US" altLang="zh-TW" sz="180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  <m:r>
                                          <a:rPr lang="zh-TW" altLang="en-US" sz="1800">
                                            <a:latin typeface="Cambria Math" panose="020405030504060302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en-US" altLang="zh-TW" sz="1800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zh-TW" alt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sz="1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TW" altLang="en-US" sz="18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TW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776715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6" name="表格 45">
                <a:extLst>
                  <a:ext uri="{FF2B5EF4-FFF2-40B4-BE49-F238E27FC236}">
                    <a16:creationId xmlns:a16="http://schemas.microsoft.com/office/drawing/2014/main" id="{BE8FB8FD-0E1B-D697-3DE5-63FB73E43FD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02857147"/>
                  </p:ext>
                </p:extLst>
              </p:nvPr>
            </p:nvGraphicFramePr>
            <p:xfrm>
              <a:off x="9075299" y="1846037"/>
              <a:ext cx="2437562" cy="305060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904351">
                      <a:extLst>
                        <a:ext uri="{9D8B030D-6E8A-4147-A177-3AD203B41FA5}">
                          <a16:colId xmlns:a16="http://schemas.microsoft.com/office/drawing/2014/main" val="899093540"/>
                        </a:ext>
                      </a:extLst>
                    </a:gridCol>
                    <a:gridCol w="1533211">
                      <a:extLst>
                        <a:ext uri="{9D8B030D-6E8A-4147-A177-3AD203B41FA5}">
                          <a16:colId xmlns:a16="http://schemas.microsoft.com/office/drawing/2014/main" val="216654556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微分項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TW" altLang="en-US" dirty="0">
                              <a:latin typeface="Microsoft JhengHei" panose="020B0604030504040204" pitchFamily="34" charset="-120"/>
                              <a:ea typeface="Microsoft JhengHei" panose="020B0604030504040204" pitchFamily="34" charset="-120"/>
                            </a:rPr>
                            <a:t>值</a:t>
                          </a:r>
                          <a:endParaRPr lang="en-US" altLang="zh-TW" dirty="0">
                            <a:latin typeface="Microsoft JhengHei" panose="020B0604030504040204" pitchFamily="34" charset="-120"/>
                            <a:ea typeface="Microsoft JhengHei" panose="020B0604030504040204" pitchFamily="34" charset="-12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331665104"/>
                      </a:ext>
                    </a:extLst>
                  </a:tr>
                  <a:tr h="659892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8"/>
                          <a:stretch>
                            <a:fillRect l="-1389" t="-59615" r="-170833" b="-309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8"/>
                          <a:stretch>
                            <a:fillRect l="-60331" t="-59615" r="-1653" b="-309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41160352"/>
                      </a:ext>
                    </a:extLst>
                  </a:tr>
                  <a:tr h="680974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8"/>
                          <a:stretch>
                            <a:fillRect l="-1389" t="-153704" r="-170833" b="-1981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8"/>
                          <a:stretch>
                            <a:fillRect l="-60331" t="-153704" r="-1653" b="-1981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46208773"/>
                      </a:ext>
                    </a:extLst>
                  </a:tr>
                  <a:tr h="658495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8"/>
                          <a:stretch>
                            <a:fillRect l="-1389" t="-263462" r="-170833" b="-10576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8"/>
                          <a:stretch>
                            <a:fillRect l="-60331" t="-263462" r="-1653" b="-10576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73308045"/>
                      </a:ext>
                    </a:extLst>
                  </a:tr>
                  <a:tr h="680403"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8"/>
                          <a:stretch>
                            <a:fillRect l="-1389" t="-350000" r="-170833" b="-18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 anchor="ctr">
                        <a:blipFill>
                          <a:blip r:embed="rId18"/>
                          <a:stretch>
                            <a:fillRect l="-60331" t="-350000" r="-1653" b="-18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776715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7" name="矩形 46">
            <a:extLst>
              <a:ext uri="{FF2B5EF4-FFF2-40B4-BE49-F238E27FC236}">
                <a16:creationId xmlns:a16="http://schemas.microsoft.com/office/drawing/2014/main" id="{253249B6-6698-7463-83C0-58591DCF6BEB}"/>
              </a:ext>
            </a:extLst>
          </p:cNvPr>
          <p:cNvSpPr/>
          <p:nvPr/>
        </p:nvSpPr>
        <p:spPr>
          <a:xfrm>
            <a:off x="9070488" y="2847687"/>
            <a:ext cx="2437561" cy="7171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8" name="矩形 47">
            <a:extLst>
              <a:ext uri="{FF2B5EF4-FFF2-40B4-BE49-F238E27FC236}">
                <a16:creationId xmlns:a16="http://schemas.microsoft.com/office/drawing/2014/main" id="{FA601012-6A68-B4F0-6263-07F3906F06C1}"/>
              </a:ext>
            </a:extLst>
          </p:cNvPr>
          <p:cNvSpPr/>
          <p:nvPr/>
        </p:nvSpPr>
        <p:spPr>
          <a:xfrm>
            <a:off x="9065584" y="4190490"/>
            <a:ext cx="2437561" cy="7171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49" name="矩形 48">
            <a:extLst>
              <a:ext uri="{FF2B5EF4-FFF2-40B4-BE49-F238E27FC236}">
                <a16:creationId xmlns:a16="http://schemas.microsoft.com/office/drawing/2014/main" id="{08940176-7298-A432-F88F-CC30B616BFED}"/>
              </a:ext>
            </a:extLst>
          </p:cNvPr>
          <p:cNvSpPr/>
          <p:nvPr/>
        </p:nvSpPr>
        <p:spPr>
          <a:xfrm>
            <a:off x="2469534" y="2056237"/>
            <a:ext cx="1227698" cy="6196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0" name="矩形 49">
            <a:extLst>
              <a:ext uri="{FF2B5EF4-FFF2-40B4-BE49-F238E27FC236}">
                <a16:creationId xmlns:a16="http://schemas.microsoft.com/office/drawing/2014/main" id="{12366FB1-761E-7F54-8A9C-7E971FF66B1C}"/>
              </a:ext>
            </a:extLst>
          </p:cNvPr>
          <p:cNvSpPr/>
          <p:nvPr/>
        </p:nvSpPr>
        <p:spPr>
          <a:xfrm>
            <a:off x="716342" y="2052451"/>
            <a:ext cx="1394559" cy="6196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52" name="文字方塊 51">
            <a:extLst>
              <a:ext uri="{FF2B5EF4-FFF2-40B4-BE49-F238E27FC236}">
                <a16:creationId xmlns:a16="http://schemas.microsoft.com/office/drawing/2014/main" id="{02F5D3DB-8B9C-28ED-AA31-7E624CA646D0}"/>
              </a:ext>
            </a:extLst>
          </p:cNvPr>
          <p:cNvSpPr txBox="1"/>
          <p:nvPr/>
        </p:nvSpPr>
        <p:spPr>
          <a:xfrm>
            <a:off x="5171132" y="4423423"/>
            <a:ext cx="33931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ea typeface="Microsoft JhengHei" panose="020B0604030504040204" pitchFamily="34" charset="-120"/>
              </a:rPr>
              <a:t>💡</a:t>
            </a:r>
            <a:r>
              <a:rPr kumimoji="1" lang="en-US" altLang="zh-TW" sz="2000" dirty="0">
                <a:solidFill>
                  <a:srgbClr val="FF0000"/>
                </a:solidFill>
                <a:ea typeface="Microsoft JhengHei" panose="020B0604030504040204" pitchFamily="34" charset="-120"/>
              </a:rPr>
              <a:t>Forward Pass </a:t>
            </a:r>
            <a:r>
              <a:rPr kumimoji="1" lang="zh-TW" altLang="en-US" sz="2000" dirty="0">
                <a:solidFill>
                  <a:srgbClr val="FF0000"/>
                </a:solidFill>
                <a:ea typeface="Microsoft JhengHei" panose="020B0604030504040204" pitchFamily="34" charset="-120"/>
              </a:rPr>
              <a:t>結果</a:t>
            </a:r>
            <a:r>
              <a:rPr kumimoji="1" lang="zh-TW" altLang="en-US" sz="2000" dirty="0">
                <a:ea typeface="Microsoft JhengHei" panose="020B0604030504040204" pitchFamily="34" charset="-120"/>
              </a:rPr>
              <a:t>的偏微分等於輸入的值</a:t>
            </a:r>
          </a:p>
        </p:txBody>
      </p:sp>
    </p:spTree>
    <p:extLst>
      <p:ext uri="{BB962C8B-B14F-4D97-AF65-F5344CB8AC3E}">
        <p14:creationId xmlns:p14="http://schemas.microsoft.com/office/powerpoint/2010/main" val="203824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7" grpId="1" animBg="1"/>
      <p:bldP spid="48" grpId="0" animBg="1"/>
      <p:bldP spid="49" grpId="0" animBg="1"/>
      <p:bldP spid="49" grpId="1" animBg="1"/>
      <p:bldP spid="5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729B53-50E5-64FF-C825-124AD6476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還有哪些參數還沒算到 </a:t>
            </a:r>
            <a:r>
              <a:rPr kumimoji="1" lang="en-US" altLang="zh-TW" dirty="0"/>
              <a:t>Gradients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89A3BFD-11F7-B87C-8992-2C59714FB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210238DD-6692-CC03-2889-AC140B3E575D}"/>
              </a:ext>
            </a:extLst>
          </p:cNvPr>
          <p:cNvSpPr/>
          <p:nvPr/>
        </p:nvSpPr>
        <p:spPr>
          <a:xfrm>
            <a:off x="1520116" y="1872777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13EB8377-4449-C272-966C-82954A60B8D0}"/>
              </a:ext>
            </a:extLst>
          </p:cNvPr>
          <p:cNvSpPr/>
          <p:nvPr/>
        </p:nvSpPr>
        <p:spPr>
          <a:xfrm>
            <a:off x="1520116" y="3065093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FAAF9086-9AED-682E-4E0A-B122D3AB6661}"/>
              </a:ext>
            </a:extLst>
          </p:cNvPr>
          <p:cNvCxnSpPr>
            <a:cxnSpLocks/>
            <a:stCxn id="5" idx="6"/>
          </p:cNvCxnSpPr>
          <p:nvPr/>
        </p:nvCxnSpPr>
        <p:spPr>
          <a:xfrm>
            <a:off x="2091616" y="2158527"/>
            <a:ext cx="1165860" cy="11925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3DAD09A6-A233-D5B7-E9A8-DDE0472B4AC1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 flipV="1">
            <a:off x="2091616" y="2159914"/>
            <a:ext cx="1177290" cy="119092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橢圓 8">
            <a:extLst>
              <a:ext uri="{FF2B5EF4-FFF2-40B4-BE49-F238E27FC236}">
                <a16:creationId xmlns:a16="http://schemas.microsoft.com/office/drawing/2014/main" id="{B0E60AB2-C8F9-93EC-B207-93D4A2F740BA}"/>
              </a:ext>
            </a:extLst>
          </p:cNvPr>
          <p:cNvSpPr/>
          <p:nvPr/>
        </p:nvSpPr>
        <p:spPr>
          <a:xfrm>
            <a:off x="3268906" y="1874164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F86FCD26-89D5-5358-5335-EAA75EB90410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2091616" y="2158527"/>
            <a:ext cx="1177290" cy="138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2F821058-1C79-CC75-0428-13D1EEEEC9B3}"/>
              </a:ext>
            </a:extLst>
          </p:cNvPr>
          <p:cNvCxnSpPr>
            <a:cxnSpLocks/>
            <a:stCxn id="6" idx="6"/>
          </p:cNvCxnSpPr>
          <p:nvPr/>
        </p:nvCxnSpPr>
        <p:spPr>
          <a:xfrm>
            <a:off x="2091616" y="3350843"/>
            <a:ext cx="1165860" cy="2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橢圓 11">
            <a:extLst>
              <a:ext uri="{FF2B5EF4-FFF2-40B4-BE49-F238E27FC236}">
                <a16:creationId xmlns:a16="http://schemas.microsoft.com/office/drawing/2014/main" id="{6E7890B1-4BFF-ECBC-F6EE-B63BB3E8990D}"/>
              </a:ext>
            </a:extLst>
          </p:cNvPr>
          <p:cNvSpPr/>
          <p:nvPr/>
        </p:nvSpPr>
        <p:spPr>
          <a:xfrm>
            <a:off x="4344850" y="2445664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87596DF7-48EA-8A29-37BB-0F4617DC9B38}"/>
              </a:ext>
            </a:extLst>
          </p:cNvPr>
          <p:cNvCxnSpPr>
            <a:cxnSpLocks/>
            <a:stCxn id="9" idx="6"/>
            <a:endCxn id="12" idx="2"/>
          </p:cNvCxnSpPr>
          <p:nvPr/>
        </p:nvCxnSpPr>
        <p:spPr>
          <a:xfrm>
            <a:off x="3840406" y="2159914"/>
            <a:ext cx="504444" cy="5715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C099B1D7-58D2-30D8-7698-5DE5647A684A}"/>
              </a:ext>
            </a:extLst>
          </p:cNvPr>
          <p:cNvCxnSpPr>
            <a:cxnSpLocks/>
            <a:endCxn id="12" idx="2"/>
          </p:cNvCxnSpPr>
          <p:nvPr/>
        </p:nvCxnSpPr>
        <p:spPr>
          <a:xfrm flipV="1">
            <a:off x="3840406" y="2731414"/>
            <a:ext cx="504444" cy="61969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74CE872C-0970-5E8F-8E3F-F8E3B5FB5047}"/>
                  </a:ext>
                </a:extLst>
              </p:cNvPr>
              <p:cNvSpPr txBox="1"/>
              <p:nvPr/>
            </p:nvSpPr>
            <p:spPr>
              <a:xfrm>
                <a:off x="1625831" y="1923167"/>
                <a:ext cx="32213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74CE872C-0970-5E8F-8E3F-F8E3B5FB5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831" y="1923167"/>
                <a:ext cx="322139" cy="400110"/>
              </a:xfrm>
              <a:prstGeom prst="rect">
                <a:avLst/>
              </a:prstGeom>
              <a:blipFill>
                <a:blip r:embed="rId2"/>
                <a:stretch>
                  <a:fillRect r="-1923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B97E2F91-4EEF-5F1B-64CB-D30053F4EFE0}"/>
                  </a:ext>
                </a:extLst>
              </p:cNvPr>
              <p:cNvSpPr txBox="1"/>
              <p:nvPr/>
            </p:nvSpPr>
            <p:spPr>
              <a:xfrm>
                <a:off x="1602048" y="3128161"/>
                <a:ext cx="444852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B97E2F91-4EEF-5F1B-64CB-D30053F4EF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2048" y="3128161"/>
                <a:ext cx="444852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1CE6D8B7-824F-7EF3-4B09-AF94FBE33031}"/>
                  </a:ext>
                </a:extLst>
              </p:cNvPr>
              <p:cNvSpPr txBox="1"/>
              <p:nvPr/>
            </p:nvSpPr>
            <p:spPr>
              <a:xfrm>
                <a:off x="2284876" y="1742653"/>
                <a:ext cx="77933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1CE6D8B7-824F-7EF3-4B09-AF94FBE330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4876" y="1742653"/>
                <a:ext cx="779339" cy="4135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44FD9F79-1625-2556-DA40-C7E577A53A59}"/>
                  </a:ext>
                </a:extLst>
              </p:cNvPr>
              <p:cNvSpPr txBox="1"/>
              <p:nvPr/>
            </p:nvSpPr>
            <p:spPr>
              <a:xfrm>
                <a:off x="1845161" y="2293889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1,2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44FD9F79-1625-2556-DA40-C7E577A53A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161" y="2293889"/>
                <a:ext cx="526489" cy="413511"/>
              </a:xfrm>
              <a:prstGeom prst="rect">
                <a:avLst/>
              </a:prstGeom>
              <a:blipFill>
                <a:blip r:embed="rId5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7B326F73-FB33-04DC-8ED2-46DAB06E4565}"/>
                  </a:ext>
                </a:extLst>
              </p:cNvPr>
              <p:cNvSpPr txBox="1"/>
              <p:nvPr/>
            </p:nvSpPr>
            <p:spPr>
              <a:xfrm>
                <a:off x="2326935" y="3310957"/>
                <a:ext cx="711521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7B326F73-FB33-04DC-8ED2-46DAB06E4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6935" y="3310957"/>
                <a:ext cx="711521" cy="41351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7EFD3962-FBF4-2DC5-C84F-E6CDB127BD2F}"/>
                  </a:ext>
                </a:extLst>
              </p:cNvPr>
              <p:cNvSpPr txBox="1"/>
              <p:nvPr/>
            </p:nvSpPr>
            <p:spPr>
              <a:xfrm>
                <a:off x="1845963" y="2687388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7EFD3962-FBF4-2DC5-C84F-E6CDB127B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963" y="2687388"/>
                <a:ext cx="526489" cy="413511"/>
              </a:xfrm>
              <a:prstGeom prst="rect">
                <a:avLst/>
              </a:prstGeom>
              <a:blipFill>
                <a:blip r:embed="rId7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EEE078B0-03B9-C91B-B6B3-6854AC89BA33}"/>
                  </a:ext>
                </a:extLst>
              </p:cNvPr>
              <p:cNvSpPr txBox="1"/>
              <p:nvPr/>
            </p:nvSpPr>
            <p:spPr>
              <a:xfrm>
                <a:off x="3325923" y="1949408"/>
                <a:ext cx="51587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EEE078B0-03B9-C91B-B6B3-6854AC89BA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923" y="1949408"/>
                <a:ext cx="515874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D61BA844-3C5E-4634-A683-99EF2F7B5566}"/>
                  </a:ext>
                </a:extLst>
              </p:cNvPr>
              <p:cNvSpPr txBox="1"/>
              <p:nvPr/>
            </p:nvSpPr>
            <p:spPr>
              <a:xfrm>
                <a:off x="4378378" y="2537346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zh-TW" altLang="zh-TW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TW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zh-TW" alt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D61BA844-3C5E-4634-A683-99EF2F7B5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8378" y="2537346"/>
                <a:ext cx="504444" cy="400110"/>
              </a:xfrm>
              <a:prstGeom prst="rect">
                <a:avLst/>
              </a:prstGeom>
              <a:blipFill>
                <a:blip r:embed="rId9"/>
                <a:stretch>
                  <a:fillRect t="-3030" b="-606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5CE7E1DC-5420-C91A-4F6F-F277C6738C57}"/>
                  </a:ext>
                </a:extLst>
              </p:cNvPr>
              <p:cNvSpPr txBox="1"/>
              <p:nvPr/>
            </p:nvSpPr>
            <p:spPr>
              <a:xfrm>
                <a:off x="3302434" y="3140112"/>
                <a:ext cx="5044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23" name="文字方塊 22">
                <a:extLst>
                  <a:ext uri="{FF2B5EF4-FFF2-40B4-BE49-F238E27FC236}">
                    <a16:creationId xmlns:a16="http://schemas.microsoft.com/office/drawing/2014/main" id="{5CE7E1DC-5420-C91A-4F6F-F277C6738C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2434" y="3140112"/>
                <a:ext cx="504444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C2F14FAA-6F17-F839-42F9-1657ACC4A716}"/>
                  </a:ext>
                </a:extLst>
              </p:cNvPr>
              <p:cNvSpPr txBox="1"/>
              <p:nvPr/>
            </p:nvSpPr>
            <p:spPr>
              <a:xfrm>
                <a:off x="3953873" y="1961765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C2F14FAA-6F17-F839-42F9-1657ACC4A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3873" y="1961765"/>
                <a:ext cx="526489" cy="413511"/>
              </a:xfrm>
              <a:prstGeom prst="rect">
                <a:avLst/>
              </a:prstGeom>
              <a:blipFill>
                <a:blip r:embed="rId11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CDB03394-087A-D663-CFEC-59D91FF12C99}"/>
                  </a:ext>
                </a:extLst>
              </p:cNvPr>
              <p:cNvSpPr txBox="1"/>
              <p:nvPr/>
            </p:nvSpPr>
            <p:spPr>
              <a:xfrm>
                <a:off x="3949063" y="3059647"/>
                <a:ext cx="526489" cy="4135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00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0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altLang="zh-TW" sz="2000" b="0" i="0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zh-TW" alt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25" name="文字方塊 24">
                <a:extLst>
                  <a:ext uri="{FF2B5EF4-FFF2-40B4-BE49-F238E27FC236}">
                    <a16:creationId xmlns:a16="http://schemas.microsoft.com/office/drawing/2014/main" id="{CDB03394-087A-D663-CFEC-59D91FF12C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9063" y="3059647"/>
                <a:ext cx="526489" cy="413511"/>
              </a:xfrm>
              <a:prstGeom prst="rect">
                <a:avLst/>
              </a:prstGeom>
              <a:blipFill>
                <a:blip r:embed="rId12"/>
                <a:stretch>
                  <a:fillRect r="-11905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橢圓 25">
            <a:extLst>
              <a:ext uri="{FF2B5EF4-FFF2-40B4-BE49-F238E27FC236}">
                <a16:creationId xmlns:a16="http://schemas.microsoft.com/office/drawing/2014/main" id="{6DB36310-4431-54A4-D6E8-27A8B792D701}"/>
              </a:ext>
            </a:extLst>
          </p:cNvPr>
          <p:cNvSpPr/>
          <p:nvPr/>
        </p:nvSpPr>
        <p:spPr>
          <a:xfrm>
            <a:off x="3257476" y="3059647"/>
            <a:ext cx="571500" cy="5715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5FDBAA4C-5FB1-7730-AB7F-0C798A89B811}"/>
                  </a:ext>
                </a:extLst>
              </p:cNvPr>
              <p:cNvSpPr txBox="1"/>
              <p:nvPr/>
            </p:nvSpPr>
            <p:spPr>
              <a:xfrm>
                <a:off x="1115399" y="3966423"/>
                <a:ext cx="3360153" cy="27966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zh-TW" alt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00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p>
                          <m:r>
                            <a:rPr lang="zh-TW" altLang="en-US" sz="20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zh-TW" alt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𝐰</m:t>
                          </m:r>
                          <m:r>
                            <a:rPr lang="en-US" altLang="zh-TW" sz="20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1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𝐛</m:t>
                          </m:r>
                        </m:e>
                      </m:d>
                      <m:r>
                        <a:rPr lang="zh-TW" altLang="en-US" sz="20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TW" altLang="zh-TW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TW" altLang="zh-TW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zh-TW" altLang="en-US" sz="2000"/>
                                  <m:t> 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en-US" altLang="zh-TW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f>
                                      <m:fPr>
                                        <m:ctrlPr>
                                          <a:rPr lang="zh-TW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200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zh-TW" altLang="en-US" sz="2000">
                                            <a:latin typeface="Cambria Math" panose="02040503050406030204" pitchFamily="18" charset="0"/>
                                          </a:rPr>
                                          <m:t>ℒ</m:t>
                                        </m:r>
                                      </m:num>
                                      <m:den>
                                        <m:r>
                                          <a:rPr lang="en-US" altLang="zh-TW" sz="200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zh-TW" alt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20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000" i="1">
                                                <a:latin typeface="Cambria Math" panose="02040503050406030204" pitchFamily="18" charset="0"/>
                                              </a:rPr>
                                              <m:t>1,1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  <m:e>
                                    <m:f>
                                      <m:fPr>
                                        <m:ctrlPr>
                                          <a:rPr lang="zh-TW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200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zh-TW" altLang="en-US" sz="2000">
                                            <a:latin typeface="Cambria Math" panose="02040503050406030204" pitchFamily="18" charset="0"/>
                                          </a:rPr>
                                          <m:t>ℒ</m:t>
                                        </m:r>
                                      </m:num>
                                      <m:den>
                                        <m:r>
                                          <a:rPr lang="en-US" altLang="zh-TW" sz="200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zh-TW" alt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20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000" i="1">
                                                <a:latin typeface="Cambria Math" panose="02040503050406030204" pitchFamily="18" charset="0"/>
                                              </a:rPr>
                                              <m:t>1,2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  <m:e>
                                    <m:r>
                                      <a:rPr lang="en-US" altLang="zh-TW" sz="200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r>
                                      <a:rPr lang="en-US" altLang="zh-TW" sz="200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zh-TW" alt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altLang="zh-TW" sz="200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r>
                                          <a:rPr lang="zh-TW" altLang="en-US" sz="2000">
                                            <a:latin typeface="Cambria Math" panose="02040503050406030204" pitchFamily="18" charset="0"/>
                                          </a:rPr>
                                          <m:t>ℒ</m:t>
                                        </m:r>
                                      </m:num>
                                      <m:den>
                                        <m:r>
                                          <a:rPr lang="en-US" altLang="zh-TW" sz="2000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zh-TW" altLang="en-US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zh-TW" sz="2000" i="1">
                                                <a:latin typeface="Cambria Math" panose="02040503050406030204" pitchFamily="18" charset="0"/>
                                              </a:rPr>
                                              <m:t>𝑏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TW" sz="2000" i="1">
                                                <a:latin typeface="Cambria Math" panose="02040503050406030204" pitchFamily="18" charset="0"/>
                                              </a:rPr>
                                              <m:t>3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eqArr>
                              </m:e>
                            </m:mr>
                          </m:m>
                        </m:e>
                      </m:d>
                      <m:r>
                        <a:rPr lang="en-US" altLang="zh-TW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zh-TW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TW" sz="2000">
                              <a:latin typeface="Cambria Math" panose="02040503050406030204" pitchFamily="18" charset="0"/>
                            </a:rPr>
                            <m:t>∇</m:t>
                          </m:r>
                        </m:e>
                        <m:sub>
                          <m:r>
                            <a:rPr lang="en-US" altLang="zh-TW" sz="2000" b="1" i="0" smtClean="0">
                              <a:latin typeface="Cambria Math" panose="02040503050406030204" pitchFamily="18" charset="0"/>
                            </a:rPr>
                            <m:t>𝐰</m:t>
                          </m:r>
                          <m:r>
                            <a:rPr lang="en-US" altLang="zh-TW" sz="2000" b="1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TW" sz="2000" b="1" i="0" smtClean="0">
                              <a:latin typeface="Cambria Math" panose="02040503050406030204" pitchFamily="18" charset="0"/>
                            </a:rPr>
                            <m:t>𝐛</m:t>
                          </m:r>
                        </m:sub>
                      </m:sSub>
                      <m:r>
                        <a:rPr lang="zh-TW" altLang="en-US" sz="2000">
                          <a:latin typeface="Cambria Math" panose="02040503050406030204" pitchFamily="18" charset="0"/>
                        </a:rPr>
                        <m:t>ℒ</m:t>
                      </m:r>
                    </m:oMath>
                  </m:oMathPara>
                </a14:m>
                <a:endParaRPr lang="zh-TW" altLang="en-US" sz="2000" dirty="0"/>
              </a:p>
            </p:txBody>
          </p:sp>
        </mc:Choice>
        <mc:Fallback>
          <p:sp>
            <p:nvSpPr>
              <p:cNvPr id="27" name="文字方塊 26">
                <a:extLst>
                  <a:ext uri="{FF2B5EF4-FFF2-40B4-BE49-F238E27FC236}">
                    <a16:creationId xmlns:a16="http://schemas.microsoft.com/office/drawing/2014/main" id="{5FDBAA4C-5FB1-7730-AB7F-0C798A89B8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399" y="3966423"/>
                <a:ext cx="3360153" cy="2796663"/>
              </a:xfrm>
              <a:prstGeom prst="rect">
                <a:avLst/>
              </a:prstGeom>
              <a:blipFill>
                <a:blip r:embed="rId13"/>
                <a:stretch>
                  <a:fillRect t="-769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橢圓 29">
            <a:extLst>
              <a:ext uri="{FF2B5EF4-FFF2-40B4-BE49-F238E27FC236}">
                <a16:creationId xmlns:a16="http://schemas.microsoft.com/office/drawing/2014/main" id="{D2D696D1-43D8-4CE6-C6A2-4B30EFDD4958}"/>
              </a:ext>
            </a:extLst>
          </p:cNvPr>
          <p:cNvSpPr/>
          <p:nvPr/>
        </p:nvSpPr>
        <p:spPr>
          <a:xfrm>
            <a:off x="1723077" y="2373667"/>
            <a:ext cx="867781" cy="34310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1" name="橢圓 30">
            <a:extLst>
              <a:ext uri="{FF2B5EF4-FFF2-40B4-BE49-F238E27FC236}">
                <a16:creationId xmlns:a16="http://schemas.microsoft.com/office/drawing/2014/main" id="{C3DF818C-E1F3-2194-A5BC-E1321F694283}"/>
              </a:ext>
            </a:extLst>
          </p:cNvPr>
          <p:cNvSpPr/>
          <p:nvPr/>
        </p:nvSpPr>
        <p:spPr>
          <a:xfrm>
            <a:off x="2265920" y="3313735"/>
            <a:ext cx="867781" cy="51378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2" name="橢圓 31">
            <a:extLst>
              <a:ext uri="{FF2B5EF4-FFF2-40B4-BE49-F238E27FC236}">
                <a16:creationId xmlns:a16="http://schemas.microsoft.com/office/drawing/2014/main" id="{C9FBD7D4-A3A6-33BC-F269-0E87E646D321}"/>
              </a:ext>
            </a:extLst>
          </p:cNvPr>
          <p:cNvSpPr/>
          <p:nvPr/>
        </p:nvSpPr>
        <p:spPr>
          <a:xfrm>
            <a:off x="1717769" y="2741674"/>
            <a:ext cx="867781" cy="343109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8FAD7A6F-BE52-D962-42D4-8E65DC46F66F}"/>
              </a:ext>
            </a:extLst>
          </p:cNvPr>
          <p:cNvSpPr txBox="1"/>
          <p:nvPr/>
        </p:nvSpPr>
        <p:spPr>
          <a:xfrm>
            <a:off x="5171132" y="4423423"/>
            <a:ext cx="4994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400" dirty="0">
                <a:solidFill>
                  <a:srgbClr val="FF0000"/>
                </a:solidFill>
                <a:ea typeface="Microsoft JhengHei" panose="020B0604030504040204" pitchFamily="34" charset="-120"/>
              </a:rPr>
              <a:t>剩下的 </a:t>
            </a:r>
            <a:r>
              <a:rPr kumimoji="1" lang="en-US" altLang="zh-TW" sz="2400" dirty="0">
                <a:solidFill>
                  <a:srgbClr val="FF0000"/>
                </a:solidFill>
                <a:ea typeface="Microsoft JhengHei" panose="020B0604030504040204" pitchFamily="34" charset="-120"/>
              </a:rPr>
              <a:t>w </a:t>
            </a:r>
            <a:r>
              <a:rPr kumimoji="1" lang="zh-TW" altLang="en-US" sz="2400" dirty="0">
                <a:solidFill>
                  <a:srgbClr val="FF0000"/>
                </a:solidFill>
                <a:ea typeface="Microsoft JhengHei" panose="020B0604030504040204" pitchFamily="34" charset="-120"/>
              </a:rPr>
              <a:t>和 </a:t>
            </a:r>
            <a:r>
              <a:rPr kumimoji="1" lang="en-US" altLang="zh-TW" sz="2400" dirty="0">
                <a:solidFill>
                  <a:srgbClr val="FF0000"/>
                </a:solidFill>
                <a:ea typeface="Microsoft JhengHei" panose="020B0604030504040204" pitchFamily="34" charset="-120"/>
              </a:rPr>
              <a:t>b</a:t>
            </a:r>
            <a:r>
              <a:rPr kumimoji="1" lang="zh-TW" altLang="en-US" sz="2400" dirty="0">
                <a:solidFill>
                  <a:srgbClr val="FF0000"/>
                </a:solidFill>
                <a:ea typeface="Microsoft JhengHei" panose="020B0604030504040204" pitchFamily="34" charset="-120"/>
              </a:rPr>
              <a:t> 的算法其實大同小異</a:t>
            </a:r>
            <a:endParaRPr kumimoji="1" lang="zh-TW" altLang="en-US" sz="2400" dirty="0">
              <a:ea typeface="Microsoft JhengHei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59867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32" grpId="0" animBg="1"/>
      <p:bldP spid="3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5ED4D7-7776-8215-ABDF-6DA0B9860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TW" dirty="0"/>
              <a:t>Gradient Descent</a:t>
            </a:r>
            <a:r>
              <a:rPr kumimoji="1" lang="zh-TW" altLang="en-US" dirty="0"/>
              <a:t> </a:t>
            </a:r>
            <a:r>
              <a:rPr kumimoji="1" lang="en-US" altLang="zh-TW" dirty="0"/>
              <a:t>vs. Back-propagation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350651C-278D-8B4C-162A-0E998006C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29</a:t>
            </a:fld>
            <a:endParaRPr lang="en-US" dirty="0"/>
          </a:p>
        </p:txBody>
      </p:sp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0165BB98-182B-6C9B-FE91-105ED7CDEDAE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726265"/>
          <a:ext cx="8128000" cy="2531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20800">
                  <a:extLst>
                    <a:ext uri="{9D8B030D-6E8A-4147-A177-3AD203B41FA5}">
                      <a16:colId xmlns:a16="http://schemas.microsoft.com/office/drawing/2014/main" val="589567482"/>
                    </a:ext>
                  </a:extLst>
                </a:gridCol>
                <a:gridCol w="3403600">
                  <a:extLst>
                    <a:ext uri="{9D8B030D-6E8A-4147-A177-3AD203B41FA5}">
                      <a16:colId xmlns:a16="http://schemas.microsoft.com/office/drawing/2014/main" val="2115774380"/>
                    </a:ext>
                  </a:extLst>
                </a:gridCol>
                <a:gridCol w="3403600">
                  <a:extLst>
                    <a:ext uri="{9D8B030D-6E8A-4147-A177-3AD203B41FA5}">
                      <a16:colId xmlns:a16="http://schemas.microsoft.com/office/drawing/2014/main" val="2334069360"/>
                    </a:ext>
                  </a:extLst>
                </a:gridCol>
              </a:tblGrid>
              <a:tr h="843845">
                <a:tc>
                  <a:txBody>
                    <a:bodyPr/>
                    <a:lstStyle/>
                    <a:p>
                      <a:endParaRPr lang="zh-TW" altLang="en-US">
                        <a:latin typeface="Calibri" panose="020F0502020204030204" pitchFamily="34" charset="0"/>
                        <a:ea typeface="Microsoft JhengHei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altLang="zh-TW" dirty="0">
                          <a:latin typeface="Calibri" panose="020F0502020204030204" pitchFamily="34" charset="0"/>
                          <a:ea typeface="Microsoft JhengHei" panose="020B0604030504040204" pitchFamily="34" charset="-120"/>
                          <a:cs typeface="Calibri" panose="020F0502020204030204" pitchFamily="34" charset="0"/>
                        </a:rPr>
                        <a:t>Gradient Descent </a:t>
                      </a:r>
                      <a:endParaRPr lang="zh-TW" altLang="en-US" dirty="0">
                        <a:latin typeface="Calibri" panose="020F0502020204030204" pitchFamily="34" charset="0"/>
                        <a:ea typeface="Microsoft JhengHei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" altLang="zh-TW" dirty="0">
                          <a:latin typeface="Calibri" panose="020F0502020204030204" pitchFamily="34" charset="0"/>
                          <a:ea typeface="Microsoft JhengHei" panose="020B0604030504040204" pitchFamily="34" charset="-120"/>
                          <a:cs typeface="Calibri" panose="020F0502020204030204" pitchFamily="34" charset="0"/>
                        </a:rPr>
                        <a:t>Back-propagation</a:t>
                      </a:r>
                      <a:endParaRPr lang="zh-TW" altLang="en-US" dirty="0">
                        <a:latin typeface="Calibri" panose="020F0502020204030204" pitchFamily="34" charset="0"/>
                        <a:ea typeface="Microsoft JhengHei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9848534"/>
                  </a:ext>
                </a:extLst>
              </a:tr>
              <a:tr h="843845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Calibri" panose="020F0502020204030204" pitchFamily="34" charset="0"/>
                          <a:ea typeface="Microsoft JhengHei" panose="020B0604030504040204" pitchFamily="34" charset="-120"/>
                          <a:cs typeface="Calibri" panose="020F0502020204030204" pitchFamily="34" charset="0"/>
                        </a:rPr>
                        <a:t>功能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Microsoft JhengHei" panose="020B0604030504040204" pitchFamily="34" charset="-120"/>
                          <a:cs typeface="Calibri" panose="020F0502020204030204" pitchFamily="34" charset="0"/>
                        </a:rPr>
                        <a:t>根據梯度更新權重值 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Microsoft JhengHei" panose="020B0604030504040204" pitchFamily="34" charset="-120"/>
                          <a:cs typeface="Calibri" panose="020F0502020204030204" pitchFamily="34" charset="0"/>
                        </a:rPr>
                        <a:t>(weights)</a:t>
                      </a:r>
                      <a:endParaRPr lang="zh-TW" altLang="en-US" dirty="0">
                        <a:latin typeface="Calibri" panose="020F0502020204030204" pitchFamily="34" charset="0"/>
                        <a:ea typeface="Microsoft JhengHei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Calibri" panose="020F0502020204030204" pitchFamily="34" charset="0"/>
                          <a:ea typeface="Microsoft JhengHei" panose="020B0604030504040204" pitchFamily="34" charset="-120"/>
                          <a:cs typeface="Calibri" panose="020F0502020204030204" pitchFamily="34" charset="0"/>
                        </a:rPr>
                        <a:t>計算神經網路中的梯度，以供梯度下降使用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7285441"/>
                  </a:ext>
                </a:extLst>
              </a:tr>
              <a:tr h="843845">
                <a:tc>
                  <a:txBody>
                    <a:bodyPr/>
                    <a:lstStyle/>
                    <a:p>
                      <a:r>
                        <a:rPr lang="zh-TW" altLang="en-US" dirty="0">
                          <a:latin typeface="Calibri" panose="020F0502020204030204" pitchFamily="34" charset="0"/>
                          <a:ea typeface="Microsoft JhengHei" panose="020B0604030504040204" pitchFamily="34" charset="-120"/>
                          <a:cs typeface="Calibri" panose="020F0502020204030204" pitchFamily="34" charset="0"/>
                        </a:rPr>
                        <a:t>最終目標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latin typeface="Calibri" panose="020F0502020204030204" pitchFamily="34" charset="0"/>
                          <a:ea typeface="Microsoft JhengHei" panose="020B0604030504040204" pitchFamily="34" charset="-120"/>
                          <a:cs typeface="Calibri" panose="020F0502020204030204" pitchFamily="34" charset="0"/>
                        </a:rPr>
                        <a:t>透過梯度找出 </a:t>
                      </a:r>
                      <a:r>
                        <a:rPr lang="en-US" altLang="zh-TW" dirty="0">
                          <a:latin typeface="Calibri" panose="020F0502020204030204" pitchFamily="34" charset="0"/>
                          <a:ea typeface="Microsoft JhengHei" panose="020B0604030504040204" pitchFamily="34" charset="-120"/>
                          <a:cs typeface="Calibri" panose="020F0502020204030204" pitchFamily="34" charset="0"/>
                        </a:rPr>
                        <a:t>function </a:t>
                      </a:r>
                      <a:r>
                        <a:rPr lang="zh-TW" altLang="en-US" dirty="0">
                          <a:latin typeface="Calibri" panose="020F0502020204030204" pitchFamily="34" charset="0"/>
                          <a:ea typeface="Microsoft JhengHei" panose="020B0604030504040204" pitchFamily="34" charset="-120"/>
                          <a:cs typeface="Calibri" panose="020F0502020204030204" pitchFamily="34" charset="0"/>
                        </a:rPr>
                        <a:t>最佳解 </a:t>
                      </a:r>
                      <a:r>
                        <a:rPr lang="en-US" altLang="zh-TW" dirty="0">
                          <a:latin typeface="Calibri" panose="020F0502020204030204" pitchFamily="34" charset="0"/>
                          <a:ea typeface="Microsoft JhengHei" panose="020B0604030504040204" pitchFamily="34" charset="-120"/>
                          <a:cs typeface="Calibri" panose="020F0502020204030204" pitchFamily="34" charset="0"/>
                        </a:rPr>
                        <a:t>(</a:t>
                      </a:r>
                      <a:r>
                        <a:rPr lang="zh-TW" altLang="en-US" dirty="0">
                          <a:latin typeface="Calibri" panose="020F0502020204030204" pitchFamily="34" charset="0"/>
                          <a:ea typeface="Microsoft JhengHei" panose="020B0604030504040204" pitchFamily="34" charset="-120"/>
                          <a:cs typeface="Calibri" panose="020F0502020204030204" pitchFamily="34" charset="0"/>
                        </a:rPr>
                        <a:t>最小化目標函數</a:t>
                      </a:r>
                      <a:r>
                        <a:rPr lang="en-US" altLang="zh-TW" dirty="0">
                          <a:latin typeface="Calibri" panose="020F0502020204030204" pitchFamily="34" charset="0"/>
                          <a:ea typeface="Microsoft JhengHei" panose="020B0604030504040204" pitchFamily="34" charset="-120"/>
                          <a:cs typeface="Calibri" panose="020F0502020204030204" pitchFamily="34" charset="0"/>
                        </a:rPr>
                        <a:t>)</a:t>
                      </a:r>
                      <a:endParaRPr lang="zh-TW" altLang="en-US" dirty="0">
                        <a:latin typeface="Calibri" panose="020F0502020204030204" pitchFamily="34" charset="0"/>
                        <a:ea typeface="Microsoft JhengHei" panose="020B0604030504040204" pitchFamily="34" charset="-120"/>
                        <a:cs typeface="Calibri" panose="020F050202020403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ea typeface="Microsoft JhengHei" panose="020B0604030504040204" pitchFamily="34" charset="-120"/>
                          <a:cs typeface="Calibri" panose="020F0502020204030204" pitchFamily="34" charset="0"/>
                        </a:rPr>
                        <a:t>計算梯度</a:t>
                      </a:r>
                      <a:r>
                        <a:rPr lang="zh-TW" altLang="en-US" dirty="0">
                          <a:latin typeface="Calibri" panose="020F0502020204030204" pitchFamily="34" charset="0"/>
                          <a:ea typeface="Microsoft JhengHei" panose="020B0604030504040204" pitchFamily="34" charset="-120"/>
                          <a:cs typeface="Calibri" panose="020F0502020204030204" pitchFamily="34" charset="0"/>
                        </a:rPr>
                        <a:t>，以便使用梯度下降找到最佳解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97050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38690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2EDD6E3-4408-933B-4394-0921BCAD6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Syllabus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F1E3E7-B6A0-9D2A-579B-C35B852DA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</a:t>
            </a:fld>
            <a:endParaRPr lang="en-US" dirty="0"/>
          </a:p>
        </p:txBody>
      </p:sp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85A30E17-3D99-5454-E02F-BCB20352FE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272841"/>
              </p:ext>
            </p:extLst>
          </p:nvPr>
        </p:nvGraphicFramePr>
        <p:xfrm>
          <a:off x="2960175" y="191044"/>
          <a:ext cx="8578682" cy="649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8421">
                  <a:extLst>
                    <a:ext uri="{9D8B030D-6E8A-4147-A177-3AD203B41FA5}">
                      <a16:colId xmlns:a16="http://schemas.microsoft.com/office/drawing/2014/main" val="3076894454"/>
                    </a:ext>
                  </a:extLst>
                </a:gridCol>
                <a:gridCol w="6598404">
                  <a:extLst>
                    <a:ext uri="{9D8B030D-6E8A-4147-A177-3AD203B41FA5}">
                      <a16:colId xmlns:a16="http://schemas.microsoft.com/office/drawing/2014/main" val="1401030743"/>
                    </a:ext>
                  </a:extLst>
                </a:gridCol>
                <a:gridCol w="1251857">
                  <a:extLst>
                    <a:ext uri="{9D8B030D-6E8A-4147-A177-3AD203B41FA5}">
                      <a16:colId xmlns:a16="http://schemas.microsoft.com/office/drawing/2014/main" val="1365662866"/>
                    </a:ext>
                  </a:extLst>
                </a:gridCol>
              </a:tblGrid>
              <a:tr h="3597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Week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Topic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Note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523333"/>
                  </a:ext>
                </a:extLst>
              </a:tr>
              <a:tr h="62094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深度學習介紹以及本課程綱要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(Introduction to Deep Learning / Syllabus)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8546245"/>
                  </a:ext>
                </a:extLst>
              </a:tr>
              <a:tr h="3597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" altLang="zh-TW" dirty="0" err="1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PyTorch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教學 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/ 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梯度下降 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最佳化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6657496"/>
                  </a:ext>
                </a:extLst>
              </a:tr>
              <a:tr h="3597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rgbClr val="FF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神經網路與反向傳播法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HW1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210293"/>
                  </a:ext>
                </a:extLst>
              </a:tr>
              <a:tr h="3597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rgbClr val="FF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梯度下降 </a:t>
                      </a:r>
                      <a:r>
                        <a:rPr lang="en-US" altLang="zh-TW" dirty="0">
                          <a:solidFill>
                            <a:srgbClr val="FF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</a:t>
                      </a:r>
                      <a:r>
                        <a:rPr lang="en" altLang="zh-TW" dirty="0">
                          <a:solidFill>
                            <a:srgbClr val="FF000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II)</a:t>
                      </a:r>
                      <a:endParaRPr lang="zh-TW" altLang="en-US" dirty="0">
                        <a:solidFill>
                          <a:srgbClr val="FF0000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3265958"/>
                  </a:ext>
                </a:extLst>
              </a:tr>
              <a:tr h="3597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strike="sngStrike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手把手實作</a:t>
                      </a: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深度學習框架細節探索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4189724"/>
                  </a:ext>
                </a:extLst>
              </a:tr>
              <a:tr h="3597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卷積神經網路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(</a:t>
                      </a:r>
                      <a:r>
                        <a:rPr lang="en-US" altLang="zh-TW" dirty="0">
                          <a:solidFill>
                            <a:srgbClr val="0070C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with LAB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447151"/>
                  </a:ext>
                </a:extLst>
              </a:tr>
              <a:tr h="3597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循環神經網路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(</a:t>
                      </a:r>
                      <a:r>
                        <a:rPr lang="en-US" altLang="zh-TW" dirty="0">
                          <a:solidFill>
                            <a:srgbClr val="0070C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with LAB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HW2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5213422"/>
                  </a:ext>
                </a:extLst>
              </a:tr>
              <a:tr h="3597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自注意力模型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(</a:t>
                      </a:r>
                      <a:r>
                        <a:rPr lang="en-US" altLang="zh-TW" dirty="0">
                          <a:solidFill>
                            <a:srgbClr val="0070C0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with LAB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065701"/>
                  </a:ext>
                </a:extLst>
              </a:tr>
              <a:tr h="3597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期中考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0339107"/>
                  </a:ext>
                </a:extLst>
              </a:tr>
              <a:tr h="3597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自監督式模型方法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HW3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388195"/>
                  </a:ext>
                </a:extLst>
              </a:tr>
              <a:tr h="3597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強化學習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(Reinforcement Learning)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4699219"/>
                  </a:ext>
                </a:extLst>
              </a:tr>
              <a:tr h="3597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模型壓縮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 (Model Compression)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5913664"/>
                  </a:ext>
                </a:extLst>
              </a:tr>
              <a:tr h="3597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大模型時代如何有效率訓練模型？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HW4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5934813"/>
                  </a:ext>
                </a:extLst>
              </a:tr>
              <a:tr h="3597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可解釋性人工智慧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4880228"/>
                  </a:ext>
                </a:extLst>
              </a:tr>
              <a:tr h="3597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小組實作成果報告 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(1)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5649311"/>
                  </a:ext>
                </a:extLst>
              </a:tr>
              <a:tr h="359755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TW" altLang="en-US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小組實作成果報告 </a:t>
                      </a:r>
                      <a:r>
                        <a:rPr lang="en-US" altLang="zh-TW" dirty="0">
                          <a:solidFill>
                            <a:schemeClr val="tx1"/>
                          </a:solidFill>
                          <a:latin typeface="Microsoft JhengHei" panose="020B0604030504040204" pitchFamily="34" charset="-120"/>
                          <a:ea typeface="Microsoft JhengHei" panose="020B0604030504040204" pitchFamily="34" charset="-120"/>
                        </a:rPr>
                        <a:t>(2)</a:t>
                      </a:r>
                      <a:endParaRPr lang="zh-TW" altLang="en-US" dirty="0">
                        <a:solidFill>
                          <a:schemeClr val="tx1"/>
                        </a:solidFill>
                        <a:latin typeface="Microsoft JhengHei" panose="020B0604030504040204" pitchFamily="34" charset="-120"/>
                        <a:ea typeface="Microsoft JhengHei" panose="020B0604030504040204" pitchFamily="34" charset="-12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8601191"/>
                  </a:ext>
                </a:extLst>
              </a:tr>
            </a:tbl>
          </a:graphicData>
        </a:graphic>
      </p:graphicFrame>
      <p:sp>
        <p:nvSpPr>
          <p:cNvPr id="5" name="矩形 4">
            <a:extLst>
              <a:ext uri="{FF2B5EF4-FFF2-40B4-BE49-F238E27FC236}">
                <a16:creationId xmlns:a16="http://schemas.microsoft.com/office/drawing/2014/main" id="{44670DE7-9459-D1BB-33A9-6F764A04DB06}"/>
              </a:ext>
            </a:extLst>
          </p:cNvPr>
          <p:cNvSpPr/>
          <p:nvPr/>
        </p:nvSpPr>
        <p:spPr>
          <a:xfrm>
            <a:off x="709379" y="2140421"/>
            <a:ext cx="1097280" cy="39803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LAB*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94DC390-3780-2F0B-3F94-9DE982DCE509}"/>
              </a:ext>
            </a:extLst>
          </p:cNvPr>
          <p:cNvSpPr/>
          <p:nvPr/>
        </p:nvSpPr>
        <p:spPr>
          <a:xfrm>
            <a:off x="709379" y="2733885"/>
            <a:ext cx="1097280" cy="3980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Exam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C5CAB60-82AF-EE7E-227C-0885BA149EDA}"/>
              </a:ext>
            </a:extLst>
          </p:cNvPr>
          <p:cNvSpPr/>
          <p:nvPr/>
        </p:nvSpPr>
        <p:spPr>
          <a:xfrm>
            <a:off x="709379" y="3283616"/>
            <a:ext cx="1097280" cy="39803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000" dirty="0">
                <a:solidFill>
                  <a:schemeClr val="tx1"/>
                </a:solidFill>
              </a:rPr>
              <a:t>Report</a:t>
            </a:r>
            <a:endParaRPr kumimoji="1" lang="zh-TW" altLang="en-US" sz="2000" dirty="0">
              <a:solidFill>
                <a:schemeClr val="tx1"/>
              </a:solidFill>
            </a:endParaRPr>
          </a:p>
        </p:txBody>
      </p:sp>
      <p:cxnSp>
        <p:nvCxnSpPr>
          <p:cNvPr id="9" name="肘形接點 8">
            <a:extLst>
              <a:ext uri="{FF2B5EF4-FFF2-40B4-BE49-F238E27FC236}">
                <a16:creationId xmlns:a16="http://schemas.microsoft.com/office/drawing/2014/main" id="{424B8D4F-4172-AE87-89FE-00FDBFDEBD38}"/>
              </a:ext>
            </a:extLst>
          </p:cNvPr>
          <p:cNvCxnSpPr>
            <a:cxnSpLocks/>
            <a:endCxn id="12" idx="1"/>
          </p:cNvCxnSpPr>
          <p:nvPr/>
        </p:nvCxnSpPr>
        <p:spPr>
          <a:xfrm rot="10800000" flipH="1" flipV="1">
            <a:off x="2960175" y="1753693"/>
            <a:ext cx="16328" cy="364188"/>
          </a:xfrm>
          <a:prstGeom prst="bentConnector3">
            <a:avLst>
              <a:gd name="adj1" fmla="val -3373457"/>
            </a:avLst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8EF1A0E1-954E-1339-5F3F-1B7C510F4E72}"/>
              </a:ext>
            </a:extLst>
          </p:cNvPr>
          <p:cNvSpPr txBox="1"/>
          <p:nvPr/>
        </p:nvSpPr>
        <p:spPr>
          <a:xfrm>
            <a:off x="2976503" y="1900166"/>
            <a:ext cx="461555" cy="4354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TW" altLang="en-US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95D015B-4177-67E3-6F30-FC57609287FD}"/>
              </a:ext>
            </a:extLst>
          </p:cNvPr>
          <p:cNvSpPr txBox="1"/>
          <p:nvPr/>
        </p:nvSpPr>
        <p:spPr>
          <a:xfrm>
            <a:off x="653143" y="4223657"/>
            <a:ext cx="17852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>
                <a:ea typeface="Microsoft JhengHei" panose="020B0604030504040204" pitchFamily="34" charset="-120"/>
              </a:rPr>
              <a:t>*LAB</a:t>
            </a:r>
            <a:r>
              <a:rPr kumimoji="1" lang="zh-TW" altLang="en-US" dirty="0">
                <a:ea typeface="Microsoft JhengHei" panose="020B0604030504040204" pitchFamily="34" charset="-120"/>
              </a:rPr>
              <a:t>代表包含程式碼實作教學</a:t>
            </a:r>
          </a:p>
        </p:txBody>
      </p:sp>
    </p:spTree>
    <p:extLst>
      <p:ext uri="{BB962C8B-B14F-4D97-AF65-F5344CB8AC3E}">
        <p14:creationId xmlns:p14="http://schemas.microsoft.com/office/powerpoint/2010/main" val="10817062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5015C3-F075-4227-F2B5-09B129FC3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The Back-Propagation Algorithm (1986)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5E89AA3-210C-6778-17FA-B665395F0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70EF678-8ED7-A092-800D-3AF8FF640395}"/>
              </a:ext>
            </a:extLst>
          </p:cNvPr>
          <p:cNvSpPr txBox="1"/>
          <p:nvPr/>
        </p:nvSpPr>
        <p:spPr>
          <a:xfrm>
            <a:off x="2893580" y="6274396"/>
            <a:ext cx="6404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1400" dirty="0" err="1"/>
              <a:t>Rumelhart</a:t>
            </a:r>
            <a:r>
              <a:rPr kumimoji="1" lang="en-US" altLang="zh-TW" sz="1400" dirty="0"/>
              <a:t>, David E., Geoffrey E. Hinton, and Ronald J. Williams. "Learning representations by back-propagating errors." nature 323.6088 (1986): 533-536.</a:t>
            </a: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BCDA8D8-017B-E71E-3D18-7108D452A63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53143" y="1494396"/>
            <a:ext cx="4811176" cy="4711683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F3132887-9FDA-B48B-BC83-EAD2D3AAE056}"/>
              </a:ext>
            </a:extLst>
          </p:cNvPr>
          <p:cNvSpPr/>
          <p:nvPr/>
        </p:nvSpPr>
        <p:spPr>
          <a:xfrm>
            <a:off x="728471" y="4288536"/>
            <a:ext cx="2234185" cy="2194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0DF1AB31-BE59-5FC7-73F2-A7DAB8216972}"/>
              </a:ext>
            </a:extLst>
          </p:cNvPr>
          <p:cNvCxnSpPr>
            <a:cxnSpLocks/>
          </p:cNvCxnSpPr>
          <p:nvPr/>
        </p:nvCxnSpPr>
        <p:spPr>
          <a:xfrm>
            <a:off x="728471" y="4672584"/>
            <a:ext cx="83515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A29E4970-9E6A-7455-D061-10B2C10930D1}"/>
              </a:ext>
            </a:extLst>
          </p:cNvPr>
          <p:cNvCxnSpPr>
            <a:cxnSpLocks/>
          </p:cNvCxnSpPr>
          <p:nvPr/>
        </p:nvCxnSpPr>
        <p:spPr>
          <a:xfrm>
            <a:off x="4099559" y="4477512"/>
            <a:ext cx="136476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>
            <a:extLst>
              <a:ext uri="{FF2B5EF4-FFF2-40B4-BE49-F238E27FC236}">
                <a16:creationId xmlns:a16="http://schemas.microsoft.com/office/drawing/2014/main" id="{B503E3C3-EAC5-B5E4-FFDE-9ABD780649A0}"/>
              </a:ext>
            </a:extLst>
          </p:cNvPr>
          <p:cNvCxnSpPr>
            <a:cxnSpLocks/>
          </p:cNvCxnSpPr>
          <p:nvPr/>
        </p:nvCxnSpPr>
        <p:spPr>
          <a:xfrm>
            <a:off x="4428370" y="4660392"/>
            <a:ext cx="103594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E6E3D074-4697-09D4-754A-DC5A1FFE089A}"/>
              </a:ext>
            </a:extLst>
          </p:cNvPr>
          <p:cNvCxnSpPr>
            <a:cxnSpLocks/>
          </p:cNvCxnSpPr>
          <p:nvPr/>
        </p:nvCxnSpPr>
        <p:spPr>
          <a:xfrm>
            <a:off x="728471" y="4858512"/>
            <a:ext cx="473584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C26BB2E4-AAEC-D74D-C222-AFA46CDE4438}"/>
              </a:ext>
            </a:extLst>
          </p:cNvPr>
          <p:cNvCxnSpPr>
            <a:cxnSpLocks/>
          </p:cNvCxnSpPr>
          <p:nvPr/>
        </p:nvCxnSpPr>
        <p:spPr>
          <a:xfrm>
            <a:off x="728471" y="5047488"/>
            <a:ext cx="259080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箭頭接點 49">
            <a:extLst>
              <a:ext uri="{FF2B5EF4-FFF2-40B4-BE49-F238E27FC236}">
                <a16:creationId xmlns:a16="http://schemas.microsoft.com/office/drawing/2014/main" id="{1130DA3D-0DED-E1E0-9F1A-471849F49094}"/>
              </a:ext>
            </a:extLst>
          </p:cNvPr>
          <p:cNvCxnSpPr/>
          <p:nvPr/>
        </p:nvCxnSpPr>
        <p:spPr>
          <a:xfrm>
            <a:off x="6912864" y="2249424"/>
            <a:ext cx="290142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23FD767D-B89B-4C4A-4B86-B5F40314617C}"/>
              </a:ext>
            </a:extLst>
          </p:cNvPr>
          <p:cNvSpPr txBox="1"/>
          <p:nvPr/>
        </p:nvSpPr>
        <p:spPr>
          <a:xfrm>
            <a:off x="7547779" y="1850794"/>
            <a:ext cx="15580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>
                <a:solidFill>
                  <a:srgbClr val="FF0000"/>
                </a:solidFill>
              </a:rPr>
              <a:t>Forward pass</a:t>
            </a:r>
            <a:endParaRPr kumimoji="1" lang="zh-TW" altLang="en-US" sz="2000" dirty="0">
              <a:solidFill>
                <a:srgbClr val="FF0000"/>
              </a:solidFill>
            </a:endParaRPr>
          </a:p>
        </p:txBody>
      </p:sp>
      <p:cxnSp>
        <p:nvCxnSpPr>
          <p:cNvPr id="78" name="直線箭頭接點 77">
            <a:extLst>
              <a:ext uri="{FF2B5EF4-FFF2-40B4-BE49-F238E27FC236}">
                <a16:creationId xmlns:a16="http://schemas.microsoft.com/office/drawing/2014/main" id="{4884B571-2496-387E-19C0-83E2B723991B}"/>
              </a:ext>
            </a:extLst>
          </p:cNvPr>
          <p:cNvCxnSpPr>
            <a:cxnSpLocks/>
          </p:cNvCxnSpPr>
          <p:nvPr/>
        </p:nvCxnSpPr>
        <p:spPr>
          <a:xfrm flipH="1">
            <a:off x="6992607" y="5002999"/>
            <a:ext cx="2901429" cy="0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文字方塊 78">
            <a:extLst>
              <a:ext uri="{FF2B5EF4-FFF2-40B4-BE49-F238E27FC236}">
                <a16:creationId xmlns:a16="http://schemas.microsoft.com/office/drawing/2014/main" id="{8C2B2B78-113A-43A8-3CDE-EB9D939A1E56}"/>
              </a:ext>
            </a:extLst>
          </p:cNvPr>
          <p:cNvSpPr txBox="1"/>
          <p:nvPr/>
        </p:nvSpPr>
        <p:spPr>
          <a:xfrm>
            <a:off x="7542178" y="5029269"/>
            <a:ext cx="17676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000" dirty="0">
                <a:solidFill>
                  <a:srgbClr val="FF0000"/>
                </a:solidFill>
              </a:rPr>
              <a:t>Backward pass</a:t>
            </a:r>
            <a:endParaRPr kumimoji="1" lang="zh-TW" altLang="en-US" sz="2000" dirty="0">
              <a:solidFill>
                <a:srgbClr val="FF0000"/>
              </a:solidFill>
            </a:endParaRPr>
          </a:p>
        </p:txBody>
      </p:sp>
      <p:sp>
        <p:nvSpPr>
          <p:cNvPr id="80" name="文字方塊 79">
            <a:extLst>
              <a:ext uri="{FF2B5EF4-FFF2-40B4-BE49-F238E27FC236}">
                <a16:creationId xmlns:a16="http://schemas.microsoft.com/office/drawing/2014/main" id="{6BAD8051-592C-4928-A55A-15F827DB38D9}"/>
              </a:ext>
            </a:extLst>
          </p:cNvPr>
          <p:cNvSpPr txBox="1"/>
          <p:nvPr/>
        </p:nvSpPr>
        <p:spPr>
          <a:xfrm>
            <a:off x="9645129" y="2617857"/>
            <a:ext cx="950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Output</a:t>
            </a:r>
            <a:endParaRPr kumimoji="1" lang="zh-TW" altLang="en-US" dirty="0"/>
          </a:p>
        </p:txBody>
      </p:sp>
      <p:sp>
        <p:nvSpPr>
          <p:cNvPr id="81" name="文字方塊 80">
            <a:extLst>
              <a:ext uri="{FF2B5EF4-FFF2-40B4-BE49-F238E27FC236}">
                <a16:creationId xmlns:a16="http://schemas.microsoft.com/office/drawing/2014/main" id="{EB1B8138-0D73-78C5-250D-F72FA70C0C04}"/>
              </a:ext>
            </a:extLst>
          </p:cNvPr>
          <p:cNvSpPr txBox="1"/>
          <p:nvPr/>
        </p:nvSpPr>
        <p:spPr>
          <a:xfrm>
            <a:off x="10700507" y="2606260"/>
            <a:ext cx="1066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Gold Ans</a:t>
            </a:r>
            <a:endParaRPr kumimoji="1" lang="zh-TW" altLang="en-US" dirty="0"/>
          </a:p>
        </p:txBody>
      </p:sp>
      <p:sp>
        <p:nvSpPr>
          <p:cNvPr id="83" name="文字方塊 82">
            <a:extLst>
              <a:ext uri="{FF2B5EF4-FFF2-40B4-BE49-F238E27FC236}">
                <a16:creationId xmlns:a16="http://schemas.microsoft.com/office/drawing/2014/main" id="{61ACDD97-DE41-AF72-92A4-8260CD475D7B}"/>
              </a:ext>
            </a:extLst>
          </p:cNvPr>
          <p:cNvSpPr txBox="1"/>
          <p:nvPr/>
        </p:nvSpPr>
        <p:spPr>
          <a:xfrm>
            <a:off x="10957536" y="2860455"/>
            <a:ext cx="486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1.0</a:t>
            </a:r>
            <a:endParaRPr kumimoji="1" lang="zh-TW" altLang="en-US" dirty="0"/>
          </a:p>
        </p:txBody>
      </p: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E8FD46DC-E0DA-51C2-5F32-D280367F0C22}"/>
              </a:ext>
            </a:extLst>
          </p:cNvPr>
          <p:cNvGrpSpPr/>
          <p:nvPr/>
        </p:nvGrpSpPr>
        <p:grpSpPr>
          <a:xfrm>
            <a:off x="6566649" y="2498295"/>
            <a:ext cx="3819144" cy="2110684"/>
            <a:chOff x="6566649" y="2498295"/>
            <a:chExt cx="3819144" cy="2110684"/>
          </a:xfrm>
        </p:grpSpPr>
        <p:sp>
          <p:nvSpPr>
            <p:cNvPr id="23" name="橢圓 22">
              <a:extLst>
                <a:ext uri="{FF2B5EF4-FFF2-40B4-BE49-F238E27FC236}">
                  <a16:creationId xmlns:a16="http://schemas.microsoft.com/office/drawing/2014/main" id="{7C6FFC5C-FD32-F357-8DB8-1C3623293CFF}"/>
                </a:ext>
              </a:extLst>
            </p:cNvPr>
            <p:cNvSpPr/>
            <p:nvPr/>
          </p:nvSpPr>
          <p:spPr>
            <a:xfrm>
              <a:off x="6989559" y="2815916"/>
              <a:ext cx="571500" cy="5715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24" name="橢圓 23">
              <a:extLst>
                <a:ext uri="{FF2B5EF4-FFF2-40B4-BE49-F238E27FC236}">
                  <a16:creationId xmlns:a16="http://schemas.microsoft.com/office/drawing/2014/main" id="{082CCA01-B89C-F366-D4DC-F70DC1F1BF2C}"/>
                </a:ext>
              </a:extLst>
            </p:cNvPr>
            <p:cNvSpPr/>
            <p:nvPr/>
          </p:nvSpPr>
          <p:spPr>
            <a:xfrm>
              <a:off x="6989559" y="4008232"/>
              <a:ext cx="571500" cy="5715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03F6C990-EEAC-CDD6-5A63-A7C37E1003CB}"/>
                </a:ext>
              </a:extLst>
            </p:cNvPr>
            <p:cNvCxnSpPr>
              <a:cxnSpLocks/>
              <a:stCxn id="23" idx="6"/>
              <a:endCxn id="32" idx="2"/>
            </p:cNvCxnSpPr>
            <p:nvPr/>
          </p:nvCxnSpPr>
          <p:spPr>
            <a:xfrm>
              <a:off x="7561059" y="3101666"/>
              <a:ext cx="1165860" cy="118687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957DE40C-2F2A-9F50-E8AA-B9271025CDEA}"/>
                </a:ext>
              </a:extLst>
            </p:cNvPr>
            <p:cNvCxnSpPr>
              <a:cxnSpLocks/>
              <a:stCxn id="24" idx="6"/>
              <a:endCxn id="31" idx="2"/>
            </p:cNvCxnSpPr>
            <p:nvPr/>
          </p:nvCxnSpPr>
          <p:spPr>
            <a:xfrm flipV="1">
              <a:off x="7561059" y="3103053"/>
              <a:ext cx="1177290" cy="119092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7" name="圖片 26" descr="\documentclass{article}&#10;\usepackage{amsmath}&#10;\pagestyle{empty}&#10;\begin{document}&#10;&#10;$x_1$&#10;&#10;&#10;\end{document}" title="IguanaTex Bitmap Display">
              <a:extLst>
                <a:ext uri="{FF2B5EF4-FFF2-40B4-BE49-F238E27FC236}">
                  <a16:creationId xmlns:a16="http://schemas.microsoft.com/office/drawing/2014/main" id="{AF130ACC-A3D7-462E-8A10-0F0A9F5C689F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6649" y="3029571"/>
              <a:ext cx="274320" cy="182880"/>
            </a:xfrm>
            <a:prstGeom prst="rect">
              <a:avLst/>
            </a:prstGeom>
          </p:spPr>
        </p:pic>
        <p:pic>
          <p:nvPicPr>
            <p:cNvPr id="28" name="圖片 27" descr="\documentclass{article}&#10;\usepackage{amsmath}&#10;\pagestyle{empty}&#10;\begin{document}&#10;&#10;$x_2$&#10;&#10;&#10;\end{document}" title="IguanaTex Bitmap Display">
              <a:extLst>
                <a:ext uri="{FF2B5EF4-FFF2-40B4-BE49-F238E27FC236}">
                  <a16:creationId xmlns:a16="http://schemas.microsoft.com/office/drawing/2014/main" id="{685B7FE2-746F-9EAD-C521-3FAE4F6D626F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66649" y="4210227"/>
              <a:ext cx="274320" cy="182880"/>
            </a:xfrm>
            <a:prstGeom prst="rect">
              <a:avLst/>
            </a:prstGeom>
          </p:spPr>
        </p:pic>
        <p:pic>
          <p:nvPicPr>
            <p:cNvPr id="29" name="圖片 28" descr="\documentclass{article}&#10;\usepackage{amsmath}&#10;\pagestyle{empty}&#10;\begin{document}&#10;&#10;$w_{1,1}$&#10;&#10;&#10;\end{document}" title="IguanaTex Bitmap Display">
              <a:extLst>
                <a:ext uri="{FF2B5EF4-FFF2-40B4-BE49-F238E27FC236}">
                  <a16:creationId xmlns:a16="http://schemas.microsoft.com/office/drawing/2014/main" id="{BB0501D6-0E16-E02C-8624-F145A078EACC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84909" y="2834092"/>
              <a:ext cx="518160" cy="243840"/>
            </a:xfrm>
            <a:prstGeom prst="rect">
              <a:avLst/>
            </a:prstGeom>
          </p:spPr>
        </p:pic>
        <p:pic>
          <p:nvPicPr>
            <p:cNvPr id="30" name="圖片 29" descr="\documentclass{article}&#10;\usepackage{amsmath}&#10;\pagestyle{empty}&#10;\begin{document}&#10;&#10;$w_{2,1}$&#10;&#10;&#10;\end{document}" title="IguanaTex Bitmap Display">
              <a:extLst>
                <a:ext uri="{FF2B5EF4-FFF2-40B4-BE49-F238E27FC236}">
                  <a16:creationId xmlns:a16="http://schemas.microsoft.com/office/drawing/2014/main" id="{08A88B7E-B190-0999-53DD-B87F20A7BBB4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96099" y="3782703"/>
              <a:ext cx="527850" cy="248400"/>
            </a:xfrm>
            <a:prstGeom prst="rect">
              <a:avLst/>
            </a:prstGeom>
          </p:spPr>
        </p:pic>
        <p:sp>
          <p:nvSpPr>
            <p:cNvPr id="31" name="橢圓 30">
              <a:extLst>
                <a:ext uri="{FF2B5EF4-FFF2-40B4-BE49-F238E27FC236}">
                  <a16:creationId xmlns:a16="http://schemas.microsoft.com/office/drawing/2014/main" id="{0B57B9DA-BA50-1B16-794A-17E210EFEF7B}"/>
                </a:ext>
              </a:extLst>
            </p:cNvPr>
            <p:cNvSpPr/>
            <p:nvPr/>
          </p:nvSpPr>
          <p:spPr>
            <a:xfrm>
              <a:off x="8738349" y="2817303"/>
              <a:ext cx="571500" cy="5715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sp>
          <p:nvSpPr>
            <p:cNvPr id="32" name="橢圓 31">
              <a:extLst>
                <a:ext uri="{FF2B5EF4-FFF2-40B4-BE49-F238E27FC236}">
                  <a16:creationId xmlns:a16="http://schemas.microsoft.com/office/drawing/2014/main" id="{28FB6F52-D77B-D5ED-62B4-3E275B719720}"/>
                </a:ext>
              </a:extLst>
            </p:cNvPr>
            <p:cNvSpPr/>
            <p:nvPr/>
          </p:nvSpPr>
          <p:spPr>
            <a:xfrm>
              <a:off x="8726919" y="4002786"/>
              <a:ext cx="571500" cy="5715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585B8914-5AF3-A5A5-D1BE-06F8454EAC11}"/>
                </a:ext>
              </a:extLst>
            </p:cNvPr>
            <p:cNvCxnSpPr>
              <a:cxnSpLocks/>
              <a:stCxn id="23" idx="6"/>
              <a:endCxn id="31" idx="2"/>
            </p:cNvCxnSpPr>
            <p:nvPr/>
          </p:nvCxnSpPr>
          <p:spPr>
            <a:xfrm>
              <a:off x="7561059" y="3101666"/>
              <a:ext cx="1177290" cy="138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738C47BA-0332-FE8C-1B87-D2284D0E2C26}"/>
                </a:ext>
              </a:extLst>
            </p:cNvPr>
            <p:cNvCxnSpPr>
              <a:cxnSpLocks/>
              <a:stCxn id="24" idx="6"/>
              <a:endCxn id="32" idx="2"/>
            </p:cNvCxnSpPr>
            <p:nvPr/>
          </p:nvCxnSpPr>
          <p:spPr>
            <a:xfrm flipV="1">
              <a:off x="7561059" y="4288536"/>
              <a:ext cx="1165860" cy="5446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圖片 34" descr="\documentclass{article}&#10;\usepackage{amsmath}&#10;\pagestyle{empty}&#10;\begin{document}&#10;&#10;$w_{2,2}$&#10;&#10;&#10;\end{document}" title="IguanaTex Bitmap Display">
              <a:extLst>
                <a:ext uri="{FF2B5EF4-FFF2-40B4-BE49-F238E27FC236}">
                  <a16:creationId xmlns:a16="http://schemas.microsoft.com/office/drawing/2014/main" id="{A65CCE4A-A9BC-4A68-EA62-08201E504853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23949" y="4365139"/>
              <a:ext cx="518160" cy="243840"/>
            </a:xfrm>
            <a:prstGeom prst="rect">
              <a:avLst/>
            </a:prstGeom>
          </p:spPr>
        </p:pic>
        <p:pic>
          <p:nvPicPr>
            <p:cNvPr id="36" name="圖片 35" descr="\documentclass{article}&#10;\usepackage{amsmath}&#10;\pagestyle{empty}&#10;\begin{document}&#10;&#10;$w_{1,2}$&#10;&#10;&#10;\end{document}" title="IguanaTex Bitmap Display">
              <a:extLst>
                <a:ext uri="{FF2B5EF4-FFF2-40B4-BE49-F238E27FC236}">
                  <a16:creationId xmlns:a16="http://schemas.microsoft.com/office/drawing/2014/main" id="{9CB075AD-E945-C574-295E-7B0886C5317B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75309" y="3410147"/>
              <a:ext cx="518160" cy="243840"/>
            </a:xfrm>
            <a:prstGeom prst="rect">
              <a:avLst/>
            </a:prstGeom>
          </p:spPr>
        </p:pic>
        <p:sp>
          <p:nvSpPr>
            <p:cNvPr id="37" name="橢圓 36">
              <a:extLst>
                <a:ext uri="{FF2B5EF4-FFF2-40B4-BE49-F238E27FC236}">
                  <a16:creationId xmlns:a16="http://schemas.microsoft.com/office/drawing/2014/main" id="{A828F998-183A-800A-566D-A3145B7B9506}"/>
                </a:ext>
              </a:extLst>
            </p:cNvPr>
            <p:cNvSpPr/>
            <p:nvPr/>
          </p:nvSpPr>
          <p:spPr>
            <a:xfrm>
              <a:off x="9814293" y="3388803"/>
              <a:ext cx="571500" cy="5715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TW" altLang="en-US"/>
            </a:p>
          </p:txBody>
        </p: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B9F46413-EBC8-B9ED-39B7-38CF248B53AE}"/>
                </a:ext>
              </a:extLst>
            </p:cNvPr>
            <p:cNvCxnSpPr>
              <a:cxnSpLocks/>
              <a:stCxn id="31" idx="6"/>
              <a:endCxn id="37" idx="2"/>
            </p:cNvCxnSpPr>
            <p:nvPr/>
          </p:nvCxnSpPr>
          <p:spPr>
            <a:xfrm>
              <a:off x="9309849" y="3103053"/>
              <a:ext cx="504444" cy="5715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線接點 38">
              <a:extLst>
                <a:ext uri="{FF2B5EF4-FFF2-40B4-BE49-F238E27FC236}">
                  <a16:creationId xmlns:a16="http://schemas.microsoft.com/office/drawing/2014/main" id="{2CE578AF-FCC1-F3B9-7031-23301AFF08FE}"/>
                </a:ext>
              </a:extLst>
            </p:cNvPr>
            <p:cNvCxnSpPr>
              <a:cxnSpLocks/>
              <a:stCxn id="32" idx="6"/>
              <a:endCxn id="37" idx="2"/>
            </p:cNvCxnSpPr>
            <p:nvPr/>
          </p:nvCxnSpPr>
          <p:spPr>
            <a:xfrm flipV="1">
              <a:off x="9298419" y="3674553"/>
              <a:ext cx="515874" cy="61398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" name="圖片 39" descr="\documentclass{article}&#10;\usepackage{amsmath}&#10;\pagestyle{empty}&#10;\begin{document}&#10;&#10;$w'_{1,1}$&#10;&#10;&#10;\end{document}" title="IguanaTex Bitmap Display">
              <a:extLst>
                <a:ext uri="{FF2B5EF4-FFF2-40B4-BE49-F238E27FC236}">
                  <a16:creationId xmlns:a16="http://schemas.microsoft.com/office/drawing/2014/main" id="{02A9299D-3702-AFB9-AE30-3EC2D594BD62}"/>
                </a:ext>
              </a:extLst>
            </p:cNvPr>
            <p:cNvPicPr>
              <a:picLocks noChangeAspect="1"/>
            </p:cNvPicPr>
            <p:nvPr>
              <p:custDataLst>
                <p:tags r:id="rId7"/>
              </p:custDataLst>
            </p:nvPr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5391" y="2987189"/>
              <a:ext cx="518160" cy="365760"/>
            </a:xfrm>
            <a:prstGeom prst="rect">
              <a:avLst/>
            </a:prstGeom>
          </p:spPr>
        </p:pic>
        <p:pic>
          <p:nvPicPr>
            <p:cNvPr id="41" name="圖片 40" descr="\documentclass{article}&#10;\usepackage{amsmath}&#10;\pagestyle{empty}&#10;\begin{document}&#10;&#10;$w'_{2,1}$&#10;&#10;&#10;\end{document}" title="IguanaTex Bitmap Display">
              <a:extLst>
                <a:ext uri="{FF2B5EF4-FFF2-40B4-BE49-F238E27FC236}">
                  <a16:creationId xmlns:a16="http://schemas.microsoft.com/office/drawing/2014/main" id="{A4F14544-E311-2B4B-3767-B2A76680FC1C}"/>
                </a:ext>
              </a:extLst>
            </p:cNvPr>
            <p:cNvPicPr>
              <a:picLocks noChangeAspect="1"/>
            </p:cNvPicPr>
            <p:nvPr>
              <p:custDataLst>
                <p:tags r:id="rId8"/>
              </p:custDataLst>
            </p:nvPr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54629" y="4123487"/>
              <a:ext cx="518160" cy="365760"/>
            </a:xfrm>
            <a:prstGeom prst="rect">
              <a:avLst/>
            </a:prstGeom>
          </p:spPr>
        </p:pic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3E6B2957-A706-40CA-5C28-09E51E2A6FEB}"/>
                </a:ext>
              </a:extLst>
            </p:cNvPr>
            <p:cNvCxnSpPr/>
            <p:nvPr/>
          </p:nvCxnSpPr>
          <p:spPr>
            <a:xfrm>
              <a:off x="8792125" y="3204192"/>
              <a:ext cx="26517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CD178035-A75B-3093-1508-FB19A1BE5B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52293" y="2975592"/>
              <a:ext cx="182880" cy="2299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247D37F9-F844-AA51-2119-35E12172C4F4}"/>
                </a:ext>
              </a:extLst>
            </p:cNvPr>
            <p:cNvCxnSpPr/>
            <p:nvPr/>
          </p:nvCxnSpPr>
          <p:spPr>
            <a:xfrm>
              <a:off x="8787934" y="4399630"/>
              <a:ext cx="265176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線接點 45">
              <a:extLst>
                <a:ext uri="{FF2B5EF4-FFF2-40B4-BE49-F238E27FC236}">
                  <a16:creationId xmlns:a16="http://schemas.microsoft.com/office/drawing/2014/main" id="{F01109DC-2E9B-80EA-9711-BD95AAC1C7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48102" y="4171030"/>
              <a:ext cx="182880" cy="22999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7" name="圖片 46" descr="\documentclass{article}&#10;\usepackage{amsmath}&#10;\pagestyle{empty}&#10;\begin{document}&#10;&#10;$h_2$&#10;&#10;&#10;\end{document}" title="IguanaTex Bitmap Display">
              <a:extLst>
                <a:ext uri="{FF2B5EF4-FFF2-40B4-BE49-F238E27FC236}">
                  <a16:creationId xmlns:a16="http://schemas.microsoft.com/office/drawing/2014/main" id="{DC221DE1-CFCC-205C-01B4-19EA635785A7}"/>
                </a:ext>
              </a:extLst>
            </p:cNvPr>
            <p:cNvPicPr>
              <a:picLocks noChangeAspect="1"/>
            </p:cNvPicPr>
            <p:nvPr>
              <p:custDataLst>
                <p:tags r:id="rId9"/>
              </p:custDataLst>
            </p:nvPr>
          </p:nvPicPr>
          <p:blipFill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89956" y="3702009"/>
              <a:ext cx="274320" cy="274320"/>
            </a:xfrm>
            <a:prstGeom prst="rect">
              <a:avLst/>
            </a:prstGeom>
          </p:spPr>
        </p:pic>
        <p:pic>
          <p:nvPicPr>
            <p:cNvPr id="48" name="圖片 47" descr="\documentclass{article}&#10;\usepackage{amsmath}&#10;\pagestyle{empty}&#10;\begin{document}&#10;&#10;$h_1$&#10;&#10;&#10;\end{document}" title="IguanaTex Bitmap Display">
              <a:extLst>
                <a:ext uri="{FF2B5EF4-FFF2-40B4-BE49-F238E27FC236}">
                  <a16:creationId xmlns:a16="http://schemas.microsoft.com/office/drawing/2014/main" id="{C4719101-0ED6-DAB9-04B7-017E88AEB95A}"/>
                </a:ext>
              </a:extLst>
            </p:cNvPr>
            <p:cNvPicPr>
              <a:picLocks noChangeAspect="1"/>
            </p:cNvPicPr>
            <p:nvPr>
              <p:custDataLst>
                <p:tags r:id="rId10"/>
              </p:custDataLst>
            </p:nvPr>
          </p:nvPicPr>
          <p:blipFill>
            <a:blip r:embed="rId2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75509" y="2498295"/>
              <a:ext cx="274320" cy="274320"/>
            </a:xfrm>
            <a:prstGeom prst="rect">
              <a:avLst/>
            </a:prstGeom>
          </p:spPr>
        </p:pic>
      </p:grpSp>
      <p:sp>
        <p:nvSpPr>
          <p:cNvPr id="82" name="文字方塊 81">
            <a:extLst>
              <a:ext uri="{FF2B5EF4-FFF2-40B4-BE49-F238E27FC236}">
                <a16:creationId xmlns:a16="http://schemas.microsoft.com/office/drawing/2014/main" id="{FEC6BB23-ACEA-9606-4CA3-969286BF5955}"/>
              </a:ext>
            </a:extLst>
          </p:cNvPr>
          <p:cNvSpPr txBox="1"/>
          <p:nvPr/>
        </p:nvSpPr>
        <p:spPr>
          <a:xfrm>
            <a:off x="9856713" y="2860455"/>
            <a:ext cx="486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dirty="0"/>
              <a:t>0.5</a:t>
            </a:r>
            <a:endParaRPr kumimoji="1" lang="zh-TW" altLang="en-US" dirty="0"/>
          </a:p>
        </p:txBody>
      </p:sp>
      <p:cxnSp>
        <p:nvCxnSpPr>
          <p:cNvPr id="85" name="直線箭頭接點 84">
            <a:extLst>
              <a:ext uri="{FF2B5EF4-FFF2-40B4-BE49-F238E27FC236}">
                <a16:creationId xmlns:a16="http://schemas.microsoft.com/office/drawing/2014/main" id="{9F29EEF4-FE53-F4E4-19E6-27EB64B6C998}"/>
              </a:ext>
            </a:extLst>
          </p:cNvPr>
          <p:cNvCxnSpPr>
            <a:cxnSpLocks/>
          </p:cNvCxnSpPr>
          <p:nvPr/>
        </p:nvCxnSpPr>
        <p:spPr>
          <a:xfrm>
            <a:off x="10424490" y="3045121"/>
            <a:ext cx="462251" cy="0"/>
          </a:xfrm>
          <a:prstGeom prst="straightConnector1">
            <a:avLst/>
          </a:prstGeom>
          <a:ln w="1905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441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79" grpId="0"/>
      <p:bldP spid="80" grpId="0"/>
      <p:bldP spid="81" grpId="0"/>
      <p:bldP spid="83" grpId="0"/>
      <p:bldP spid="8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6CD83C5C-EA61-C255-DF28-E9CFF9EEA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300" y="3065145"/>
            <a:ext cx="3200400" cy="727709"/>
          </a:xfrm>
        </p:spPr>
        <p:txBody>
          <a:bodyPr anchor="ctr">
            <a:normAutofit/>
          </a:bodyPr>
          <a:lstStyle/>
          <a:p>
            <a:r>
              <a:rPr lang="en-US" altLang="zh-TW" sz="4800" dirty="0"/>
              <a:t>Thank you!</a:t>
            </a:r>
            <a:endParaRPr lang="zh-TW" altLang="en-US" sz="4800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060AC63-905C-E7E8-4AEA-D711150C4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5CC2DB8D-FB34-E3BD-0CDD-276E352FE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1802" y="2769461"/>
            <a:ext cx="4071257" cy="2046786"/>
          </a:xfrm>
        </p:spPr>
        <p:txBody>
          <a:bodyPr>
            <a:normAutofit fontScale="85000" lnSpcReduction="10000"/>
          </a:bodyPr>
          <a:lstStyle/>
          <a:p>
            <a:r>
              <a:rPr kumimoji="1" lang="en-US" altLang="zh-TW" sz="32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Instructor: </a:t>
            </a:r>
            <a:r>
              <a:rPr kumimoji="1" lang="zh-TW" altLang="en-US" sz="32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林英嘉</a:t>
            </a:r>
            <a:endParaRPr kumimoji="1" lang="en-US" altLang="zh-TW" sz="3200" dirty="0">
              <a:latin typeface="Calibri" panose="020F0502020204030204" pitchFamily="34" charset="0"/>
              <a:ea typeface="Microsoft JhengHei" panose="020B0604030504040204" pitchFamily="34" charset="-12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kumimoji="1" lang="en-US" altLang="zh-TW" sz="32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 ✉️ </a:t>
            </a:r>
            <a:r>
              <a:rPr kumimoji="1" lang="en-US" altLang="zh-TW" sz="3200" dirty="0" err="1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yjlin@cgu.edu.tw</a:t>
            </a:r>
            <a:endParaRPr kumimoji="1" lang="en-US" altLang="zh-TW" sz="3200" dirty="0">
              <a:latin typeface="Calibri" panose="020F0502020204030204" pitchFamily="34" charset="0"/>
              <a:ea typeface="Microsoft JhengHei" panose="020B0604030504040204" pitchFamily="34" charset="-12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kumimoji="1" lang="en-US" altLang="zh-TW" sz="32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TA: </a:t>
            </a:r>
            <a:r>
              <a:rPr kumimoji="1" lang="zh-TW" altLang="en-US" sz="32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林君襄</a:t>
            </a:r>
          </a:p>
          <a:p>
            <a:pPr marL="0" indent="0">
              <a:buNone/>
            </a:pPr>
            <a:r>
              <a:rPr kumimoji="1" lang="zh-TW" altLang="en-US" sz="32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✉️ </a:t>
            </a:r>
            <a:r>
              <a:rPr kumimoji="1" lang="en-US" altLang="zh-TW" sz="3200" dirty="0">
                <a:latin typeface="Calibri" panose="020F0502020204030204" pitchFamily="34" charset="0"/>
                <a:ea typeface="Microsoft JhengHei" panose="020B0604030504040204" pitchFamily="34" charset="-120"/>
                <a:cs typeface="Calibri" panose="020F0502020204030204" pitchFamily="34" charset="0"/>
              </a:rPr>
              <a:t>becky890926@gmail.com</a:t>
            </a:r>
          </a:p>
          <a:p>
            <a:pPr marL="0" indent="0">
              <a:buNone/>
            </a:pPr>
            <a:endParaRPr kumimoji="1" lang="en-US" altLang="zh-TW" sz="3200" dirty="0">
              <a:latin typeface="Calibri" panose="020F0502020204030204" pitchFamily="34" charset="0"/>
              <a:ea typeface="Microsoft JhengHei" panose="020B0604030504040204" pitchFamily="34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816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729B53-50E5-64FF-C825-124AD6476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Outline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89A3BFD-11F7-B87C-8992-2C59714FB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63A80CC-9484-1BAA-ED61-BC08FFD88841}"/>
              </a:ext>
            </a:extLst>
          </p:cNvPr>
          <p:cNvSpPr txBox="1"/>
          <p:nvPr/>
        </p:nvSpPr>
        <p:spPr>
          <a:xfrm>
            <a:off x="653143" y="1779967"/>
            <a:ext cx="10918370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Gradient Descent Recap [20 min]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Backpropagation [50 min]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 err="1"/>
              <a:t>PyTorch</a:t>
            </a:r>
            <a:r>
              <a:rPr kumimoji="1" lang="en-US" altLang="zh-TW" sz="2400" dirty="0"/>
              <a:t> [35 min]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作業說明</a:t>
            </a:r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 </a:t>
            </a:r>
            <a:r>
              <a:rPr kumimoji="1" lang="en-US" altLang="zh-TW" sz="2400" dirty="0"/>
              <a:t>[15 min]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TW" sz="2400" dirty="0"/>
              <a:t>Quiz [30 min]</a:t>
            </a:r>
          </a:p>
        </p:txBody>
      </p:sp>
    </p:spTree>
    <p:extLst>
      <p:ext uri="{BB962C8B-B14F-4D97-AF65-F5344CB8AC3E}">
        <p14:creationId xmlns:p14="http://schemas.microsoft.com/office/powerpoint/2010/main" val="3439042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242D38-7D54-021B-41A9-CDD06B096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[Recap] Minimize a Regression Model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4E5C070-0BE9-51DF-04DE-7B2CE8C26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85E692F-786F-7389-F18D-77D9F42A0EC6}"/>
              </a:ext>
            </a:extLst>
          </p:cNvPr>
          <p:cNvSpPr txBox="1"/>
          <p:nvPr/>
        </p:nvSpPr>
        <p:spPr>
          <a:xfrm>
            <a:off x="636815" y="1789989"/>
            <a:ext cx="10918370" cy="578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以均方誤差 </a:t>
            </a:r>
            <a:r>
              <a:rPr kumimoji="1" lang="en-US" altLang="zh-TW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(Mean Squared Error) </a:t>
            </a:r>
            <a:r>
              <a:rPr kumimoji="1" lang="zh-TW" altLang="en-US" sz="24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為例：</a:t>
            </a:r>
            <a:endParaRPr kumimoji="1" lang="en-US" altLang="zh-TW" sz="24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5E09AC82-61F5-76D6-2E9C-727ECF271192}"/>
                  </a:ext>
                </a:extLst>
              </p:cNvPr>
              <p:cNvSpPr txBox="1"/>
              <p:nvPr/>
            </p:nvSpPr>
            <p:spPr>
              <a:xfrm>
                <a:off x="2202426" y="2702194"/>
                <a:ext cx="7787148" cy="8338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altLang="zh-TW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zh-TW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zh-TW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zh-TW" alt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TW" altLang="en-US" sz="2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zh-TW" altLang="en-US" sz="24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zh-TW" alt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zh-TW" altLang="en-US" sz="2400" i="1">
                                              <a:solidFill>
                                                <a:schemeClr val="tx1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zh-TW" altLang="en-US" sz="2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TW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5E09AC82-61F5-76D6-2E9C-727ECF271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2426" y="2702194"/>
                <a:ext cx="7787148" cy="833883"/>
              </a:xfrm>
              <a:prstGeom prst="rect">
                <a:avLst/>
              </a:prstGeom>
              <a:blipFill>
                <a:blip r:embed="rId2"/>
                <a:stretch>
                  <a:fillRect t="-155224" b="-2283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5075B437-F465-B341-6163-D9B9812DEE84}"/>
                  </a:ext>
                </a:extLst>
              </p:cNvPr>
              <p:cNvSpPr txBox="1"/>
              <p:nvPr/>
            </p:nvSpPr>
            <p:spPr>
              <a:xfrm>
                <a:off x="636815" y="4635452"/>
                <a:ext cx="10918370" cy="1420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kumimoji="1" lang="zh-TW" altLang="en-US" sz="20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其中</a:t>
                </a:r>
                <a:r>
                  <a:rPr kumimoji="1" lang="en-US" altLang="zh-TW" sz="20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: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TW" sz="20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zh-TW" altLang="en-US" sz="2000" dirty="0"/>
                  <a:t> </a:t>
                </a:r>
                <a:r>
                  <a:rPr lang="zh-TW" altLang="en-US" sz="20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代表</a:t>
                </a:r>
                <a:r>
                  <a:rPr lang="en-US" altLang="zh-TW" sz="2000" dirty="0"/>
                  <a:t> </a:t>
                </a:r>
                <a:r>
                  <a:rPr lang="en-US" altLang="zh-TW" sz="2000" dirty="0">
                    <a:solidFill>
                      <a:srgbClr val="FF0000"/>
                    </a:solidFill>
                  </a:rPr>
                  <a:t>Loss function</a:t>
                </a:r>
                <a:r>
                  <a:rPr lang="zh-TW" altLang="en-US" sz="2000" dirty="0"/>
                  <a:t>；</a:t>
                </a:r>
                <a14:m>
                  <m:oMath xmlns:m="http://schemas.openxmlformats.org/officeDocument/2006/math">
                    <m:r>
                      <a:rPr lang="zh-TW" altLang="en-US" sz="20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zh-TW" altLang="en-US" sz="20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代表有 </a:t>
                </a:r>
                <a14:m>
                  <m:oMath xmlns:m="http://schemas.openxmlformats.org/officeDocument/2006/math">
                    <m:r>
                      <a:rPr lang="zh-TW" altLang="en-US" sz="20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zh-TW" sz="20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kumimoji="1" lang="zh-TW" altLang="en-US" sz="20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筆訓練資料</a:t>
                </a:r>
                <a:endParaRPr kumimoji="1" lang="en-US" altLang="zh-TW" sz="20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zh-TW" alt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zh-TW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zh-TW" altLang="en-US" sz="20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爲任一筆 </a:t>
                </a:r>
                <a:r>
                  <a:rPr kumimoji="1" lang="en-US" altLang="zh-TW" sz="20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ground-truth</a:t>
                </a:r>
                <a:r>
                  <a:rPr kumimoji="1" lang="zh-TW" altLang="en-US" sz="20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、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zh-TW" altLang="zh-TW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zh-TW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zh-TW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kumimoji="1" lang="zh-TW" altLang="en-US" sz="20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爲任一筆</a:t>
                </a:r>
                <a:r>
                  <a:rPr kumimoji="1" lang="en-US" altLang="zh-TW" sz="20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prediction (model output)</a:t>
                </a: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5075B437-F465-B341-6163-D9B9812DEE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815" y="4635452"/>
                <a:ext cx="10918370" cy="1420774"/>
              </a:xfrm>
              <a:prstGeom prst="rect">
                <a:avLst/>
              </a:prstGeom>
              <a:blipFill>
                <a:blip r:embed="rId3"/>
                <a:stretch>
                  <a:fillRect l="-348" b="-708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95319290-E7D0-1339-C4D8-8E965C5D2D71}"/>
                  </a:ext>
                </a:extLst>
              </p:cNvPr>
              <p:cNvSpPr txBox="1"/>
              <p:nvPr/>
            </p:nvSpPr>
            <p:spPr>
              <a:xfrm>
                <a:off x="4755861" y="3663175"/>
                <a:ext cx="3529781" cy="11005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zh-TW" altLang="zh-TW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zh-TW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zh-TW" altLang="zh-TW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sSub>
                                        <m:sSubPr>
                                          <m:ctrlPr>
                                            <a:rPr lang="zh-TW" alt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sz="24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TW" altLang="en-US" sz="2400"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altLang="zh-TW" sz="2400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95319290-E7D0-1339-C4D8-8E965C5D2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5861" y="3663175"/>
                <a:ext cx="3529781" cy="1100558"/>
              </a:xfrm>
              <a:prstGeom prst="rect">
                <a:avLst/>
              </a:prstGeom>
              <a:blipFill>
                <a:blip r:embed="rId4"/>
                <a:stretch>
                  <a:fillRect l="-13620" t="-108046" b="-16436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4191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5670848-02D2-8F83-E1CE-72317803F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[Recap] Minimize a Regression Model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59448A3-D930-1C54-0B04-22FA4A3E6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C5395BB1-767A-AC7C-0999-59B5B14E1278}"/>
                  </a:ext>
                </a:extLst>
              </p:cNvPr>
              <p:cNvSpPr txBox="1"/>
              <p:nvPr/>
            </p:nvSpPr>
            <p:spPr>
              <a:xfrm>
                <a:off x="3048000" y="1891814"/>
                <a:ext cx="6096000" cy="9573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TW" altLang="en-US" sz="280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zh-TW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zh-TW" alt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zh-TW" alt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zh-TW" altLang="en-US" sz="28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d>
                                    <m:dPr>
                                      <m:ctrlPr>
                                        <a:rPr lang="zh-TW" alt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zh-TW" alt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  <m:sSub>
                                        <m:sSubPr>
                                          <m:ctrlPr>
                                            <a:rPr lang="zh-TW" alt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zh-TW" altLang="en-US" sz="28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m:rPr>
                                              <m:sty m:val="p"/>
                                            </m:rPr>
                                            <a:rPr lang="zh-TW" altLang="en-US" sz="2800">
                                              <a:latin typeface="Cambria Math" panose="02040503050406030204" pitchFamily="18" charset="0"/>
                                            </a:rP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a:rPr lang="zh-TW" altLang="en-US" sz="2800" i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zh-TW" altLang="en-US" sz="2800" i="1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zh-TW" alt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C5395BB1-767A-AC7C-0999-59B5B14E1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0" y="1891814"/>
                <a:ext cx="6096000" cy="957378"/>
              </a:xfrm>
              <a:prstGeom prst="rect">
                <a:avLst/>
              </a:prstGeom>
              <a:blipFill>
                <a:blip r:embed="rId3"/>
                <a:stretch>
                  <a:fillRect t="-154545" b="-22857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C4B52CCC-2DB0-9662-05BC-92999ADB45E1}"/>
                  </a:ext>
                </a:extLst>
              </p:cNvPr>
              <p:cNvSpPr txBox="1"/>
              <p:nvPr/>
            </p:nvSpPr>
            <p:spPr>
              <a:xfrm>
                <a:off x="3590375" y="4666870"/>
                <a:ext cx="6096000" cy="9671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zh-TW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TW" alt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zh-TW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lang="zh-TW" alt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sz="280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lang="zh-TW" altLang="en-US" sz="28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TW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C4B52CCC-2DB0-9662-05BC-92999ADB45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0375" y="4666870"/>
                <a:ext cx="6096000" cy="967188"/>
              </a:xfrm>
              <a:prstGeom prst="rect">
                <a:avLst/>
              </a:prstGeom>
              <a:blipFill>
                <a:blip r:embed="rId4"/>
                <a:stretch>
                  <a:fillRect l="-832" t="-154545" b="-22987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C178B53B-F624-46F5-3340-492684FBF048}"/>
                  </a:ext>
                </a:extLst>
              </p:cNvPr>
              <p:cNvSpPr txBox="1"/>
              <p:nvPr/>
            </p:nvSpPr>
            <p:spPr>
              <a:xfrm>
                <a:off x="3483429" y="3275591"/>
                <a:ext cx="6367849" cy="96488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zh-TW" altLang="en-US" sz="28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zh-TW" alt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zh-TW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lang="zh-TW" alt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8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sz="280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lang="zh-TW" altLang="en-US" sz="28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TW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zh-TW" alt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文字方塊 12">
                <a:extLst>
                  <a:ext uri="{FF2B5EF4-FFF2-40B4-BE49-F238E27FC236}">
                    <a16:creationId xmlns:a16="http://schemas.microsoft.com/office/drawing/2014/main" id="{C178B53B-F624-46F5-3340-492684FBF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429" y="3275591"/>
                <a:ext cx="6367849" cy="964880"/>
              </a:xfrm>
              <a:prstGeom prst="rect">
                <a:avLst/>
              </a:prstGeom>
              <a:blipFill>
                <a:blip r:embed="rId5"/>
                <a:stretch>
                  <a:fillRect t="-151282" b="-2256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字方塊 2">
            <a:extLst>
              <a:ext uri="{FF2B5EF4-FFF2-40B4-BE49-F238E27FC236}">
                <a16:creationId xmlns:a16="http://schemas.microsoft.com/office/drawing/2014/main" id="{92CE0493-8026-53ED-D1FC-F0E581C9AC96}"/>
              </a:ext>
            </a:extLst>
          </p:cNvPr>
          <p:cNvSpPr txBox="1"/>
          <p:nvPr/>
        </p:nvSpPr>
        <p:spPr>
          <a:xfrm>
            <a:off x="849086" y="3557976"/>
            <a:ext cx="1959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對</a:t>
            </a:r>
            <a:r>
              <a:rPr kumimoji="1" lang="en-US" altLang="zh-TW" sz="20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</a:t>
            </a:r>
            <a:r>
              <a:rPr kumimoji="1" lang="zh-TW" altLang="en-US" sz="20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進行偏微分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9A826CCF-A374-7A63-7315-3C6DE6066B2B}"/>
              </a:ext>
            </a:extLst>
          </p:cNvPr>
          <p:cNvSpPr txBox="1"/>
          <p:nvPr/>
        </p:nvSpPr>
        <p:spPr>
          <a:xfrm>
            <a:off x="849086" y="4950409"/>
            <a:ext cx="19594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對</a:t>
            </a:r>
            <a:r>
              <a:rPr kumimoji="1" lang="en-US" altLang="zh-TW" sz="20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</a:t>
            </a:r>
            <a:r>
              <a:rPr kumimoji="1" lang="zh-TW" altLang="en-US" sz="20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進行偏微分</a:t>
            </a:r>
          </a:p>
        </p:txBody>
      </p:sp>
    </p:spTree>
    <p:extLst>
      <p:ext uri="{BB962C8B-B14F-4D97-AF65-F5344CB8AC3E}">
        <p14:creationId xmlns:p14="http://schemas.microsoft.com/office/powerpoint/2010/main" val="1839896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3" grpId="0"/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17E7CB-9364-E75E-9D1D-17E203C6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TW" dirty="0"/>
              <a:t>[Recap] </a:t>
            </a:r>
            <a:r>
              <a:rPr kumimoji="1" lang="en" altLang="zh-TW" dirty="0"/>
              <a:t>The generalized power rule for derivatives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139EA18-5126-C182-D474-BAF520C62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70856183-036A-B3F5-AB0E-3C173DF3FBC6}"/>
                  </a:ext>
                </a:extLst>
              </p:cNvPr>
              <p:cNvSpPr txBox="1"/>
              <p:nvPr/>
            </p:nvSpPr>
            <p:spPr>
              <a:xfrm>
                <a:off x="1260389" y="2117809"/>
                <a:ext cx="342046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2800" dirty="0">
                    <a:solidFill>
                      <a:schemeClr val="tx1"/>
                    </a:solidFill>
                  </a:rPr>
                  <a:t>Assume </a:t>
                </a:r>
                <a14:m>
                  <m:oMath xmlns:m="http://schemas.openxmlformats.org/officeDocument/2006/math">
                    <m:r>
                      <a:rPr lang="zh-TW" alt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zh-TW" altLang="en-US" sz="2800" i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zh-TW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TW" altLang="en-US" sz="28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zh-TW" alt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TW" altLang="en-US" sz="28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zh-TW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70856183-036A-B3F5-AB0E-3C173DF3F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0389" y="2117809"/>
                <a:ext cx="3420468" cy="523220"/>
              </a:xfrm>
              <a:prstGeom prst="rect">
                <a:avLst/>
              </a:prstGeom>
              <a:blipFill>
                <a:blip r:embed="rId2"/>
                <a:stretch>
                  <a:fillRect l="-3704" t="-11905" b="-309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FE123892-5EF6-BB28-14B9-B12E6E99EE83}"/>
                  </a:ext>
                </a:extLst>
              </p:cNvPr>
              <p:cNvSpPr txBox="1"/>
              <p:nvPr/>
            </p:nvSpPr>
            <p:spPr>
              <a:xfrm>
                <a:off x="4340164" y="2117809"/>
                <a:ext cx="44978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TW" sz="2800" dirty="0"/>
                  <a:t>, and </a:t>
                </a:r>
                <a14:m>
                  <m:oMath xmlns:m="http://schemas.openxmlformats.org/officeDocument/2006/math">
                    <m:r>
                      <a:rPr lang="en-US" altLang="zh-TW" sz="2800" i="1" smtClean="0">
                        <a:effectLst/>
                        <a:latin typeface="Cambria Math" panose="020405030504060302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rPr>
                      <m:t>𝑢</m:t>
                    </m:r>
                    <m:d>
                      <m:dPr>
                        <m:ctrlPr>
                          <a:rPr lang="zh-TW" altLang="zh-TW" sz="2800" i="1"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sz="2800" i="1">
                            <a:effectLst/>
                            <a:latin typeface="Cambria Math" panose="02040503050406030204" pitchFamily="18" charset="0"/>
                            <a:ea typeface="新細明體" panose="02020500000000000000" pitchFamily="18" charset="-12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zh-TW" altLang="zh-TW" sz="2800" dirty="0">
                    <a:effectLst/>
                  </a:rPr>
                  <a:t> </a:t>
                </a:r>
                <a:r>
                  <a:rPr lang="en-US" altLang="zh-TW" sz="2800" dirty="0">
                    <a:effectLst/>
                  </a:rPr>
                  <a:t>is </a:t>
                </a:r>
                <a:r>
                  <a:rPr lang="en-US" altLang="zh-TW" sz="2800" dirty="0">
                    <a:solidFill>
                      <a:srgbClr val="FF0000"/>
                    </a:solidFill>
                    <a:effectLst/>
                  </a:rPr>
                  <a:t>differentiable</a:t>
                </a:r>
                <a:r>
                  <a:rPr lang="en-US" altLang="zh-TW" sz="2800" dirty="0">
                    <a:effectLst/>
                  </a:rPr>
                  <a:t>.</a:t>
                </a:r>
                <a:endParaRPr kumimoji="1" lang="zh-TW" altLang="en-US" sz="28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FE123892-5EF6-BB28-14B9-B12E6E99EE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0164" y="2117809"/>
                <a:ext cx="4497860" cy="523220"/>
              </a:xfrm>
              <a:prstGeom prst="rect">
                <a:avLst/>
              </a:prstGeom>
              <a:blipFill>
                <a:blip r:embed="rId3"/>
                <a:stretch>
                  <a:fillRect l="-2817" t="-11905" b="-30952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文字方塊 7">
            <a:extLst>
              <a:ext uri="{FF2B5EF4-FFF2-40B4-BE49-F238E27FC236}">
                <a16:creationId xmlns:a16="http://schemas.microsoft.com/office/drawing/2014/main" id="{64852E9D-269C-54E4-9B83-CF2B4C42729E}"/>
              </a:ext>
            </a:extLst>
          </p:cNvPr>
          <p:cNvSpPr txBox="1"/>
          <p:nvPr/>
        </p:nvSpPr>
        <p:spPr>
          <a:xfrm>
            <a:off x="1230381" y="3039869"/>
            <a:ext cx="16969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2800" dirty="0"/>
              <a:t>Then</a:t>
            </a:r>
            <a:endParaRPr kumimoji="1" lang="zh-TW" alt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9A1CFDF3-5E74-7C2B-CA1A-739B83006283}"/>
                  </a:ext>
                </a:extLst>
              </p:cNvPr>
              <p:cNvSpPr txBox="1"/>
              <p:nvPr/>
            </p:nvSpPr>
            <p:spPr>
              <a:xfrm>
                <a:off x="1292164" y="2829260"/>
                <a:ext cx="6096000" cy="9103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𝑑𝑥</m:t>
                          </m:r>
                        </m:den>
                      </m:f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TW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zh-TW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8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9A1CFDF3-5E74-7C2B-CA1A-739B83006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2164" y="2829260"/>
                <a:ext cx="6096000" cy="910377"/>
              </a:xfrm>
              <a:prstGeom prst="rect">
                <a:avLst/>
              </a:prstGeom>
              <a:blipFill>
                <a:blip r:embed="rId4"/>
                <a:stretch>
                  <a:fillRect b="-684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>
            <a:extLst>
              <a:ext uri="{FF2B5EF4-FFF2-40B4-BE49-F238E27FC236}">
                <a16:creationId xmlns:a16="http://schemas.microsoft.com/office/drawing/2014/main" id="{31CE0D31-1CB3-7417-B3EE-56DDAB119EE7}"/>
              </a:ext>
            </a:extLst>
          </p:cNvPr>
          <p:cNvSpPr txBox="1"/>
          <p:nvPr/>
        </p:nvSpPr>
        <p:spPr>
          <a:xfrm>
            <a:off x="1486929" y="6046228"/>
            <a:ext cx="9724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證明</a:t>
            </a:r>
            <a:r>
              <a:rPr kumimoji="1" lang="zh-TW" altLang="en-US" dirty="0"/>
              <a:t>：</a:t>
            </a:r>
            <a:r>
              <a:rPr kumimoji="1" lang="en" altLang="zh-TW" dirty="0"/>
              <a:t> http://</a:t>
            </a:r>
            <a:r>
              <a:rPr kumimoji="1" lang="en" altLang="zh-TW" dirty="0" err="1"/>
              <a:t>www.math.ncu.edu.tw</a:t>
            </a:r>
            <a:r>
              <a:rPr kumimoji="1" lang="en" altLang="zh-TW" dirty="0"/>
              <a:t>/~</a:t>
            </a:r>
            <a:r>
              <a:rPr kumimoji="1" lang="en" altLang="zh-TW" dirty="0" err="1"/>
              <a:t>yu</a:t>
            </a:r>
            <a:r>
              <a:rPr kumimoji="1" lang="en" altLang="zh-TW" dirty="0"/>
              <a:t>/ecocal95/boards/lec12_c_95.pdf</a:t>
            </a:r>
            <a:r>
              <a:rPr kumimoji="1" lang="zh-TW" altLang="en-US" dirty="0"/>
              <a:t> </a:t>
            </a:r>
            <a:r>
              <a:rPr kumimoji="1" lang="en-US" altLang="zh-TW" dirty="0"/>
              <a:t>(from </a:t>
            </a:r>
            <a:r>
              <a:rPr kumimoji="1" lang="zh-TW" altLang="en-US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中央大學數學系</a:t>
            </a:r>
            <a:r>
              <a:rPr kumimoji="1" lang="en-US" altLang="zh-TW" dirty="0"/>
              <a:t>)</a:t>
            </a:r>
            <a:endParaRPr kumimoji="1"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E339EB98-B851-108E-413F-3B2321C822FA}"/>
                  </a:ext>
                </a:extLst>
              </p:cNvPr>
              <p:cNvSpPr txBox="1"/>
              <p:nvPr/>
            </p:nvSpPr>
            <p:spPr>
              <a:xfrm>
                <a:off x="4939026" y="5019280"/>
                <a:ext cx="5826945" cy="842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zh-TW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zh-TW" alt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zh-TW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zh-TW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TW" altLang="en-US" sz="2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zh-TW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sz="240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lang="zh-TW" altLang="en-US" sz="2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TW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zh-TW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E339EB98-B851-108E-413F-3B2321C82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026" y="5019280"/>
                <a:ext cx="5826945" cy="842282"/>
              </a:xfrm>
              <a:prstGeom prst="rect">
                <a:avLst/>
              </a:prstGeom>
              <a:blipFill>
                <a:blip r:embed="rId5"/>
                <a:stretch>
                  <a:fillRect t="-153731" b="-2283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FF3A51F-CDE5-F7E4-5738-15905337A9A8}"/>
                  </a:ext>
                </a:extLst>
              </p:cNvPr>
              <p:cNvSpPr txBox="1"/>
              <p:nvPr/>
            </p:nvSpPr>
            <p:spPr>
              <a:xfrm>
                <a:off x="4843849" y="4072089"/>
                <a:ext cx="6096000" cy="842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zh-TW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zh-TW" alt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zh-TW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zh-TW" altLang="en-US" sz="2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zh-TW" altLang="en-US" sz="2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zh-TW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sz="240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lang="zh-TW" altLang="en-US" sz="2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TW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zh-TW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TW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zh-TW" altLang="en-US" sz="2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EFF3A51F-CDE5-F7E4-5738-15905337A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3849" y="4072089"/>
                <a:ext cx="6096000" cy="842282"/>
              </a:xfrm>
              <a:prstGeom prst="rect">
                <a:avLst/>
              </a:prstGeom>
              <a:blipFill>
                <a:blip r:embed="rId6"/>
                <a:stretch>
                  <a:fillRect t="-153731" b="-22985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582058ED-0B8D-3C26-4F1B-E0FDC87B34EF}"/>
              </a:ext>
            </a:extLst>
          </p:cNvPr>
          <p:cNvSpPr/>
          <p:nvPr/>
        </p:nvSpPr>
        <p:spPr>
          <a:xfrm>
            <a:off x="5112904" y="4072089"/>
            <a:ext cx="5500051" cy="1789473"/>
          </a:xfrm>
          <a:prstGeom prst="rect">
            <a:avLst/>
          </a:prstGeom>
          <a:noFill/>
          <a:ln w="1905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944559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  <p:bldP spid="5" grpId="0"/>
      <p:bldP spid="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82B4AC-9A8C-18E8-94E1-FD601E921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/>
              <a:t>[Recap] Minimize a Regression Model</a:t>
            </a:r>
            <a:endParaRPr kumimoji="1"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39C60AD-553D-D667-B652-64270721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8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1793ACE4-4F2D-6083-D36D-4F241704A406}"/>
                  </a:ext>
                </a:extLst>
              </p:cNvPr>
              <p:cNvSpPr txBox="1"/>
              <p:nvPr/>
            </p:nvSpPr>
            <p:spPr>
              <a:xfrm>
                <a:off x="3121994" y="2880850"/>
                <a:ext cx="6096000" cy="842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den>
                      </m:f>
                      <m:r>
                        <a:rPr lang="zh-TW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zh-TW" alt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zh-TW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zh-TW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zh-TW" altLang="en-US" sz="2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zh-TW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sz="240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lang="zh-TW" altLang="en-US" sz="2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TW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zh-TW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1793ACE4-4F2D-6083-D36D-4F241704A4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1994" y="2880850"/>
                <a:ext cx="6096000" cy="842282"/>
              </a:xfrm>
              <a:prstGeom prst="rect">
                <a:avLst/>
              </a:prstGeom>
              <a:blipFill>
                <a:blip r:embed="rId2"/>
                <a:stretch>
                  <a:fillRect t="-153731" b="-228358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21930571-D4A2-4355-DC3E-DF938E3EC79A}"/>
                  </a:ext>
                </a:extLst>
              </p:cNvPr>
              <p:cNvSpPr txBox="1"/>
              <p:nvPr/>
            </p:nvSpPr>
            <p:spPr>
              <a:xfrm>
                <a:off x="3006811" y="1776307"/>
                <a:ext cx="6367849" cy="8422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TW" altLang="en-US" sz="2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den>
                      </m:f>
                      <m:r>
                        <a:rPr lang="zh-TW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ctrl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zh-TW" alt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zh-TW" alt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zh-TW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TW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TW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zh-TW" altLang="en-US" sz="2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  <m:r>
                                <a:rPr lang="zh-TW" altLang="en-US" sz="2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zh-TW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zh-TW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zh-TW" altLang="en-US" sz="24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zh-TW" altLang="en-US" sz="240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lang="zh-TW" altLang="en-US" sz="2400" i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zh-TW" altLang="en-US" sz="24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zh-TW" altLang="en-US" sz="24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zh-TW" altLang="en-US" sz="2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TW" altLang="en-US" sz="24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TW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4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zh-TW" altLang="en-US" sz="24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zh-TW" alt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21930571-D4A2-4355-DC3E-DF938E3EC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6811" y="1776307"/>
                <a:ext cx="6367849" cy="842282"/>
              </a:xfrm>
              <a:prstGeom prst="rect">
                <a:avLst/>
              </a:prstGeom>
              <a:blipFill>
                <a:blip r:embed="rId3"/>
                <a:stretch>
                  <a:fillRect t="-150000" b="-2250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45D7FFDB-6BB9-41DC-1753-940FC76338BC}"/>
                  </a:ext>
                </a:extLst>
              </p:cNvPr>
              <p:cNvSpPr txBox="1"/>
              <p:nvPr/>
            </p:nvSpPr>
            <p:spPr>
              <a:xfrm>
                <a:off x="1334533" y="4689988"/>
                <a:ext cx="4020064" cy="9843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η</m:t>
                      </m:r>
                      <m:f>
                        <m:f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TW" alt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45D7FFDB-6BB9-41DC-1753-940FC76338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533" y="4689988"/>
                <a:ext cx="4020064" cy="984372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87B1E0D7-17C2-B654-D44C-62A13302CEE6}"/>
                  </a:ext>
                </a:extLst>
              </p:cNvPr>
              <p:cNvSpPr txBox="1"/>
              <p:nvPr/>
            </p:nvSpPr>
            <p:spPr>
              <a:xfrm>
                <a:off x="6565411" y="4689988"/>
                <a:ext cx="3534033" cy="9843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TW" alt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TW" altLang="en-US" sz="2800" i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TW" altLang="en-US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𝜂</m:t>
                      </m:r>
                      <m:f>
                        <m:fPr>
                          <m:ctrlPr>
                            <a:rPr lang="zh-TW" alt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ℒ</m:t>
                          </m:r>
                        </m:num>
                        <m:den>
                          <m:r>
                            <a:rPr lang="zh-TW" altLang="en-US" sz="2800" i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zh-TW" altLang="en-US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zh-TW" altLang="en-US" sz="2800" i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文字方塊 9">
                <a:extLst>
                  <a:ext uri="{FF2B5EF4-FFF2-40B4-BE49-F238E27FC236}">
                    <a16:creationId xmlns:a16="http://schemas.microsoft.com/office/drawing/2014/main" id="{87B1E0D7-17C2-B654-D44C-62A13302CE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5411" y="4689988"/>
                <a:ext cx="3534033" cy="984372"/>
              </a:xfrm>
              <a:prstGeom prst="rect">
                <a:avLst/>
              </a:prstGeom>
              <a:blipFill>
                <a:blip r:embed="rId5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文字方塊 10">
            <a:extLst>
              <a:ext uri="{FF2B5EF4-FFF2-40B4-BE49-F238E27FC236}">
                <a16:creationId xmlns:a16="http://schemas.microsoft.com/office/drawing/2014/main" id="{109C05ED-EB9E-3E9D-F418-419D36C7AE14}"/>
              </a:ext>
            </a:extLst>
          </p:cNvPr>
          <p:cNvSpPr txBox="1"/>
          <p:nvPr/>
        </p:nvSpPr>
        <p:spPr>
          <a:xfrm>
            <a:off x="1573430" y="4234249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</a:t>
            </a:r>
            <a:r>
              <a:rPr kumimoji="1" lang="en-US" altLang="zh-TW" sz="20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w</a:t>
            </a:r>
            <a:r>
              <a:rPr kumimoji="1" lang="zh-TW" altLang="en-US" sz="20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2B974675-B723-4270-B618-E794C8401F22}"/>
              </a:ext>
            </a:extLst>
          </p:cNvPr>
          <p:cNvSpPr txBox="1"/>
          <p:nvPr/>
        </p:nvSpPr>
        <p:spPr>
          <a:xfrm>
            <a:off x="6652055" y="4234249"/>
            <a:ext cx="1219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20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更新</a:t>
            </a:r>
            <a:r>
              <a:rPr kumimoji="1" lang="en-US" altLang="zh-TW" sz="20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b</a:t>
            </a:r>
            <a:r>
              <a:rPr kumimoji="1" lang="zh-TW" altLang="en-US" sz="2000" dirty="0">
                <a:solidFill>
                  <a:srgbClr val="FF0000"/>
                </a:solidFill>
                <a:latin typeface="Microsoft JhengHei" panose="020B0604030504040204" pitchFamily="34" charset="-120"/>
                <a:ea typeface="Microsoft JhengHei" panose="020B0604030504040204" pitchFamily="34" charset="-120"/>
              </a:rPr>
              <a:t>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D1A74236-A40C-1764-8FA9-E80C0DC5D4ED}"/>
                  </a:ext>
                </a:extLst>
              </p:cNvPr>
              <p:cNvSpPr txBox="1"/>
              <p:nvPr/>
            </p:nvSpPr>
            <p:spPr>
              <a:xfrm>
                <a:off x="2451579" y="5969475"/>
                <a:ext cx="7288842" cy="5868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zh-TW" altLang="en-US" sz="240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η</m:t>
                    </m:r>
                  </m:oMath>
                </a14:m>
                <a:r>
                  <a:rPr lang="en-US" altLang="zh-TW" sz="2400" dirty="0">
                    <a:solidFill>
                      <a:srgbClr val="FF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 </a:t>
                </a:r>
                <a:r>
                  <a:rPr lang="zh-TW" altLang="en-US" sz="2400" dirty="0"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代表</a:t>
                </a:r>
                <a:r>
                  <a:rPr lang="en-US" altLang="zh-TW" sz="2400" dirty="0"/>
                  <a:t> </a:t>
                </a:r>
                <a:r>
                  <a:rPr lang="en-US" altLang="zh-TW" sz="2400" dirty="0">
                    <a:solidFill>
                      <a:srgbClr val="FF0000"/>
                    </a:solidFill>
                  </a:rPr>
                  <a:t>learning rate</a:t>
                </a:r>
                <a:r>
                  <a:rPr lang="zh-TW" altLang="en-US" sz="2400" dirty="0">
                    <a:solidFill>
                      <a:srgbClr val="FF0000"/>
                    </a:solidFill>
                  </a:rPr>
                  <a:t>，</a:t>
                </a:r>
                <a:r>
                  <a:rPr lang="zh-TW" altLang="en-US" sz="2400" dirty="0">
                    <a:solidFill>
                      <a:srgbClr val="FF0000"/>
                    </a:solidFill>
                    <a:latin typeface="Microsoft JhengHei" panose="020B0604030504040204" pitchFamily="34" charset="-120"/>
                    <a:ea typeface="Microsoft JhengHei" panose="020B0604030504040204" pitchFamily="34" charset="-120"/>
                  </a:rPr>
                  <a:t>扮演梯度下降過程的重要角色</a:t>
                </a:r>
                <a:endParaRPr kumimoji="1" lang="en-US" altLang="zh-TW" sz="2400" dirty="0">
                  <a:latin typeface="Microsoft JhengHei" panose="020B0604030504040204" pitchFamily="34" charset="-120"/>
                  <a:ea typeface="Microsoft JhengHei" panose="020B0604030504040204" pitchFamily="34" charset="-120"/>
                </a:endParaRPr>
              </a:p>
            </p:txBody>
          </p:sp>
        </mc:Choice>
        <mc:Fallback xmlns=""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D1A74236-A40C-1764-8FA9-E80C0DC5D4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1579" y="5969475"/>
                <a:ext cx="7288842" cy="586827"/>
              </a:xfrm>
              <a:prstGeom prst="rect">
                <a:avLst/>
              </a:prstGeom>
              <a:blipFill>
                <a:blip r:embed="rId6"/>
                <a:stretch>
                  <a:fillRect l="-1042" r="-1215" b="-2083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171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729B53-50E5-64FF-C825-124AD6476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TW" dirty="0">
                <a:ea typeface="Microsoft JhengHei" panose="020B0604030504040204" pitchFamily="34" charset="-120"/>
              </a:rPr>
              <a:t>Training Process of a Deep Learning Model</a:t>
            </a:r>
            <a:endParaRPr kumimoji="1" lang="zh-TW" altLang="en-US" dirty="0">
              <a:ea typeface="Microsoft JhengHei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89A3BFD-11F7-B87C-8992-2C59714FB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23B00E6F-FB7E-6C2C-CB88-2CA5416A0A67}"/>
              </a:ext>
            </a:extLst>
          </p:cNvPr>
          <p:cNvSpPr txBox="1"/>
          <p:nvPr/>
        </p:nvSpPr>
        <p:spPr>
          <a:xfrm>
            <a:off x="653144" y="1633066"/>
            <a:ext cx="10918370" cy="659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TW" altLang="en-US" sz="2800" dirty="0">
                <a:latin typeface="Microsoft JhengHei" panose="020B0604030504040204" pitchFamily="34" charset="-120"/>
                <a:ea typeface="Microsoft JhengHei" panose="020B0604030504040204" pitchFamily="34" charset="-120"/>
              </a:rPr>
              <a:t>深度學習模型被訓練的流程</a:t>
            </a:r>
            <a:endParaRPr kumimoji="1" lang="en-US" altLang="zh-TW" sz="2800" dirty="0">
              <a:latin typeface="Microsoft JhengHei" panose="020B0604030504040204" pitchFamily="34" charset="-120"/>
              <a:ea typeface="Microsoft JhengHei" panose="020B0604030504040204" pitchFamily="34" charset="-120"/>
            </a:endParaRPr>
          </a:p>
        </p:txBody>
      </p:sp>
      <p:sp>
        <p:nvSpPr>
          <p:cNvPr id="3" name="圓角矩形 2">
            <a:extLst>
              <a:ext uri="{FF2B5EF4-FFF2-40B4-BE49-F238E27FC236}">
                <a16:creationId xmlns:a16="http://schemas.microsoft.com/office/drawing/2014/main" id="{EEFB9BFD-F9C6-6AB6-326C-7A7D45DB1C74}"/>
              </a:ext>
            </a:extLst>
          </p:cNvPr>
          <p:cNvSpPr/>
          <p:nvPr/>
        </p:nvSpPr>
        <p:spPr>
          <a:xfrm>
            <a:off x="3447977" y="3599611"/>
            <a:ext cx="1637211" cy="103632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>
                <a:solidFill>
                  <a:schemeClr val="tx1"/>
                </a:solidFill>
              </a:rPr>
              <a:t>Model</a:t>
            </a:r>
            <a:endParaRPr kumimoji="1" lang="zh-TW" altLang="en-US" sz="2400" dirty="0">
              <a:solidFill>
                <a:schemeClr val="tx1"/>
              </a:solidFill>
            </a:endParaRPr>
          </a:p>
        </p:txBody>
      </p:sp>
      <p:sp>
        <p:nvSpPr>
          <p:cNvPr id="6" name="向右箭號 5">
            <a:extLst>
              <a:ext uri="{FF2B5EF4-FFF2-40B4-BE49-F238E27FC236}">
                <a16:creationId xmlns:a16="http://schemas.microsoft.com/office/drawing/2014/main" id="{515EF64E-F399-2DE4-7A68-D316FB6A0B73}"/>
              </a:ext>
            </a:extLst>
          </p:cNvPr>
          <p:cNvSpPr/>
          <p:nvPr/>
        </p:nvSpPr>
        <p:spPr>
          <a:xfrm>
            <a:off x="2668560" y="3991497"/>
            <a:ext cx="357051" cy="2525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pic>
        <p:nvPicPr>
          <p:cNvPr id="10" name="圖形 9" descr="報紙 外框">
            <a:extLst>
              <a:ext uri="{FF2B5EF4-FFF2-40B4-BE49-F238E27FC236}">
                <a16:creationId xmlns:a16="http://schemas.microsoft.com/office/drawing/2014/main" id="{59853B34-BD39-969F-7F64-8186498811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13437" y="3599613"/>
            <a:ext cx="914400" cy="91440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0BF305BD-005C-2DEC-BC9C-8F8E22D2FF07}"/>
              </a:ext>
            </a:extLst>
          </p:cNvPr>
          <p:cNvSpPr txBox="1"/>
          <p:nvPr/>
        </p:nvSpPr>
        <p:spPr>
          <a:xfrm>
            <a:off x="1143471" y="4451267"/>
            <a:ext cx="1454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Training Data</a:t>
            </a:r>
            <a:endParaRPr kumimoji="1" lang="zh-TW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5C6569A-990B-7213-23FC-77F86AE36CE4}"/>
              </a:ext>
            </a:extLst>
          </p:cNvPr>
          <p:cNvSpPr/>
          <p:nvPr/>
        </p:nvSpPr>
        <p:spPr>
          <a:xfrm>
            <a:off x="8836407" y="3606139"/>
            <a:ext cx="1776548" cy="968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/>
              <a:t>Gradient Descent</a:t>
            </a:r>
            <a:endParaRPr kumimoji="1" lang="zh-TW" altLang="en-US" sz="2400" dirty="0"/>
          </a:p>
        </p:txBody>
      </p:sp>
      <p:sp>
        <p:nvSpPr>
          <p:cNvPr id="13" name="向右箭號 12">
            <a:extLst>
              <a:ext uri="{FF2B5EF4-FFF2-40B4-BE49-F238E27FC236}">
                <a16:creationId xmlns:a16="http://schemas.microsoft.com/office/drawing/2014/main" id="{92BEB477-FE10-A1BC-0906-F170628FBAA7}"/>
              </a:ext>
            </a:extLst>
          </p:cNvPr>
          <p:cNvSpPr/>
          <p:nvPr/>
        </p:nvSpPr>
        <p:spPr>
          <a:xfrm>
            <a:off x="5410672" y="3991496"/>
            <a:ext cx="357051" cy="2525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4" name="向右箭號 13">
            <a:extLst>
              <a:ext uri="{FF2B5EF4-FFF2-40B4-BE49-F238E27FC236}">
                <a16:creationId xmlns:a16="http://schemas.microsoft.com/office/drawing/2014/main" id="{DD15A93A-0CD2-C79F-0DFF-4D3DD0B3C307}"/>
              </a:ext>
            </a:extLst>
          </p:cNvPr>
          <p:cNvSpPr/>
          <p:nvPr/>
        </p:nvSpPr>
        <p:spPr>
          <a:xfrm>
            <a:off x="8114683" y="3991495"/>
            <a:ext cx="357051" cy="25254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C39A6D87-CE55-2061-0736-6FD094C4FF6C}"/>
              </a:ext>
            </a:extLst>
          </p:cNvPr>
          <p:cNvSpPr/>
          <p:nvPr/>
        </p:nvSpPr>
        <p:spPr>
          <a:xfrm>
            <a:off x="6072523" y="3599611"/>
            <a:ext cx="1776548" cy="968828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TW" sz="2400" dirty="0"/>
              <a:t>Back-Propagation</a:t>
            </a:r>
            <a:endParaRPr kumimoji="1" lang="zh-TW" altLang="en-US" sz="2400" dirty="0"/>
          </a:p>
        </p:txBody>
      </p:sp>
      <p:cxnSp>
        <p:nvCxnSpPr>
          <p:cNvPr id="17" name="肘形接點 16">
            <a:extLst>
              <a:ext uri="{FF2B5EF4-FFF2-40B4-BE49-F238E27FC236}">
                <a16:creationId xmlns:a16="http://schemas.microsoft.com/office/drawing/2014/main" id="{6326C4D3-9590-9F3C-B85B-0637613E6D82}"/>
              </a:ext>
            </a:extLst>
          </p:cNvPr>
          <p:cNvCxnSpPr>
            <a:cxnSpLocks/>
            <a:stCxn id="3" idx="2"/>
            <a:endCxn id="15" idx="2"/>
          </p:cNvCxnSpPr>
          <p:nvPr/>
        </p:nvCxnSpPr>
        <p:spPr>
          <a:xfrm rot="5400000" flipH="1" flipV="1">
            <a:off x="5579944" y="3255078"/>
            <a:ext cx="67492" cy="2694214"/>
          </a:xfrm>
          <a:prstGeom prst="bentConnector3">
            <a:avLst>
              <a:gd name="adj1" fmla="val -76451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8D7D5AC2-42BE-154C-C043-04D70F83673C}"/>
              </a:ext>
            </a:extLst>
          </p:cNvPr>
          <p:cNvSpPr txBox="1"/>
          <p:nvPr/>
        </p:nvSpPr>
        <p:spPr>
          <a:xfrm>
            <a:off x="4526442" y="5143190"/>
            <a:ext cx="2125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/>
              <a:t>Calculate </a:t>
            </a:r>
            <a:r>
              <a:rPr kumimoji="1" lang="en-US" altLang="zh-TW" dirty="0">
                <a:solidFill>
                  <a:srgbClr val="FF0000"/>
                </a:solidFill>
              </a:rPr>
              <a:t>gradients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cxnSp>
        <p:nvCxnSpPr>
          <p:cNvPr id="21" name="肘形接點 20">
            <a:extLst>
              <a:ext uri="{FF2B5EF4-FFF2-40B4-BE49-F238E27FC236}">
                <a16:creationId xmlns:a16="http://schemas.microsoft.com/office/drawing/2014/main" id="{A764E92D-F56C-FD51-7293-A462E1CD88AB}"/>
              </a:ext>
            </a:extLst>
          </p:cNvPr>
          <p:cNvCxnSpPr>
            <a:cxnSpLocks/>
            <a:stCxn id="12" idx="0"/>
            <a:endCxn id="3" idx="0"/>
          </p:cNvCxnSpPr>
          <p:nvPr/>
        </p:nvCxnSpPr>
        <p:spPr>
          <a:xfrm rot="16200000" flipV="1">
            <a:off x="6992368" y="873826"/>
            <a:ext cx="6528" cy="5458098"/>
          </a:xfrm>
          <a:prstGeom prst="bentConnector3">
            <a:avLst>
              <a:gd name="adj1" fmla="val 9338205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DE1E6A52-27E7-78A7-0F0B-364A96D630CB}"/>
              </a:ext>
            </a:extLst>
          </p:cNvPr>
          <p:cNvSpPr txBox="1"/>
          <p:nvPr/>
        </p:nvSpPr>
        <p:spPr>
          <a:xfrm>
            <a:off x="5228961" y="2588021"/>
            <a:ext cx="3533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TW" dirty="0">
                <a:solidFill>
                  <a:srgbClr val="FF0000"/>
                </a:solidFill>
              </a:rPr>
              <a:t>Update</a:t>
            </a:r>
            <a:r>
              <a:rPr kumimoji="1" lang="en-US" altLang="zh-TW" dirty="0"/>
              <a:t> weights (the </a:t>
            </a:r>
            <a:r>
              <a:rPr kumimoji="1" lang="en-US" altLang="zh-TW" dirty="0">
                <a:solidFill>
                  <a:srgbClr val="FF0000"/>
                </a:solidFill>
              </a:rPr>
              <a:t>learning</a:t>
            </a:r>
            <a:r>
              <a:rPr kumimoji="1" lang="en-US" altLang="zh-TW" dirty="0"/>
              <a:t> part)</a:t>
            </a:r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642512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"/>
  <p:tag name="ORIGINALWIDTH" val="9"/>
  <p:tag name="OUTPUTTYPE" val="PDF"/>
  <p:tag name="IGUANATEXVERSION" val="160"/>
  <p:tag name="LATEXADDIN" val="\documentclass{article}&#10;\usepackage{amsmath}&#10;\pagestyle{empty}&#10;\begin{document}&#10;&#10;$x_1$&#10;&#10;&#10;\end{document}"/>
  <p:tag name="IGUANATEXSIZE" val="24"/>
  <p:tag name="IGUANATEXCURSOR" val="86"/>
  <p:tag name="TRANSPARENCY" val="真"/>
  <p:tag name="LATEXENGINEID" val="0"/>
  <p:tag name="TEMPFOLDER" val="/Users/yingjialin/Library/Containers/com.microsoft.Powerpoint/Data/tmp/TemporaryItems/"/>
  <p:tag name="LATEXFORMHEIGHT" val="426.65"/>
  <p:tag name="LATEXFORMWIDTH" val="513.35"/>
  <p:tag name="LATEXFORMWRAP" val="真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"/>
  <p:tag name="ORIGINALWIDTH" val="9"/>
  <p:tag name="OUTPUTTYPE" val="PDF"/>
  <p:tag name="IGUANATEXVERSION" val="160"/>
  <p:tag name="LATEXADDIN" val="\documentclass{article}&#10;\usepackage{amsmath}&#10;\pagestyle{empty}&#10;\begin{document}&#10;&#10;$h_1$&#10;&#10;&#10;\end{document}"/>
  <p:tag name="IGUANATEXSIZE" val="24"/>
  <p:tag name="IGUANATEXCURSOR" val="83"/>
  <p:tag name="TRANSPARENCY" val="真"/>
  <p:tag name="LATEXENGINEID" val="0"/>
  <p:tag name="TEMPFOLDER" val="/Users/yingjialin/Library/Containers/com.microsoft.Powerpoint/Data/tmp/TemporaryItems/"/>
  <p:tag name="LATEXFORMHEIGHT" val="426.65"/>
  <p:tag name="LATEXFORMWIDTH" val="513.35"/>
  <p:tag name="LATEXFORMWRAP" val="真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"/>
  <p:tag name="ORIGINALWIDTH" val="9"/>
  <p:tag name="OUTPUTTYPE" val="PDF"/>
  <p:tag name="IGUANATEXVERSION" val="160"/>
  <p:tag name="LATEXADDIN" val="\documentclass{article}&#10;\usepackage{amsmath}&#10;\pagestyle{empty}&#10;\begin{document}&#10;&#10;$x_2$&#10;&#10;&#10;\end{document}"/>
  <p:tag name="IGUANATEXSIZE" val="24"/>
  <p:tag name="IGUANATEXCURSOR" val="85"/>
  <p:tag name="TRANSPARENCY" val="真"/>
  <p:tag name="LATEXENGINEID" val="0"/>
  <p:tag name="TEMPFOLDER" val="/Users/yingjialin/Library/Containers/com.microsoft.Powerpoint/Data/tmp/TemporaryItems/"/>
  <p:tag name="LATEXFORMHEIGHT" val="426.65"/>
  <p:tag name="LATEXFORMWIDTH" val="513.35"/>
  <p:tag name="LATEXFORMWRAP" val="真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"/>
  <p:tag name="ORIGINALWIDTH" val="17"/>
  <p:tag name="OUTPUTTYPE" val="PDF"/>
  <p:tag name="IGUANATEXVERSION" val="160"/>
  <p:tag name="LATEXADDIN" val="\documentclass{article}&#10;\usepackage{amsmath}&#10;\pagestyle{empty}&#10;\begin{document}&#10;&#10;$w_{1,1}$&#10;&#10;&#10;\end{document}"/>
  <p:tag name="IGUANATEXSIZE" val="24"/>
  <p:tag name="IGUANATEXCURSOR" val="88"/>
  <p:tag name="TRANSPARENCY" val="真"/>
  <p:tag name="LATEXENGINEID" val="0"/>
  <p:tag name="TEMPFOLDER" val="/Users/yingjialin/Library/Containers/com.microsoft.Powerpoint/Data/tmp/TemporaryItems/"/>
  <p:tag name="LATEXFORMHEIGHT" val="426.65"/>
  <p:tag name="LATEXFORMWIDTH" val="513.35"/>
  <p:tag name="LATEXFORMWRAP" val="真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"/>
  <p:tag name="ORIGINALWIDTH" val="17"/>
  <p:tag name="OUTPUTTYPE" val="PDF"/>
  <p:tag name="IGUANATEXVERSION" val="160"/>
  <p:tag name="LATEXADDIN" val="\documentclass{article}&#10;\usepackage{amsmath}&#10;\pagestyle{empty}&#10;\begin{document}&#10;&#10;$w_{2,1}$&#10;&#10;&#10;\end{document}"/>
  <p:tag name="IGUANATEXSIZE" val="24"/>
  <p:tag name="IGUANATEXCURSOR" val="88"/>
  <p:tag name="TRANSPARENCY" val="真"/>
  <p:tag name="LATEXENGINEID" val="0"/>
  <p:tag name="TEMPFOLDER" val="/Users/yingjialin/Library/Containers/com.microsoft.Powerpoint/Data/tmp/TemporaryItems/"/>
  <p:tag name="LATEXFORMHEIGHT" val="426.65"/>
  <p:tag name="LATEXFORMWIDTH" val="513.35"/>
  <p:tag name="LATEXFORMWRAP" val="真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"/>
  <p:tag name="ORIGINALWIDTH" val="17"/>
  <p:tag name="OUTPUTTYPE" val="PDF"/>
  <p:tag name="IGUANATEXVERSION" val="160"/>
  <p:tag name="LATEXADDIN" val="\documentclass{article}&#10;\usepackage{amsmath}&#10;\pagestyle{empty}&#10;\begin{document}&#10;&#10;$w_{2,2}$&#10;&#10;&#10;\end{document}"/>
  <p:tag name="IGUANATEXSIZE" val="24"/>
  <p:tag name="IGUANATEXCURSOR" val="86"/>
  <p:tag name="TRANSPARENCY" val="真"/>
  <p:tag name="LATEXENGINEID" val="0"/>
  <p:tag name="TEMPFOLDER" val="/Users/yingjialin/Library/Containers/com.microsoft.Powerpoint/Data/tmp/TemporaryItems/"/>
  <p:tag name="LATEXFORMHEIGHT" val="426.65"/>
  <p:tag name="LATEXFORMWIDTH" val="513.35"/>
  <p:tag name="LATEXFORMWRAP" val="真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"/>
  <p:tag name="ORIGINALWIDTH" val="17"/>
  <p:tag name="OUTPUTTYPE" val="PDF"/>
  <p:tag name="IGUANATEXVERSION" val="160"/>
  <p:tag name="LATEXADDIN" val="\documentclass{article}&#10;\usepackage{amsmath}&#10;\pagestyle{empty}&#10;\begin{document}&#10;&#10;$w_{1,2}$&#10;&#10;&#10;\end{document}"/>
  <p:tag name="IGUANATEXSIZE" val="24"/>
  <p:tag name="IGUANATEXCURSOR" val="88"/>
  <p:tag name="TRANSPARENCY" val="真"/>
  <p:tag name="LATEXENGINEID" val="0"/>
  <p:tag name="TEMPFOLDER" val="/Users/yingjialin/Library/Containers/com.microsoft.Powerpoint/Data/tmp/TemporaryItems/"/>
  <p:tag name="LATEXFORMHEIGHT" val="426.65"/>
  <p:tag name="LATEXFORMWIDTH" val="513.35"/>
  <p:tag name="LATEXFORMWRAP" val="真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"/>
  <p:tag name="ORIGINALWIDTH" val="17"/>
  <p:tag name="OUTPUTTYPE" val="PDF"/>
  <p:tag name="IGUANATEXVERSION" val="160"/>
  <p:tag name="LATEXADDIN" val="\documentclass{article}&#10;\usepackage{amsmath}&#10;\pagestyle{empty}&#10;\begin{document}&#10;&#10;$w'_{1,1}$&#10;&#10;&#10;\end{document}"/>
  <p:tag name="IGUANATEXSIZE" val="24"/>
  <p:tag name="IGUANATEXCURSOR" val="84"/>
  <p:tag name="TRANSPARENCY" val="真"/>
  <p:tag name="LATEXENGINEID" val="0"/>
  <p:tag name="TEMPFOLDER" val="/Users/yingjialin/Library/Containers/com.microsoft.Powerpoint/Data/tmp/TemporaryItems/"/>
  <p:tag name="LATEXFORMHEIGHT" val="426.65"/>
  <p:tag name="LATEXFORMWIDTH" val="513.35"/>
  <p:tag name="LATEXFORMWRAP" val="真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"/>
  <p:tag name="ORIGINALWIDTH" val="17"/>
  <p:tag name="OUTPUTTYPE" val="PDF"/>
  <p:tag name="IGUANATEXVERSION" val="160"/>
  <p:tag name="LATEXADDIN" val="\documentclass{article}&#10;\usepackage{amsmath}&#10;\pagestyle{empty}&#10;\begin{document}&#10;&#10;$w'_{2,1}$&#10;&#10;&#10;\end{document}"/>
  <p:tag name="IGUANATEXSIZE" val="24"/>
  <p:tag name="IGUANATEXCURSOR" val="87"/>
  <p:tag name="TRANSPARENCY" val="真"/>
  <p:tag name="LATEXENGINEID" val="0"/>
  <p:tag name="TEMPFOLDER" val="/Users/yingjialin/Library/Containers/com.microsoft.Powerpoint/Data/tmp/TemporaryItems/"/>
  <p:tag name="LATEXFORMHEIGHT" val="426.65"/>
  <p:tag name="LATEXFORMWIDTH" val="513.35"/>
  <p:tag name="LATEXFORMWRAP" val="真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"/>
  <p:tag name="ORIGINALWIDTH" val="9"/>
  <p:tag name="OUTPUTTYPE" val="PDF"/>
  <p:tag name="IGUANATEXVERSION" val="160"/>
  <p:tag name="LATEXADDIN" val="\documentclass{article}&#10;\usepackage{amsmath}&#10;\pagestyle{empty}&#10;\begin{document}&#10;&#10;$h_2$&#10;&#10;&#10;\end{document}"/>
  <p:tag name="IGUANATEXSIZE" val="24"/>
  <p:tag name="IGUANATEXCURSOR" val="83"/>
  <p:tag name="TRANSPARENCY" val="真"/>
  <p:tag name="LATEXENGINEID" val="0"/>
  <p:tag name="TEMPFOLDER" val="/Users/yingjialin/Library/Containers/com.microsoft.Powerpoint/Data/tmp/TemporaryItems/"/>
  <p:tag name="LATEXFORMHEIGHT" val="426.65"/>
  <p:tag name="LATEXFORMWIDTH" val="513.35"/>
  <p:tag name="LATEXFORMWRAP" val="真"/>
  <p:tag name="BITMAPVECTOR" val="0"/>
</p:tagLst>
</file>

<file path=ppt/theme/theme1.xml><?xml version="1.0" encoding="utf-8"?>
<a:theme xmlns:a="http://schemas.openxmlformats.org/drawingml/2006/main" name="回顧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urse_template_DL" id="{E71C07C9-5718-B34F-9EA9-A4FDE47A262C}" vid="{F05AA8C9-6C58-904C-AE8A-42257BEE94D0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回顧</Template>
  <TotalTime>4761</TotalTime>
  <Words>1810</Words>
  <Application>Microsoft Macintosh PowerPoint</Application>
  <PresentationFormat>寬螢幕</PresentationFormat>
  <Paragraphs>590</Paragraphs>
  <Slides>31</Slides>
  <Notes>7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31</vt:i4>
      </vt:variant>
    </vt:vector>
  </HeadingPairs>
  <TitlesOfParts>
    <vt:vector size="39" baseType="lpstr">
      <vt:lpstr>Microsoft JhengHei</vt:lpstr>
      <vt:lpstr>Aptos</vt:lpstr>
      <vt:lpstr>Arial</vt:lpstr>
      <vt:lpstr>Calibri</vt:lpstr>
      <vt:lpstr>Calibri Light</vt:lpstr>
      <vt:lpstr>Cambria Math</vt:lpstr>
      <vt:lpstr>Courier New</vt:lpstr>
      <vt:lpstr>回顧</vt:lpstr>
      <vt:lpstr>深度學習 Deep Learning</vt:lpstr>
      <vt:lpstr>Syllabus</vt:lpstr>
      <vt:lpstr>Syllabus</vt:lpstr>
      <vt:lpstr>Outline</vt:lpstr>
      <vt:lpstr>[Recap] Minimize a Regression Model</vt:lpstr>
      <vt:lpstr>[Recap] Minimize a Regression Model</vt:lpstr>
      <vt:lpstr>[Recap] The generalized power rule for derivatives</vt:lpstr>
      <vt:lpstr>[Recap] Minimize a Regression Model</vt:lpstr>
      <vt:lpstr>Training Process of a Deep Learning Model</vt:lpstr>
      <vt:lpstr>(Calculus) Chain Rule - 1</vt:lpstr>
      <vt:lpstr>(Calculus) Chain Rule  - 2</vt:lpstr>
      <vt:lpstr>MLP 多層感知機 (今天的範例模型)</vt:lpstr>
      <vt:lpstr>MLP 多層感知機 (今天的範例模型)</vt:lpstr>
      <vt:lpstr>Back Propagation 推導</vt:lpstr>
      <vt:lpstr>Forward Pass (由輸入層到輸出層進行 )</vt:lpstr>
      <vt:lpstr>Training Process of a Deep Learning Model</vt:lpstr>
      <vt:lpstr>[Recap] What are gradients? (數學定義)</vt:lpstr>
      <vt:lpstr>計算參數的梯度 (w和b)</vt:lpstr>
      <vt:lpstr>Backpropagation (Layer: 2, w_3,1)</vt:lpstr>
      <vt:lpstr>Backpropagation (Layer: 2, w_3,1)</vt:lpstr>
      <vt:lpstr>Backpropagation (Layer: 2, w_3,1)</vt:lpstr>
      <vt:lpstr>Backpropagation (Layer: 2, w_3,2)</vt:lpstr>
      <vt:lpstr>反向傳播法觀察 (1)</vt:lpstr>
      <vt:lpstr>Backpropagation (Layer: 1, w_1,1)</vt:lpstr>
      <vt:lpstr>Backpropagation (Layer: 1, w_1,1)</vt:lpstr>
      <vt:lpstr>Backpropagation (Layer: 1, w_1,1)</vt:lpstr>
      <vt:lpstr>反向傳播法觀察 (2): Forward Pass</vt:lpstr>
      <vt:lpstr>還有哪些參數還沒算到 Gradients</vt:lpstr>
      <vt:lpstr>Gradient Descent vs. Back-propagation</vt:lpstr>
      <vt:lpstr>The Back-Propagation Algorithm (1986)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深度學習 Deep Learning</dc:title>
  <dc:creator>林英嘉</dc:creator>
  <cp:lastModifiedBy>林英嘉</cp:lastModifiedBy>
  <cp:revision>600</cp:revision>
  <dcterms:created xsi:type="dcterms:W3CDTF">2025-02-06T07:16:08Z</dcterms:created>
  <dcterms:modified xsi:type="dcterms:W3CDTF">2025-03-02T09:06:28Z</dcterms:modified>
</cp:coreProperties>
</file>