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8"/>
  </p:notesMasterIdLst>
  <p:sldIdLst>
    <p:sldId id="264" r:id="rId2"/>
    <p:sldId id="278" r:id="rId3"/>
    <p:sldId id="507" r:id="rId4"/>
    <p:sldId id="506" r:id="rId5"/>
    <p:sldId id="508" r:id="rId6"/>
    <p:sldId id="505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5EA"/>
    <a:srgbClr val="05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6056"/>
  </p:normalViewPr>
  <p:slideViewPr>
    <p:cSldViewPr snapToGrid="0">
      <p:cViewPr varScale="1">
        <p:scale>
          <a:sx n="114" d="100"/>
          <a:sy n="114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2025/3/3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0619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pic>
        <p:nvPicPr>
          <p:cNvPr id="8" name="圖片 7" descr="一張含有 黑暗, 鮮豔, 圓形, 對稱 的圖片&#10;&#10;自動產生的描述">
            <a:extLst>
              <a:ext uri="{FF2B5EF4-FFF2-40B4-BE49-F238E27FC236}">
                <a16:creationId xmlns:a16="http://schemas.microsoft.com/office/drawing/2014/main" id="{7B42FF8E-DE09-ED24-7D18-F64355A34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0" y="6349567"/>
            <a:ext cx="462323" cy="45357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05AED6"/>
          </a:solidFill>
          <a:ln>
            <a:solidFill>
              <a:srgbClr val="05A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.sli.do/event/7RsshdufqWR79TH9S5YNxB" TargetMode="External"/><Relationship Id="rId5" Type="http://schemas.openxmlformats.org/officeDocument/2006/relationships/hyperlink" Target="https://app.sli.do/event/pFA7dz5hV8opGxP4ikUomn" TargetMode="External"/><Relationship Id="rId4" Type="http://schemas.openxmlformats.org/officeDocument/2006/relationships/hyperlink" Target="https://github.com/mcps5601/CGUDL_2025_Spring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886F629-FA5E-7D22-67D5-6023703A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42902"/>
            <a:ext cx="1903732" cy="1903732"/>
          </a:xfrm>
          <a:prstGeom prst="rect">
            <a:avLst/>
          </a:prstGeom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3C6264BC-1151-9168-C7F5-CC114FF3CC95}"/>
              </a:ext>
            </a:extLst>
          </p:cNvPr>
          <p:cNvSpPr/>
          <p:nvPr/>
        </p:nvSpPr>
        <p:spPr>
          <a:xfrm>
            <a:off x="667422" y="2025546"/>
            <a:ext cx="10857156" cy="2426189"/>
          </a:xfrm>
          <a:prstGeom prst="roundRect">
            <a:avLst/>
          </a:prstGeom>
          <a:solidFill>
            <a:srgbClr val="9E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959" y="1006002"/>
            <a:ext cx="5437882" cy="3224045"/>
          </a:xfrm>
        </p:spPr>
        <p:txBody>
          <a:bodyPr anchor="b">
            <a:normAutofit/>
          </a:bodyPr>
          <a:lstStyle/>
          <a:p>
            <a:r>
              <a:rPr kumimoji="1" lang="zh-TW" altLang="en-US" sz="5800" b="1" dirty="0">
                <a:ea typeface="Microsoft JhengHei" panose="020B0604030504040204" pitchFamily="34" charset="-120"/>
              </a:rPr>
              <a:t>深度學習</a:t>
            </a:r>
            <a:br>
              <a:rPr kumimoji="1" lang="en-US" altLang="zh-TW" sz="5800" b="1" dirty="0">
                <a:ea typeface="Microsoft JhengHei" panose="020B0604030504040204" pitchFamily="34" charset="-120"/>
              </a:rPr>
            </a:br>
            <a:r>
              <a:rPr kumimoji="1" lang="en-US" altLang="zh-TW" sz="5800" b="1" dirty="0">
                <a:ea typeface="Microsoft JhengHei" panose="020B0604030504040204" pitchFamily="34" charset="-120"/>
              </a:rPr>
              <a:t>Deep Learning</a:t>
            </a:r>
            <a:endParaRPr kumimoji="1" lang="zh-TW" altLang="en-US" sz="58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901959" y="4749453"/>
            <a:ext cx="397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Homework 1</a:t>
            </a:r>
            <a:endParaRPr kumimoji="1" lang="zh-TW" altLang="en-US" sz="3600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901959" y="5827136"/>
            <a:ext cx="36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2025/03/03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28" y="253272"/>
            <a:ext cx="1468923" cy="14689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E2C9EE-FDD5-78EA-2636-913A4243AEB1}"/>
              </a:ext>
            </a:extLst>
          </p:cNvPr>
          <p:cNvSpPr txBox="1"/>
          <p:nvPr/>
        </p:nvSpPr>
        <p:spPr>
          <a:xfrm>
            <a:off x="6261970" y="6296804"/>
            <a:ext cx="157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4"/>
              </a:rPr>
              <a:t>Course GitHub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7A67D5-5AC8-9967-75E0-2F84F254D546}"/>
              </a:ext>
            </a:extLst>
          </p:cNvPr>
          <p:cNvSpPr txBox="1"/>
          <p:nvPr/>
        </p:nvSpPr>
        <p:spPr>
          <a:xfrm>
            <a:off x="8938362" y="6296804"/>
            <a:ext cx="17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5"/>
              </a:rPr>
              <a:t>Slido # </a:t>
            </a:r>
            <a:r>
              <a:rPr kumimoji="1" lang="en-US" altLang="zh-TW" dirty="0">
                <a:hlinkClick r:id="rId6"/>
              </a:rPr>
              <a:t>DLBP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2CB311-ECBD-1138-2E60-1D0241DBEB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3466" y="4721092"/>
            <a:ext cx="1547351" cy="15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14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Homework1: Backpropagation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374F9B8-47F4-686B-CFAB-52D0D6C6F689}"/>
                  </a:ext>
                </a:extLst>
              </p:cNvPr>
              <p:cNvSpPr txBox="1"/>
              <p:nvPr/>
            </p:nvSpPr>
            <p:spPr>
              <a:xfrm>
                <a:off x="4789352" y="3444240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8374F9B8-47F4-686B-CFAB-52D0D6C6F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352" y="3444240"/>
                <a:ext cx="504444" cy="400110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8FF8BC7C-9AFA-ABB8-454E-F0C507BD52C7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273477" y="3644295"/>
            <a:ext cx="5158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>
            <a:extLst>
              <a:ext uri="{FF2B5EF4-FFF2-40B4-BE49-F238E27FC236}">
                <a16:creationId xmlns:a16="http://schemas.microsoft.com/office/drawing/2014/main" id="{AFDE52CA-0474-515B-9506-F527E9B8BDDD}"/>
              </a:ext>
            </a:extLst>
          </p:cNvPr>
          <p:cNvSpPr/>
          <p:nvPr/>
        </p:nvSpPr>
        <p:spPr>
          <a:xfrm>
            <a:off x="864567" y="279855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3B0BC248-4368-F3B9-D5EC-093E5CC086BA}"/>
              </a:ext>
            </a:extLst>
          </p:cNvPr>
          <p:cNvSpPr/>
          <p:nvPr/>
        </p:nvSpPr>
        <p:spPr>
          <a:xfrm>
            <a:off x="864567" y="399086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414360B8-A93E-9D79-E082-C90187CD444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436067" y="3084301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2DF165E-1918-9965-7FCA-880D0966CC4E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1436067" y="3085688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D1C937BD-C5B7-3240-6C92-D27E310FD51D}"/>
              </a:ext>
            </a:extLst>
          </p:cNvPr>
          <p:cNvSpPr/>
          <p:nvPr/>
        </p:nvSpPr>
        <p:spPr>
          <a:xfrm>
            <a:off x="2613357" y="2799938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13DB45E9-0662-9B6C-8B5E-85D5CCDD63F6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>
            <a:off x="1436067" y="3084301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F71ABC5B-0C4A-5B08-3A80-C44F072F69F1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1436067" y="4276617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橢圓 13">
            <a:extLst>
              <a:ext uri="{FF2B5EF4-FFF2-40B4-BE49-F238E27FC236}">
                <a16:creationId xmlns:a16="http://schemas.microsoft.com/office/drawing/2014/main" id="{831BD293-D69F-BF8E-079F-F47260DFCA82}"/>
              </a:ext>
            </a:extLst>
          </p:cNvPr>
          <p:cNvSpPr/>
          <p:nvPr/>
        </p:nvSpPr>
        <p:spPr>
          <a:xfrm>
            <a:off x="3689301" y="3371438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0C53E43-43B7-34BE-D03D-7B01E41CCAC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>
            <a:off x="3184857" y="3085688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DF6B010-9693-FBFD-22BE-EFD255B171E2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3184857" y="3657188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6633A20-A6C8-98D5-6DD0-E9A573AC08D3}"/>
                  </a:ext>
                </a:extLst>
              </p:cNvPr>
              <p:cNvSpPr txBox="1"/>
              <p:nvPr/>
            </p:nvSpPr>
            <p:spPr>
              <a:xfrm>
                <a:off x="970282" y="2848941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A6633A20-A6C8-98D5-6DD0-E9A573AC0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82" y="2848941"/>
                <a:ext cx="322139" cy="400110"/>
              </a:xfrm>
              <a:prstGeom prst="rect">
                <a:avLst/>
              </a:prstGeom>
              <a:blipFill>
                <a:blip r:embed="rId3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E8B3E5C-E484-699C-3CC3-1A153ACCA5D9}"/>
                  </a:ext>
                </a:extLst>
              </p:cNvPr>
              <p:cNvSpPr txBox="1"/>
              <p:nvPr/>
            </p:nvSpPr>
            <p:spPr>
              <a:xfrm>
                <a:off x="946499" y="4053935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E8B3E5C-E484-699C-3CC3-1A153ACCA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99" y="4053935"/>
                <a:ext cx="44485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FA94452-433D-DCBD-E56F-E1A93B9FB285}"/>
                  </a:ext>
                </a:extLst>
              </p:cNvPr>
              <p:cNvSpPr txBox="1"/>
              <p:nvPr/>
            </p:nvSpPr>
            <p:spPr>
              <a:xfrm>
                <a:off x="1629327" y="2668427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FA94452-433D-DCBD-E56F-E1A93B9FB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327" y="2668427"/>
                <a:ext cx="779339" cy="413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D61B8E6-690F-89D9-2135-C3609B42A6AC}"/>
                  </a:ext>
                </a:extLst>
              </p:cNvPr>
              <p:cNvSpPr txBox="1"/>
              <p:nvPr/>
            </p:nvSpPr>
            <p:spPr>
              <a:xfrm>
                <a:off x="1189612" y="321966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D61B8E6-690F-89D9-2135-C3609B42A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612" y="3219663"/>
                <a:ext cx="526489" cy="413511"/>
              </a:xfrm>
              <a:prstGeom prst="rect">
                <a:avLst/>
              </a:prstGeom>
              <a:blipFill>
                <a:blip r:embed="rId6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568922D-3403-6ECA-F26E-BDCF93DE4D41}"/>
                  </a:ext>
                </a:extLst>
              </p:cNvPr>
              <p:cNvSpPr txBox="1"/>
              <p:nvPr/>
            </p:nvSpPr>
            <p:spPr>
              <a:xfrm>
                <a:off x="1671386" y="4236731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5568922D-3403-6ECA-F26E-BDCF93DE4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386" y="4236731"/>
                <a:ext cx="711521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636DD8C4-8F76-88DD-4167-0DD190D2D7A4}"/>
                  </a:ext>
                </a:extLst>
              </p:cNvPr>
              <p:cNvSpPr txBox="1"/>
              <p:nvPr/>
            </p:nvSpPr>
            <p:spPr>
              <a:xfrm>
                <a:off x="1190414" y="3613162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636DD8C4-8F76-88DD-4167-0DD190D2D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414" y="3613162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C6F9848-0396-6243-22F7-5ABD4A99383C}"/>
                  </a:ext>
                </a:extLst>
              </p:cNvPr>
              <p:cNvSpPr txBox="1"/>
              <p:nvPr/>
            </p:nvSpPr>
            <p:spPr>
              <a:xfrm>
                <a:off x="2670374" y="2875182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7C6F9848-0396-6243-22F7-5ABD4A993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374" y="2875182"/>
                <a:ext cx="51587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D207CDC-E14D-9EAE-8BE2-A0B96A1062BB}"/>
                  </a:ext>
                </a:extLst>
              </p:cNvPr>
              <p:cNvSpPr txBox="1"/>
              <p:nvPr/>
            </p:nvSpPr>
            <p:spPr>
              <a:xfrm>
                <a:off x="3722829" y="3463120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D207CDC-E14D-9EAE-8BE2-A0B96A10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2829" y="3463120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E08F8B0-FED8-D77A-B8F0-309B418C2E11}"/>
                  </a:ext>
                </a:extLst>
              </p:cNvPr>
              <p:cNvSpPr txBox="1"/>
              <p:nvPr/>
            </p:nvSpPr>
            <p:spPr>
              <a:xfrm>
                <a:off x="2646885" y="4065886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E08F8B0-FED8-D77A-B8F0-309B418C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6885" y="4065886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7E5F956-7264-462D-BAA1-56B3A57992C9}"/>
                  </a:ext>
                </a:extLst>
              </p:cNvPr>
              <p:cNvSpPr txBox="1"/>
              <p:nvPr/>
            </p:nvSpPr>
            <p:spPr>
              <a:xfrm>
                <a:off x="3298324" y="2887539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7E5F956-7264-462D-BAA1-56B3A5799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324" y="2887539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FAB63B2B-3DED-C383-C340-8230AC5132A7}"/>
                  </a:ext>
                </a:extLst>
              </p:cNvPr>
              <p:cNvSpPr txBox="1"/>
              <p:nvPr/>
            </p:nvSpPr>
            <p:spPr>
              <a:xfrm>
                <a:off x="3293514" y="398542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FAB63B2B-3DED-C383-C340-8230AC513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514" y="3985421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橢圓 27">
            <a:extLst>
              <a:ext uri="{FF2B5EF4-FFF2-40B4-BE49-F238E27FC236}">
                <a16:creationId xmlns:a16="http://schemas.microsoft.com/office/drawing/2014/main" id="{1C1032D6-341C-8276-5846-33E2AD9BEF91}"/>
              </a:ext>
            </a:extLst>
          </p:cNvPr>
          <p:cNvSpPr/>
          <p:nvPr/>
        </p:nvSpPr>
        <p:spPr>
          <a:xfrm>
            <a:off x="2601927" y="398542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BCC2AD0-FFD2-E784-5273-5C5C2D0E57F8}"/>
              </a:ext>
            </a:extLst>
          </p:cNvPr>
          <p:cNvSpPr txBox="1"/>
          <p:nvPr/>
        </p:nvSpPr>
        <p:spPr>
          <a:xfrm>
            <a:off x="5716632" y="2252527"/>
            <a:ext cx="5505086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TW" sz="2400" dirty="0"/>
              <a:t>In today’s lecture for deriving backpropagation, we have a MLP setting as: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Number of input =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Number of Hidden layers = 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Hidden size =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Number of output = 1</a:t>
            </a:r>
            <a:endParaRPr kumimoji="1"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3904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📚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作業需求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3A80CC-9484-1BAA-ED61-BC08FFD88841}"/>
              </a:ext>
            </a:extLst>
          </p:cNvPr>
          <p:cNvSpPr txBox="1"/>
          <p:nvPr/>
        </p:nvSpPr>
        <p:spPr>
          <a:xfrm>
            <a:off x="653143" y="1784185"/>
            <a:ext cx="10918370" cy="446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HW1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要求同學親手推導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Backpropagation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請針對以下條件自行設定一個簡單的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MLP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(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多層感知機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)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，並確保至少有至少有一項設定和今天上課不同：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Number of input, Number of Hidden layers, Hidden size, Number of output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目標函數仍需採用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Mean Squared Error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同一層至少需要推導一個參數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需包含概念解釋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：請用自己的話列出推導中的關鍵步驟並說明細節，並非單純列出數學公式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12945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FC1E7-D023-BFEF-C228-AF253AC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z="4800" dirty="0">
                <a:ea typeface="Microsoft JhengHei" panose="020B0604030504040204" pitchFamily="34" charset="-120"/>
              </a:rPr>
              <a:t>📌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繳交規定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8D151C-1CCD-E55D-0005-915C7B66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C05F2C-7898-311F-1810-57CA812127A0}"/>
              </a:ext>
            </a:extLst>
          </p:cNvPr>
          <p:cNvSpPr txBox="1"/>
          <p:nvPr/>
        </p:nvSpPr>
        <p:spPr>
          <a:xfrm>
            <a:off x="653143" y="1779967"/>
            <a:ext cx="10918370" cy="391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截止日期為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4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 週後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(2025/03/30 23:59)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完成作業後，請上傳至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E-Learning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，或於課堂中繳交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繳交的形式為：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打字：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.pdf / .docx (Word) / Markdown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手寫：寫完後掃描成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PDF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，或直接繳交紙本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可以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hybrid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：「推導」手寫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+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「概念解釋」打字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⚠️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抄襲者（包含提供者與抄襲者）皆以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0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分計算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264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FFC1E7-D023-BFEF-C228-AF253AC2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z="4800" dirty="0">
                <a:ea typeface="Microsoft JhengHei" panose="020B0604030504040204" pitchFamily="34" charset="-120"/>
              </a:rPr>
              <a:t>🗒️</a:t>
            </a:r>
            <a:r>
              <a:rPr kumimoji="1" lang="zh-TW" altLang="en-US" sz="4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評分標準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8D151C-1CCD-E55D-0005-915C7B66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5C05F2C-7898-311F-1810-57CA812127A0}"/>
              </a:ext>
            </a:extLst>
          </p:cNvPr>
          <p:cNvSpPr txBox="1"/>
          <p:nvPr/>
        </p:nvSpPr>
        <p:spPr>
          <a:xfrm>
            <a:off x="653143" y="1779967"/>
            <a:ext cx="10918370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推導流程正確性：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6</a:t>
            </a:r>
            <a:r>
              <a:rPr kumimoji="1" lang="en-US" altLang="zh-TW" sz="2400">
                <a:ea typeface="Microsoft JhengHei" panose="020B0604030504040204" pitchFamily="34" charset="-120"/>
              </a:rPr>
              <a:t>0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%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概念解釋：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40%</a:t>
            </a:r>
          </a:p>
        </p:txBody>
      </p:sp>
    </p:spTree>
    <p:extLst>
      <p:ext uri="{BB962C8B-B14F-4D97-AF65-F5344CB8AC3E}">
        <p14:creationId xmlns:p14="http://schemas.microsoft.com/office/powerpoint/2010/main" val="175930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CC2DB8D-FB34-E3BD-0CDD-276E35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802" y="2769461"/>
            <a:ext cx="4071257" cy="204678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TA: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林君襄</a:t>
            </a:r>
          </a:p>
          <a:p>
            <a:pPr marL="0" indent="0">
              <a:buNone/>
            </a:pP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✉️ </a:t>
            </a: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becky890926@gmail.com</a:t>
            </a:r>
          </a:p>
          <a:p>
            <a:pPr marL="0" indent="0">
              <a:buNone/>
            </a:pP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1662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5135</TotalTime>
  <Words>306</Words>
  <Application>Microsoft Macintosh PowerPoint</Application>
  <PresentationFormat>寬螢幕</PresentationFormat>
  <Paragraphs>53</Paragraphs>
  <Slides>6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Microsoft JhengHei</vt:lpstr>
      <vt:lpstr>Arial</vt:lpstr>
      <vt:lpstr>Calibri</vt:lpstr>
      <vt:lpstr>Calibri Light</vt:lpstr>
      <vt:lpstr>Cambria Math</vt:lpstr>
      <vt:lpstr>回顧</vt:lpstr>
      <vt:lpstr>深度學習 Deep Learning</vt:lpstr>
      <vt:lpstr>Homework1: Backpropagation</vt:lpstr>
      <vt:lpstr>📚作業需求</vt:lpstr>
      <vt:lpstr>📌繳交規定</vt:lpstr>
      <vt:lpstr>🗒️評分標準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林英嘉</cp:lastModifiedBy>
  <cp:revision>646</cp:revision>
  <dcterms:created xsi:type="dcterms:W3CDTF">2025-02-06T07:16:08Z</dcterms:created>
  <dcterms:modified xsi:type="dcterms:W3CDTF">2025-03-02T17:15:10Z</dcterms:modified>
</cp:coreProperties>
</file>