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508" r:id="rId2"/>
    <p:sldId id="531" r:id="rId3"/>
    <p:sldId id="665" r:id="rId4"/>
    <p:sldId id="678" r:id="rId5"/>
    <p:sldId id="666" r:id="rId6"/>
    <p:sldId id="505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楊晴雯" initials="" lastIdx="3" clrIdx="0">
    <p:extLst>
      <p:ext uri="{19B8F6BF-5375-455C-9EA6-DF929625EA0E}">
        <p15:presenceInfo xmlns:p15="http://schemas.microsoft.com/office/powerpoint/2012/main" userId="S::b06102020@ntu.edu.tw::df0cd891-5a13-4f14-a0f7-257c9ddf67d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0"/>
    <a:srgbClr val="FFCE9E"/>
    <a:srgbClr val="05A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02"/>
    <p:restoredTop sz="96327"/>
  </p:normalViewPr>
  <p:slideViewPr>
    <p:cSldViewPr snapToGrid="0">
      <p:cViewPr varScale="1">
        <p:scale>
          <a:sx n="172" d="100"/>
          <a:sy n="172" d="100"/>
        </p:scale>
        <p:origin x="24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56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BE83B-754F-B948-8CD7-D8047F5EE2C4}" type="datetimeFigureOut">
              <a:rPr kumimoji="1" lang="zh-TW" altLang="en-US" smtClean="0"/>
              <a:t>2025/4/21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36D1C-D09F-2A41-BBEA-6549EF3DDB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141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53428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B6B208-0D45-71D0-C7BE-D6974D30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</p:spPr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684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436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356088"/>
            <a:ext cx="10918371" cy="1033416"/>
          </a:xfrm>
        </p:spPr>
        <p:txBody>
          <a:bodyPr/>
          <a:lstStyle>
            <a:lvl1pPr marL="0">
              <a:defRPr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845734"/>
            <a:ext cx="10918371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7DAD89E-131D-FDCA-9260-AC419110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2955" y="6415560"/>
            <a:ext cx="1312025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05C12B-E59D-D8B7-A3B4-27931CBD675F}"/>
              </a:ext>
            </a:extLst>
          </p:cNvPr>
          <p:cNvSpPr txBox="1"/>
          <p:nvPr userDrawn="1"/>
        </p:nvSpPr>
        <p:spPr>
          <a:xfrm>
            <a:off x="423038" y="6442992"/>
            <a:ext cx="557608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TW" sz="1400" dirty="0">
                <a:ea typeface="Nanum Brush Script" panose="03060600000000000000" pitchFamily="66" charset="-127"/>
                <a:cs typeface="Arial" panose="020B0604020202020204" pitchFamily="34" charset="0"/>
              </a:rPr>
              <a:t>NLP</a:t>
            </a:r>
            <a:endParaRPr kumimoji="1" lang="zh-TW" altLang="en-US" sz="1400" dirty="0">
              <a:cs typeface="Arial" panose="020B0604020202020204" pitchFamily="34" charset="0"/>
            </a:endParaRPr>
          </a:p>
        </p:txBody>
      </p:sp>
      <p:pic>
        <p:nvPicPr>
          <p:cNvPr id="7" name="圖形 6" descr="聊天泡泡 外框">
            <a:extLst>
              <a:ext uri="{FF2B5EF4-FFF2-40B4-BE49-F238E27FC236}">
                <a16:creationId xmlns:a16="http://schemas.microsoft.com/office/drawing/2014/main" id="{0B067696-6EA5-0A4A-14B8-D7C17072FE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093" y="6388664"/>
            <a:ext cx="377640" cy="3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6838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11656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AB314-DF41-49F3-8643-5960470A9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96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FF28B-EE0C-0976-1882-688F9026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9200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8DE478E-C0B1-6FFC-0061-DA2334C3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1989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1067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2681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616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76003" y="1355758"/>
            <a:ext cx="10839994" cy="45719"/>
          </a:xfrm>
          <a:prstGeom prst="rect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CGU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0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app.sli.do/event/cgV1ukEY9BdrYvrQHVoMb9" TargetMode="External"/><Relationship Id="rId4" Type="http://schemas.openxmlformats.org/officeDocument/2006/relationships/hyperlink" Target="https://github.com/mcps5601/CGUDL_2025_Spr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>
            <a:extLst>
              <a:ext uri="{FF2B5EF4-FFF2-40B4-BE49-F238E27FC236}">
                <a16:creationId xmlns:a16="http://schemas.microsoft.com/office/drawing/2014/main" id="{AA8F8551-2C61-48D1-9E5C-345C10BAAC8B}"/>
              </a:ext>
            </a:extLst>
          </p:cNvPr>
          <p:cNvSpPr/>
          <p:nvPr/>
        </p:nvSpPr>
        <p:spPr>
          <a:xfrm>
            <a:off x="667422" y="1891904"/>
            <a:ext cx="10857156" cy="2857500"/>
          </a:xfrm>
          <a:prstGeom prst="roundRect">
            <a:avLst/>
          </a:prstGeom>
          <a:solidFill>
            <a:srgbClr val="FFC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C058193-D513-E805-2BD5-118E50D97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422" y="2567940"/>
            <a:ext cx="10857156" cy="1894640"/>
          </a:xfrm>
        </p:spPr>
        <p:txBody>
          <a:bodyPr anchor="ctr">
            <a:normAutofit/>
          </a:bodyPr>
          <a:lstStyle/>
          <a:p>
            <a:r>
              <a:rPr kumimoji="1" lang="zh-TW" altLang="en-US" sz="6000" b="1" dirty="0">
                <a:ea typeface="Microsoft JhengHei" panose="020B0604030504040204" pitchFamily="34" charset="-120"/>
              </a:rPr>
              <a:t>自然語言處理與應用</a:t>
            </a:r>
            <a:br>
              <a:rPr kumimoji="1" lang="en-US" altLang="zh-TW" sz="5400" b="1" dirty="0">
                <a:ea typeface="Microsoft JhengHei" panose="020B0604030504040204" pitchFamily="34" charset="-120"/>
              </a:rPr>
            </a:br>
            <a:r>
              <a:rPr kumimoji="1" lang="en-US" altLang="zh-TW" sz="4400" b="1" dirty="0">
                <a:ea typeface="Microsoft JhengHei" panose="020B0604030504040204" pitchFamily="34" charset="-120"/>
              </a:rPr>
              <a:t>Natural Language Processing and Applications</a:t>
            </a:r>
            <a:endParaRPr kumimoji="1" lang="zh-TW" altLang="en-US" sz="5400" b="1" dirty="0"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598A032-0E8B-F9E1-A926-2F2E78D575C6}"/>
              </a:ext>
            </a:extLst>
          </p:cNvPr>
          <p:cNvSpPr txBox="1"/>
          <p:nvPr/>
        </p:nvSpPr>
        <p:spPr>
          <a:xfrm>
            <a:off x="759622" y="4811380"/>
            <a:ext cx="5580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Project Checkpoint 1</a:t>
            </a:r>
            <a:endParaRPr kumimoji="1" lang="zh-TW" altLang="en-US" sz="2800" b="1" dirty="0">
              <a:solidFill>
                <a:srgbClr val="0070C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843A79-3FEF-CDAD-6B9A-C5A7AD279D2D}"/>
              </a:ext>
            </a:extLst>
          </p:cNvPr>
          <p:cNvSpPr txBox="1"/>
          <p:nvPr/>
        </p:nvSpPr>
        <p:spPr>
          <a:xfrm>
            <a:off x="759623" y="5827463"/>
            <a:ext cx="3638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Instructor: </a:t>
            </a:r>
            <a:r>
              <a:rPr kumimoji="1" lang="zh-TW" altLang="en-US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林英嘉 </a:t>
            </a:r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(Ying-Jia Lin)</a:t>
            </a:r>
          </a:p>
          <a:p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2025/04/21</a:t>
            </a:r>
            <a:endParaRPr kumimoji="1" lang="zh-TW" altLang="en-US" sz="2000" b="1" dirty="0">
              <a:latin typeface="+mj-lt"/>
              <a:ea typeface="Microsoft JhengHei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C0C8410-1877-4FB2-39F9-E0CFE0480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118" y="130472"/>
            <a:ext cx="1394460" cy="139446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09D0E37-CC60-E34E-21CB-3FA62722D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847" y="4749404"/>
            <a:ext cx="1741443" cy="174144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A3B3658-88C6-ED81-6EDE-D2282A5FD713}"/>
              </a:ext>
            </a:extLst>
          </p:cNvPr>
          <p:cNvSpPr txBox="1"/>
          <p:nvPr/>
        </p:nvSpPr>
        <p:spPr>
          <a:xfrm>
            <a:off x="6896672" y="6306181"/>
            <a:ext cx="157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hlinkClick r:id="rId4"/>
              </a:rPr>
              <a:t>Course GitHub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E828D32-AC20-709D-4110-D461620018E5}"/>
              </a:ext>
            </a:extLst>
          </p:cNvPr>
          <p:cNvSpPr txBox="1"/>
          <p:nvPr/>
        </p:nvSpPr>
        <p:spPr>
          <a:xfrm>
            <a:off x="9251637" y="6308751"/>
            <a:ext cx="198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dirty="0">
                <a:hlinkClick r:id="rId5"/>
              </a:rPr>
              <a:t>Slido # NLP_0421</a:t>
            </a:r>
            <a:endParaRPr kumimoji="1"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5A841E8-90FB-C945-74AB-8C40A2751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9019" y="4915270"/>
            <a:ext cx="1390911" cy="139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9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B4BB2F-EC1F-1942-C5BA-BF2D8C86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Project checkpoints</a:t>
            </a:r>
            <a:endParaRPr kumimoji="1" lang="zh-TW" altLang="en-US" dirty="0"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C906AD-7CDC-C0A3-BEBF-A34A414C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66A18D-6FA5-9047-5902-5DC0B4DDE78C}"/>
              </a:ext>
            </a:extLst>
          </p:cNvPr>
          <p:cNvSpPr txBox="1"/>
          <p:nvPr/>
        </p:nvSpPr>
        <p:spPr>
          <a:xfrm>
            <a:off x="653144" y="1806093"/>
            <a:ext cx="1091837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strike="sngStrike" dirty="0">
                <a:ea typeface="Microsoft JhengHei" panose="020B0604030504040204" pitchFamily="34" charset="-120"/>
              </a:rPr>
              <a:t>Week 9: </a:t>
            </a:r>
            <a:r>
              <a:rPr kumimoji="1" lang="zh-TW" altLang="en-US" sz="2400" strike="sngStrike" dirty="0">
                <a:ea typeface="Microsoft JhengHei" panose="020B0604030504040204" pitchFamily="34" charset="-120"/>
              </a:rPr>
              <a:t>確定各組的題目</a:t>
            </a:r>
            <a:endParaRPr kumimoji="1" lang="en-US" altLang="zh-TW" sz="2400" strike="sngStrike" dirty="0"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solidFill>
                  <a:srgbClr val="FF0000"/>
                </a:solidFill>
                <a:ea typeface="Microsoft JhengHei" panose="020B0604030504040204" pitchFamily="34" charset="-120"/>
              </a:rPr>
              <a:t>Week 11: </a:t>
            </a:r>
            <a:r>
              <a:rPr kumimoji="1" lang="zh-TW" altLang="en-US" sz="2400" dirty="0">
                <a:solidFill>
                  <a:srgbClr val="FF0000"/>
                </a:solidFill>
                <a:ea typeface="Microsoft JhengHei" panose="020B0604030504040204" pitchFamily="34" charset="-120"/>
              </a:rPr>
              <a:t>進度報告 </a:t>
            </a:r>
            <a:r>
              <a:rPr kumimoji="1" lang="en-US" altLang="zh-TW" sz="2400" dirty="0">
                <a:solidFill>
                  <a:srgbClr val="FF0000"/>
                </a:solidFill>
                <a:ea typeface="Microsoft JhengHei" panose="020B0604030504040204" pitchFamily="34" charset="-120"/>
              </a:rPr>
              <a:t>PPT (5 pages)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ea typeface="Microsoft JhengHei" panose="020B0604030504040204" pitchFamily="34" charset="-120"/>
              </a:rPr>
              <a:t>Week 13: 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進度報告 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PPT (5+5 pages), Presentations (selected teams)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ea typeface="Microsoft JhengHei" panose="020B0604030504040204" pitchFamily="34" charset="-120"/>
              </a:rPr>
              <a:t>Week 15 – Week 16: Final presentations for all teams (maybe poster)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ea typeface="Microsoft JhengHei" panose="020B0604030504040204" pitchFamily="34" charset="-120"/>
              </a:rPr>
              <a:t>Week 16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 結束前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: 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繳交書面報告以及程式碼</a:t>
            </a:r>
            <a:endParaRPr kumimoji="1" lang="en-US" altLang="zh-TW" sz="2400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916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5E7F39-290C-D102-4E6C-BA283CFCB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Week 11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要繳交什麼？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0BAF86-D3E8-8066-F44E-7EAB8A09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C85A9A9-AB70-91D9-06C4-DE2676BBA254}"/>
              </a:ext>
            </a:extLst>
          </p:cNvPr>
          <p:cNvSpPr txBox="1"/>
          <p:nvPr/>
        </p:nvSpPr>
        <p:spPr>
          <a:xfrm>
            <a:off x="653143" y="1586847"/>
            <a:ext cx="10918370" cy="4659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solidFill>
                  <a:srgbClr val="0070C0"/>
                </a:solidFill>
                <a:ea typeface="Microsoft JhengHei" panose="020B0604030504040204" pitchFamily="34" charset="-120"/>
              </a:rPr>
              <a:t>清晰易懂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的簡報 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5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 頁，一組繳交一份</a:t>
            </a:r>
            <a:endParaRPr kumimoji="1" lang="en-US" altLang="zh-TW" sz="2000" dirty="0">
              <a:ea typeface="Microsoft JhengHei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ea typeface="Microsoft JhengHei" panose="020B0604030504040204" pitchFamily="34" charset="-120"/>
              </a:rPr>
              <a:t>介紹競賽任務</a:t>
            </a:r>
            <a:endParaRPr kumimoji="1" lang="en-US" altLang="zh-TW" sz="2000" dirty="0">
              <a:ea typeface="Microsoft JhengHei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ea typeface="Microsoft JhengHei" panose="020B0604030504040204" pitchFamily="34" charset="-120"/>
              </a:rPr>
              <a:t>舉例說明資料的長相</a:t>
            </a:r>
            <a:endParaRPr kumimoji="1" lang="en-US" altLang="zh-TW" sz="2000" dirty="0">
              <a:ea typeface="Microsoft JhengHei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ea typeface="Microsoft JhengHei" panose="020B0604030504040204" pitchFamily="34" charset="-120"/>
              </a:rPr>
              <a:t>做簡單的資料分析</a:t>
            </a:r>
            <a:endParaRPr kumimoji="1" lang="en-US" altLang="zh-TW" sz="2000" dirty="0">
              <a:ea typeface="Microsoft JhengHei" panose="020B0604030504040204" pitchFamily="34" charset="-12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ea typeface="Microsoft JhengHei" panose="020B0604030504040204" pitchFamily="34" charset="-120"/>
              </a:rPr>
              <a:t>可以參考 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Kaggle Code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，關鍵字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: EDA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 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(Exploratory Data Analysis)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ea typeface="Microsoft JhengHei" panose="020B0604030504040204" pitchFamily="34" charset="-120"/>
              </a:rPr>
              <a:t>請附上來源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!!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ea typeface="Microsoft JhengHei" panose="020B0604030504040204" pitchFamily="34" charset="-120"/>
              </a:rPr>
              <a:t>預期的實作方法</a:t>
            </a:r>
            <a:endParaRPr kumimoji="1" lang="en-US" altLang="zh-TW" sz="2000" dirty="0">
              <a:ea typeface="Microsoft JhengHei" panose="020B0604030504040204" pitchFamily="34" charset="-12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ea typeface="Microsoft JhengHei" panose="020B0604030504040204" pitchFamily="34" charset="-120"/>
              </a:rPr>
              <a:t>預期實作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/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使用的模型</a:t>
            </a:r>
            <a:endParaRPr kumimoji="1" lang="en-US" altLang="zh-TW" sz="2000" dirty="0">
              <a:ea typeface="Microsoft JhengHei" panose="020B0604030504040204" pitchFamily="34" charset="-120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ea typeface="Microsoft JhengHei" panose="020B0604030504040204" pitchFamily="34" charset="-120"/>
              </a:rPr>
              <a:t>可以參考 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Kaggle Code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，請附上來源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!!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ea typeface="Microsoft JhengHei" panose="020B0604030504040204" pitchFamily="34" charset="-120"/>
              </a:rPr>
              <a:t>(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預期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) 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分工模式</a:t>
            </a:r>
            <a:endParaRPr kumimoji="1" lang="en-US" altLang="zh-TW" sz="2000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611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5E7F39-290C-D102-4E6C-BA283CFCB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Week 11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繳交注意事項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0BAF86-D3E8-8066-F44E-7EAB8A09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C85A9A9-AB70-91D9-06C4-DE2676BBA254}"/>
              </a:ext>
            </a:extLst>
          </p:cNvPr>
          <p:cNvSpPr txBox="1"/>
          <p:nvPr/>
        </p:nvSpPr>
        <p:spPr>
          <a:xfrm>
            <a:off x="636815" y="1731932"/>
            <a:ext cx="10918370" cy="2351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ea typeface="Microsoft JhengHei" panose="020B0604030504040204" pitchFamily="34" charset="-120"/>
              </a:rPr>
              <a:t>5 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頁是最低需求 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(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不包含首頁跟最後一頁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ea typeface="Microsoft JhengHei" panose="020B0604030504040204" pitchFamily="34" charset="-120"/>
              </a:rPr>
              <a:t>可以多於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5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頁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!!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ea typeface="Microsoft JhengHei" panose="020B0604030504040204" pitchFamily="34" charset="-120"/>
              </a:rPr>
              <a:t>一組繳交一份，請上傳至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 </a:t>
            </a:r>
            <a:r>
              <a:rPr kumimoji="1" lang="en-US" altLang="zh-TW" sz="2000" dirty="0">
                <a:solidFill>
                  <a:srgbClr val="FF0000"/>
                </a:solidFill>
                <a:ea typeface="Microsoft JhengHei" panose="020B0604030504040204" pitchFamily="34" charset="-120"/>
              </a:rPr>
              <a:t>Teams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solidFill>
                  <a:srgbClr val="FF0000"/>
                </a:solidFill>
                <a:ea typeface="Microsoft JhengHei" panose="020B0604030504040204" pitchFamily="34" charset="-120"/>
              </a:rPr>
              <a:t>Deadline: 2025/04/27 23:59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ea typeface="Microsoft JhengHei" panose="020B0604030504040204" pitchFamily="34" charset="-120"/>
              </a:rPr>
              <a:t>檔名：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NLP_teamN_checkpoint1.pdf</a:t>
            </a:r>
          </a:p>
        </p:txBody>
      </p:sp>
    </p:spTree>
    <p:extLst>
      <p:ext uri="{BB962C8B-B14F-4D97-AF65-F5344CB8AC3E}">
        <p14:creationId xmlns:p14="http://schemas.microsoft.com/office/powerpoint/2010/main" val="129213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72F72D-E5D1-0DDE-C1FF-D18DAF73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Microsoft JhengHei" panose="020B0604030504040204" pitchFamily="34" charset="-120"/>
              </a:rPr>
              <a:t>Final Project</a:t>
            </a:r>
            <a:r>
              <a:rPr kumimoji="1" lang="en-US" altLang="zh-TW" dirty="0"/>
              <a:t>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各個階段分數佔比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30D8D9-00A2-AA7E-846E-861333C5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740BB514-B3C0-2706-E040-F93E69839E68}"/>
              </a:ext>
            </a:extLst>
          </p:cNvPr>
          <p:cNvGraphicFramePr>
            <a:graphicFrameLocks noGrp="1"/>
          </p:cNvGraphicFramePr>
          <p:nvPr/>
        </p:nvGraphicFramePr>
        <p:xfrm>
          <a:off x="653142" y="2304626"/>
          <a:ext cx="10700657" cy="3067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818">
                  <a:extLst>
                    <a:ext uri="{9D8B030D-6E8A-4147-A177-3AD203B41FA5}">
                      <a16:colId xmlns:a16="http://schemas.microsoft.com/office/drawing/2014/main" val="3021830611"/>
                    </a:ext>
                  </a:extLst>
                </a:gridCol>
                <a:gridCol w="6156960">
                  <a:extLst>
                    <a:ext uri="{9D8B030D-6E8A-4147-A177-3AD203B41FA5}">
                      <a16:colId xmlns:a16="http://schemas.microsoft.com/office/drawing/2014/main" val="3683024315"/>
                    </a:ext>
                  </a:extLst>
                </a:gridCol>
                <a:gridCol w="1706879">
                  <a:extLst>
                    <a:ext uri="{9D8B030D-6E8A-4147-A177-3AD203B41FA5}">
                      <a16:colId xmlns:a16="http://schemas.microsoft.com/office/drawing/2014/main" val="2892346200"/>
                    </a:ext>
                  </a:extLst>
                </a:gridCol>
              </a:tblGrid>
              <a:tr h="585333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+mn-lt"/>
                          <a:ea typeface="Microsoft JhengHei" panose="020B0604030504040204" pitchFamily="34" charset="-120"/>
                        </a:rPr>
                        <a:t>查核點 </a:t>
                      </a:r>
                      <a:r>
                        <a:rPr lang="en-US" altLang="zh-TW" dirty="0">
                          <a:latin typeface="+mn-lt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zh-TW" altLang="en-US" dirty="0">
                          <a:latin typeface="+mn-lt"/>
                          <a:ea typeface="Microsoft JhengHei" panose="020B0604030504040204" pitchFamily="34" charset="-120"/>
                        </a:rPr>
                        <a:t>週次</a:t>
                      </a:r>
                      <a:r>
                        <a:rPr lang="en-US" altLang="zh-TW" dirty="0">
                          <a:latin typeface="+mn-lt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+mn-lt"/>
                          <a:ea typeface="Microsoft JhengHei" panose="020B0604030504040204" pitchFamily="34" charset="-120"/>
                        </a:rPr>
                        <a:t>對象</a:t>
                      </a:r>
                      <a:r>
                        <a:rPr lang="en-US" altLang="zh-TW" dirty="0">
                          <a:latin typeface="+mn-lt"/>
                          <a:ea typeface="Microsoft JhengHei" panose="020B0604030504040204" pitchFamily="34" charset="-120"/>
                        </a:rPr>
                        <a:t>: </a:t>
                      </a:r>
                      <a:r>
                        <a:rPr lang="zh-TW" altLang="en-US" dirty="0">
                          <a:latin typeface="+mn-lt"/>
                          <a:ea typeface="Microsoft JhengHei" panose="020B0604030504040204" pitchFamily="34" charset="-120"/>
                        </a:rPr>
                        <a:t>繳交內容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+mn-lt"/>
                          <a:ea typeface="Microsoft JhengHei" panose="020B0604030504040204" pitchFamily="34" charset="-120"/>
                        </a:rPr>
                        <a:t>分數佔比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931947"/>
                  </a:ext>
                </a:extLst>
              </a:tr>
              <a:tr h="585333">
                <a:tc>
                  <a:txBody>
                    <a:bodyPr/>
                    <a:lstStyle/>
                    <a:p>
                      <a:r>
                        <a:rPr lang="en" altLang="zh-TW" dirty="0">
                          <a:solidFill>
                            <a:srgbClr val="FF0000"/>
                          </a:solidFill>
                          <a:latin typeface="+mn-lt"/>
                          <a:ea typeface="Microsoft JhengHei" panose="020B0604030504040204" pitchFamily="34" charset="-120"/>
                        </a:rPr>
                        <a:t>Checkpoint1</a:t>
                      </a:r>
                      <a:r>
                        <a:rPr lang="zh-TW" altLang="en-US" dirty="0">
                          <a:latin typeface="+mn-lt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dirty="0">
                          <a:latin typeface="+mn-lt"/>
                          <a:ea typeface="Microsoft JhengHei" panose="020B0604030504040204" pitchFamily="34" charset="-120"/>
                        </a:rPr>
                        <a:t>(Week 11)</a:t>
                      </a:r>
                      <a:endParaRPr lang="zh-TW" altLang="en-US" dirty="0"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lt"/>
                          <a:ea typeface="Microsoft JhengHei" panose="020B0604030504040204" pitchFamily="34" charset="-120"/>
                        </a:rPr>
                        <a:t>All</a:t>
                      </a:r>
                      <a:r>
                        <a:rPr lang="zh-TW" altLang="en-US" dirty="0">
                          <a:latin typeface="+mn-lt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dirty="0">
                          <a:latin typeface="+mn-lt"/>
                          <a:ea typeface="Microsoft JhengHei" panose="020B0604030504040204" pitchFamily="34" charset="-120"/>
                        </a:rPr>
                        <a:t>teams: </a:t>
                      </a:r>
                      <a:r>
                        <a:rPr lang="zh-TW" altLang="en-US" dirty="0">
                          <a:latin typeface="+mn-lt"/>
                          <a:ea typeface="Microsoft JhengHei" panose="020B0604030504040204" pitchFamily="34" charset="-120"/>
                        </a:rPr>
                        <a:t>進度報告 </a:t>
                      </a:r>
                      <a:r>
                        <a:rPr lang="en" altLang="zh-TW" dirty="0">
                          <a:latin typeface="+mn-lt"/>
                          <a:ea typeface="Microsoft JhengHei" panose="020B0604030504040204" pitchFamily="34" charset="-120"/>
                        </a:rPr>
                        <a:t>PPT (5 pages)</a:t>
                      </a:r>
                      <a:r>
                        <a:rPr lang="zh-TW" altLang="en-US" dirty="0">
                          <a:latin typeface="+mn-lt"/>
                          <a:ea typeface="Microsoft JhengHei" panose="020B0604030504040204" pitchFamily="34" charset="-120"/>
                        </a:rPr>
                        <a:t>檔案</a:t>
                      </a:r>
                      <a:endParaRPr lang="en" altLang="zh-TW" dirty="0"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lt"/>
                          <a:ea typeface="Microsoft JhengHei" panose="020B0604030504040204" pitchFamily="34" charset="-120"/>
                        </a:rPr>
                        <a:t>5%</a:t>
                      </a:r>
                      <a:endParaRPr lang="zh-TW" altLang="en-US" dirty="0"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866771"/>
                  </a:ext>
                </a:extLst>
              </a:tr>
              <a:tr h="7261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rgbClr val="FF0000"/>
                          </a:solidFill>
                          <a:latin typeface="+mn-lt"/>
                          <a:ea typeface="Microsoft JhengHei" panose="020B0604030504040204" pitchFamily="34" charset="-120"/>
                        </a:rPr>
                        <a:t>Checkpoint2</a:t>
                      </a:r>
                      <a:r>
                        <a:rPr lang="zh-TW" altLang="en-US" dirty="0">
                          <a:latin typeface="+mn-lt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dirty="0">
                          <a:latin typeface="+mn-lt"/>
                          <a:ea typeface="Microsoft JhengHei" panose="020B0604030504040204" pitchFamily="34" charset="-120"/>
                        </a:rPr>
                        <a:t>(Week 13)</a:t>
                      </a:r>
                      <a:endParaRPr lang="zh-TW" altLang="en-US" dirty="0"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lt"/>
                          <a:ea typeface="Microsoft JhengHei" panose="020B0604030504040204" pitchFamily="34" charset="-120"/>
                        </a:rPr>
                        <a:t>All teams:</a:t>
                      </a:r>
                      <a:r>
                        <a:rPr lang="zh-TW" altLang="en-US" dirty="0">
                          <a:latin typeface="+mn-lt"/>
                          <a:ea typeface="Microsoft JhengHei" panose="020B0604030504040204" pitchFamily="34" charset="-120"/>
                        </a:rPr>
                        <a:t> 進度報告 </a:t>
                      </a:r>
                      <a:r>
                        <a:rPr lang="en" altLang="zh-TW" dirty="0">
                          <a:latin typeface="+mn-lt"/>
                          <a:ea typeface="Microsoft JhengHei" panose="020B0604030504040204" pitchFamily="34" charset="-120"/>
                        </a:rPr>
                        <a:t>PPT (5+5 pages*)</a:t>
                      </a:r>
                      <a:r>
                        <a:rPr lang="zh-TW" altLang="en-US" dirty="0">
                          <a:latin typeface="+mn-lt"/>
                          <a:ea typeface="Microsoft JhengHei" panose="020B0604030504040204" pitchFamily="34" charset="-120"/>
                        </a:rPr>
                        <a:t>檔案</a:t>
                      </a:r>
                      <a:endParaRPr lang="en" altLang="zh-TW" dirty="0">
                        <a:latin typeface="+mn-lt"/>
                        <a:ea typeface="Microsoft JhengHei" panose="020B0604030504040204" pitchFamily="34" charset="-120"/>
                      </a:endParaRPr>
                    </a:p>
                    <a:p>
                      <a:r>
                        <a:rPr lang="en-US" altLang="zh-TW" dirty="0">
                          <a:latin typeface="+mn-lt"/>
                          <a:ea typeface="Microsoft JhengHei" panose="020B0604030504040204" pitchFamily="34" charset="-120"/>
                        </a:rPr>
                        <a:t>Selected teams: </a:t>
                      </a:r>
                      <a:r>
                        <a:rPr lang="zh-TW" altLang="en-US" dirty="0">
                          <a:latin typeface="+mn-lt"/>
                          <a:ea typeface="Microsoft JhengHei" panose="020B0604030504040204" pitchFamily="34" charset="-120"/>
                        </a:rPr>
                        <a:t>取</a:t>
                      </a:r>
                      <a:r>
                        <a:rPr lang="en-US" altLang="zh-TW" dirty="0">
                          <a:latin typeface="+mn-lt"/>
                          <a:ea typeface="Microsoft JhengHei" panose="020B0604030504040204" pitchFamily="34" charset="-120"/>
                        </a:rPr>
                        <a:t>6</a:t>
                      </a:r>
                      <a:r>
                        <a:rPr lang="zh-TW" altLang="en-US" dirty="0">
                          <a:latin typeface="+mn-lt"/>
                          <a:ea typeface="Microsoft JhengHei" panose="020B0604030504040204" pitchFamily="34" charset="-120"/>
                        </a:rPr>
                        <a:t>組</a:t>
                      </a:r>
                      <a:r>
                        <a:rPr lang="en-US" altLang="zh-TW" dirty="0">
                          <a:latin typeface="+mn-lt"/>
                          <a:ea typeface="Microsoft JhengHei" panose="020B0604030504040204" pitchFamily="34" charset="-120"/>
                        </a:rPr>
                        <a:t> (1</a:t>
                      </a:r>
                      <a:r>
                        <a:rPr lang="zh-TW" altLang="en-US" dirty="0">
                          <a:latin typeface="+mn-lt"/>
                          <a:ea typeface="Microsoft JhengHei" panose="020B0604030504040204" pitchFamily="34" charset="-120"/>
                        </a:rPr>
                        <a:t>題目</a:t>
                      </a:r>
                      <a:r>
                        <a:rPr lang="en-US" altLang="zh-TW" dirty="0">
                          <a:latin typeface="+mn-lt"/>
                          <a:ea typeface="Microsoft JhengHei" panose="020B0604030504040204" pitchFamily="34" charset="-120"/>
                        </a:rPr>
                        <a:t>2</a:t>
                      </a:r>
                      <a:r>
                        <a:rPr lang="zh-TW" altLang="en-US" dirty="0">
                          <a:latin typeface="+mn-lt"/>
                          <a:ea typeface="Microsoft JhengHei" panose="020B0604030504040204" pitchFamily="34" charset="-120"/>
                        </a:rPr>
                        <a:t>組</a:t>
                      </a:r>
                      <a:r>
                        <a:rPr lang="en-US" altLang="zh-TW" dirty="0">
                          <a:latin typeface="+mn-lt"/>
                          <a:ea typeface="Microsoft JhengHei" panose="020B0604030504040204" pitchFamily="34" charset="-120"/>
                        </a:rPr>
                        <a:t>) </a:t>
                      </a:r>
                      <a:r>
                        <a:rPr lang="zh-TW" altLang="en-US" dirty="0">
                          <a:latin typeface="+mn-lt"/>
                          <a:ea typeface="Microsoft JhengHei" panose="020B0604030504040204" pitchFamily="34" charset="-120"/>
                        </a:rPr>
                        <a:t>於課堂中報告，</a:t>
                      </a:r>
                      <a:r>
                        <a:rPr lang="en-US" altLang="zh-TW" dirty="0">
                          <a:latin typeface="+mn-lt"/>
                          <a:ea typeface="Microsoft JhengHei" panose="020B0604030504040204" pitchFamily="34" charset="-120"/>
                        </a:rPr>
                        <a:t>1</a:t>
                      </a:r>
                      <a:r>
                        <a:rPr lang="zh-TW" altLang="en-US" dirty="0">
                          <a:latin typeface="+mn-lt"/>
                          <a:ea typeface="Microsoft JhengHei" panose="020B0604030504040204" pitchFamily="34" charset="-120"/>
                        </a:rPr>
                        <a:t>組</a:t>
                      </a:r>
                      <a:r>
                        <a:rPr lang="en-US" altLang="zh-TW" dirty="0">
                          <a:latin typeface="+mn-lt"/>
                          <a:ea typeface="Microsoft JhengHei" panose="020B0604030504040204" pitchFamily="34" charset="-120"/>
                        </a:rPr>
                        <a:t>10min</a:t>
                      </a:r>
                      <a:endParaRPr lang="zh-TW" altLang="en-US" dirty="0"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lt"/>
                          <a:ea typeface="Microsoft JhengHei" panose="020B0604030504040204" pitchFamily="34" charset="-120"/>
                        </a:rPr>
                        <a:t>5%</a:t>
                      </a:r>
                      <a:endParaRPr lang="zh-TW" altLang="en-US" dirty="0"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711125"/>
                  </a:ext>
                </a:extLst>
              </a:tr>
              <a:tr h="585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rgbClr val="FF0000"/>
                          </a:solidFill>
                          <a:latin typeface="+mn-lt"/>
                          <a:ea typeface="Microsoft JhengHei" panose="020B0604030504040204" pitchFamily="34" charset="-120"/>
                        </a:rPr>
                        <a:t>Checkpoint3</a:t>
                      </a:r>
                      <a:r>
                        <a:rPr lang="zh-TW" altLang="en-US" dirty="0">
                          <a:latin typeface="+mn-lt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dirty="0">
                          <a:latin typeface="+mn-lt"/>
                          <a:ea typeface="Microsoft JhengHei" panose="020B0604030504040204" pitchFamily="34" charset="-120"/>
                        </a:rPr>
                        <a:t>(Week 15-16)</a:t>
                      </a:r>
                      <a:endParaRPr lang="zh-TW" altLang="en-US" dirty="0"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lt"/>
                          <a:ea typeface="Microsoft JhengHei" panose="020B0604030504040204" pitchFamily="34" charset="-120"/>
                        </a:rPr>
                        <a:t>All teams: </a:t>
                      </a:r>
                      <a:r>
                        <a:rPr lang="zh-TW" altLang="en-US" dirty="0">
                          <a:latin typeface="+mn-lt"/>
                          <a:ea typeface="Microsoft JhengHei" panose="020B0604030504040204" pitchFamily="34" charset="-120"/>
                        </a:rPr>
                        <a:t>最終口頭報告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lt"/>
                          <a:ea typeface="Microsoft JhengHei" panose="020B0604030504040204" pitchFamily="34" charset="-120"/>
                        </a:rPr>
                        <a:t>10%</a:t>
                      </a:r>
                      <a:endParaRPr lang="zh-TW" altLang="en-US" dirty="0"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299533"/>
                  </a:ext>
                </a:extLst>
              </a:tr>
              <a:tr h="5853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solidFill>
                            <a:srgbClr val="FF0000"/>
                          </a:solidFill>
                          <a:latin typeface="+mn-lt"/>
                          <a:ea typeface="Microsoft JhengHei" panose="020B0604030504040204" pitchFamily="34" charset="-120"/>
                        </a:rPr>
                        <a:t>Checkpoint4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  <a:latin typeface="+mn-lt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+mn-lt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+mn-lt"/>
                          <a:ea typeface="Microsoft JhengHei" panose="020B0604030504040204" pitchFamily="34" charset="-120"/>
                        </a:rPr>
                        <a:t>Week 16-17)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lt"/>
                          <a:ea typeface="Microsoft JhengHei" panose="020B0604030504040204" pitchFamily="34" charset="-120"/>
                        </a:rPr>
                        <a:t>All teams: </a:t>
                      </a:r>
                      <a:r>
                        <a:rPr lang="zh-TW" altLang="en-US" dirty="0">
                          <a:latin typeface="+mn-lt"/>
                          <a:ea typeface="Microsoft JhengHei" panose="020B0604030504040204" pitchFamily="34" charset="-120"/>
                        </a:rPr>
                        <a:t>書面報告檔案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lt"/>
                          <a:ea typeface="Microsoft JhengHei" panose="020B0604030504040204" pitchFamily="34" charset="-120"/>
                        </a:rPr>
                        <a:t>10%</a:t>
                      </a:r>
                      <a:endParaRPr lang="zh-TW" altLang="en-US" dirty="0">
                        <a:latin typeface="+mn-lt"/>
                        <a:ea typeface="Microsoft JhengHe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117383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380A544A-B20C-DC01-EA74-C3212CC709C5}"/>
              </a:ext>
            </a:extLst>
          </p:cNvPr>
          <p:cNvSpPr txBox="1"/>
          <p:nvPr/>
        </p:nvSpPr>
        <p:spPr>
          <a:xfrm>
            <a:off x="653142" y="56885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>
                <a:ea typeface="Microsoft JhengHei" panose="020B0604030504040204" pitchFamily="34" charset="-120"/>
              </a:rPr>
              <a:t>繼承</a:t>
            </a:r>
            <a:r>
              <a:rPr lang="en" altLang="zh-TW" dirty="0">
                <a:ea typeface="Microsoft JhengHei" panose="020B0604030504040204" pitchFamily="34" charset="-120"/>
              </a:rPr>
              <a:t>Checkpoint1</a:t>
            </a:r>
            <a:r>
              <a:rPr lang="zh-TW" altLang="en-US" dirty="0">
                <a:ea typeface="Microsoft JhengHei" panose="020B0604030504040204" pitchFamily="34" charset="-120"/>
              </a:rPr>
              <a:t>內容</a:t>
            </a:r>
            <a:r>
              <a:rPr lang="en-US" altLang="zh-TW" dirty="0">
                <a:ea typeface="Microsoft JhengHei" panose="020B0604030504040204" pitchFamily="34" charset="-120"/>
              </a:rPr>
              <a:t>+</a:t>
            </a:r>
            <a:r>
              <a:rPr lang="zh-TW" altLang="en-US" dirty="0">
                <a:ea typeface="Microsoft JhengHei" panose="020B0604030504040204" pitchFamily="34" charset="-120"/>
              </a:rPr>
              <a:t>實作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B64E78C-24D0-6BB5-B7BD-9324B370A080}"/>
              </a:ext>
            </a:extLst>
          </p:cNvPr>
          <p:cNvSpPr txBox="1"/>
          <p:nvPr/>
        </p:nvSpPr>
        <p:spPr>
          <a:xfrm>
            <a:off x="653142" y="180348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ea typeface="Microsoft JhengHei" panose="020B0604030504040204" pitchFamily="34" charset="-120"/>
              </a:rPr>
              <a:t>Final Project </a:t>
            </a:r>
            <a:r>
              <a:rPr lang="zh-TW" altLang="en-US" sz="2000" dirty="0">
                <a:ea typeface="Microsoft JhengHei" panose="020B0604030504040204" pitchFamily="34" charset="-120"/>
              </a:rPr>
              <a:t>佔學期總成績</a:t>
            </a:r>
            <a:r>
              <a:rPr lang="en-US" altLang="zh-TW" sz="2000" dirty="0">
                <a:ea typeface="Microsoft JhengHei" panose="020B0604030504040204" pitchFamily="34" charset="-120"/>
              </a:rPr>
              <a:t> 30%</a:t>
            </a:r>
            <a:endParaRPr lang="zh-TW" altLang="en-US" sz="2000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015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CD83C5C-EA61-C255-DF28-E9CFF9EE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065145"/>
            <a:ext cx="3200400" cy="727709"/>
          </a:xfrm>
        </p:spPr>
        <p:txBody>
          <a:bodyPr anchor="ctr">
            <a:normAutofit/>
          </a:bodyPr>
          <a:lstStyle/>
          <a:p>
            <a:r>
              <a:rPr lang="en-US" altLang="zh-TW" sz="4800" dirty="0"/>
              <a:t>Thank you!</a:t>
            </a:r>
            <a:endParaRPr lang="zh-TW" altLang="en-US" sz="4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60AC63-905C-E7E8-4AEA-D711150C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CC2DB8D-FB34-E3BD-0CDD-276E352FE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68" y="2943225"/>
            <a:ext cx="4071257" cy="1182794"/>
          </a:xfrm>
        </p:spPr>
        <p:txBody>
          <a:bodyPr>
            <a:normAutofit/>
          </a:bodyPr>
          <a:lstStyle/>
          <a:p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Instructor: </a:t>
            </a:r>
            <a:r>
              <a:rPr kumimoji="1" lang="zh-TW" altLang="en-US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林英嘉</a:t>
            </a:r>
            <a:endParaRPr kumimoji="1" lang="en-US" altLang="zh-TW" sz="32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 ✉️ </a:t>
            </a:r>
            <a:r>
              <a:rPr kumimoji="1" lang="en-US" altLang="zh-TW" sz="3200" dirty="0" err="1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yjlin@cgu.edu.tw</a:t>
            </a:r>
            <a:endParaRPr kumimoji="1" lang="en-US" altLang="zh-TW" sz="32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81662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_template_DL" id="{E71C07C9-5718-B34F-9EA9-A4FDE47A262C}" vid="{F05AA8C9-6C58-904C-AE8A-42257BEE94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回顧</Template>
  <TotalTime>1272</TotalTime>
  <Words>351</Words>
  <Application>Microsoft Macintosh PowerPoint</Application>
  <PresentationFormat>寬螢幕</PresentationFormat>
  <Paragraphs>56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Microsoft JhengHei</vt:lpstr>
      <vt:lpstr>Arial</vt:lpstr>
      <vt:lpstr>Calibri</vt:lpstr>
      <vt:lpstr>Calibri Light</vt:lpstr>
      <vt:lpstr>回顧</vt:lpstr>
      <vt:lpstr>自然語言處理與應用 Natural Language Processing and Applications</vt:lpstr>
      <vt:lpstr>Project checkpoints</vt:lpstr>
      <vt:lpstr>Week 11 要繳交什麼？</vt:lpstr>
      <vt:lpstr>Week 11 繳交注意事項</vt:lpstr>
      <vt:lpstr>Final Project 各個階段分數佔比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深度學習 Deep Learning</dc:title>
  <dc:creator>林英嘉</dc:creator>
  <cp:lastModifiedBy>林英嘉</cp:lastModifiedBy>
  <cp:revision>153</cp:revision>
  <dcterms:created xsi:type="dcterms:W3CDTF">2025-02-07T09:05:59Z</dcterms:created>
  <dcterms:modified xsi:type="dcterms:W3CDTF">2025-04-20T17:01:28Z</dcterms:modified>
</cp:coreProperties>
</file>