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508" r:id="rId2"/>
    <p:sldId id="359" r:id="rId3"/>
    <p:sldId id="517" r:id="rId4"/>
    <p:sldId id="510" r:id="rId5"/>
    <p:sldId id="519" r:id="rId6"/>
    <p:sldId id="310" r:id="rId7"/>
    <p:sldId id="527" r:id="rId8"/>
    <p:sldId id="526" r:id="rId9"/>
    <p:sldId id="509" r:id="rId10"/>
    <p:sldId id="522" r:id="rId11"/>
    <p:sldId id="521" r:id="rId12"/>
    <p:sldId id="523" r:id="rId13"/>
    <p:sldId id="524" r:id="rId14"/>
    <p:sldId id="525" r:id="rId15"/>
    <p:sldId id="530" r:id="rId16"/>
    <p:sldId id="518" r:id="rId17"/>
    <p:sldId id="529" r:id="rId18"/>
    <p:sldId id="520" r:id="rId19"/>
    <p:sldId id="5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晴雯" initials="" lastIdx="3" clrIdx="0">
    <p:extLst>
      <p:ext uri="{19B8F6BF-5375-455C-9EA6-DF929625EA0E}">
        <p15:presenceInfo xmlns:p15="http://schemas.microsoft.com/office/powerpoint/2012/main" userId="S::b06102020@ntu.edu.tw::df0cd891-5a13-4f14-a0f7-257c9ddf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ED6"/>
    <a:srgbClr val="FF9400"/>
    <a:srgbClr val="FFC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94"/>
    <p:restoredTop sz="96327"/>
  </p:normalViewPr>
  <p:slideViewPr>
    <p:cSldViewPr snapToGrid="0">
      <p:cViewPr varScale="1">
        <p:scale>
          <a:sx n="146" d="100"/>
          <a:sy n="146" d="100"/>
        </p:scale>
        <p:origin x="1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2025/6/1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05C12B-E59D-D8B7-A3B4-27931CBD675F}"/>
              </a:ext>
            </a:extLst>
          </p:cNvPr>
          <p:cNvSpPr txBox="1"/>
          <p:nvPr userDrawn="1"/>
        </p:nvSpPr>
        <p:spPr>
          <a:xfrm>
            <a:off x="423038" y="6442992"/>
            <a:ext cx="55760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TW" sz="1400" dirty="0">
                <a:ea typeface="Nanum Brush Script" panose="03060600000000000000" pitchFamily="66" charset="-127"/>
                <a:cs typeface="Arial" panose="020B0604020202020204" pitchFamily="34" charset="0"/>
              </a:rPr>
              <a:t>NLP</a:t>
            </a:r>
            <a:endParaRPr kumimoji="1" lang="zh-TW" altLang="en-US" sz="1400" dirty="0">
              <a:cs typeface="Arial" panose="020B0604020202020204" pitchFamily="34" charset="0"/>
            </a:endParaRPr>
          </a:p>
        </p:txBody>
      </p:sp>
      <p:pic>
        <p:nvPicPr>
          <p:cNvPr id="7" name="圖形 6" descr="聊天泡泡 外框">
            <a:extLst>
              <a:ext uri="{FF2B5EF4-FFF2-40B4-BE49-F238E27FC236}">
                <a16:creationId xmlns:a16="http://schemas.microsoft.com/office/drawing/2014/main" id="{0B067696-6EA5-0A4A-14B8-D7C17072F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93" y="6388664"/>
            <a:ext cx="377640" cy="3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app.sli.do/event/uBPvAK59haHa3wKmqWeDJU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80SSl69GAz" TargetMode="External"/><Relationship Id="rId2" Type="http://schemas.openxmlformats.org/officeDocument/2006/relationships/hyperlink" Target="https://aclanthology.org/2022.emnlp-main.27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YDlVVyJYn4?si=IMRuC6FPwOA8Q0QJ" TargetMode="External"/><Relationship Id="rId2" Type="http://schemas.openxmlformats.org/officeDocument/2006/relationships/hyperlink" Target="https://youtu.be/RcJ1YXHLv5o?si=314vLq7NzrCI30V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mlr.org/papers/volume23/21-0998/21-0998.pdf" TargetMode="External"/><Relationship Id="rId5" Type="http://schemas.openxmlformats.org/officeDocument/2006/relationships/hyperlink" Target="https://openreview.net/forum?id=B1ckMDqlg" TargetMode="External"/><Relationship Id="rId4" Type="http://schemas.openxmlformats.org/officeDocument/2006/relationships/hyperlink" Target="https://youtu.be/56ZxEmGRt2k?si=AnldYZ4ai9ZvxYi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1.12948" TargetMode="External"/><Relationship Id="rId2" Type="http://schemas.openxmlformats.org/officeDocument/2006/relationships/hyperlink" Target="https://arxiv.org/abs/2412.194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401.0408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AA8F8551-2C61-48D1-9E5C-345C10BAAC8B}"/>
              </a:ext>
            </a:extLst>
          </p:cNvPr>
          <p:cNvSpPr/>
          <p:nvPr/>
        </p:nvSpPr>
        <p:spPr>
          <a:xfrm>
            <a:off x="667422" y="1891904"/>
            <a:ext cx="10857156" cy="2857500"/>
          </a:xfrm>
          <a:prstGeom prst="round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22" y="2567940"/>
            <a:ext cx="10857156" cy="1894640"/>
          </a:xfrm>
        </p:spPr>
        <p:txBody>
          <a:bodyPr anchor="ctr">
            <a:normAutofit fontScale="90000"/>
          </a:bodyPr>
          <a:lstStyle/>
          <a:p>
            <a:r>
              <a:rPr kumimoji="1" lang="zh-TW" altLang="en-US" sz="6000" b="1" dirty="0">
                <a:ea typeface="Microsoft JhengHei" panose="020B0604030504040204" pitchFamily="34" charset="-120"/>
              </a:rPr>
              <a:t>自然語言處理與應用</a:t>
            </a:r>
            <a:br>
              <a:rPr kumimoji="1" lang="en-US" altLang="zh-TW" sz="5400" b="1" dirty="0">
                <a:ea typeface="Microsoft JhengHei" panose="020B0604030504040204" pitchFamily="34" charset="-120"/>
              </a:rPr>
            </a:br>
            <a:r>
              <a:rPr kumimoji="1" lang="en-US" altLang="zh-TW" sz="4400" b="1" dirty="0">
                <a:ea typeface="Microsoft JhengHei" panose="020B0604030504040204" pitchFamily="34" charset="-120"/>
              </a:rPr>
              <a:t>Natural Language Processing and Applications</a:t>
            </a:r>
            <a:endParaRPr kumimoji="1" lang="zh-TW" altLang="en-US" sz="54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759622" y="4811380"/>
            <a:ext cx="558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Mixture of Experts (</a:t>
            </a:r>
            <a:r>
              <a:rPr kumimoji="1" lang="en-US" altLang="zh-TW" sz="2800" b="1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MoE</a:t>
            </a:r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759622" y="5827463"/>
            <a:ext cx="4620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2025/06/01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8" y="130472"/>
            <a:ext cx="1394460" cy="1394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9D0E37-CC60-E34E-21CB-3FA62722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47" y="4749404"/>
            <a:ext cx="1741443" cy="17414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3B3658-88C6-ED81-6EDE-D2282A5FD713}"/>
              </a:ext>
            </a:extLst>
          </p:cNvPr>
          <p:cNvSpPr txBox="1"/>
          <p:nvPr/>
        </p:nvSpPr>
        <p:spPr>
          <a:xfrm>
            <a:off x="6719010" y="6306181"/>
            <a:ext cx="19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28D32-AC20-709D-4110-D461620018E5}"/>
              </a:ext>
            </a:extLst>
          </p:cNvPr>
          <p:cNvSpPr txBox="1"/>
          <p:nvPr/>
        </p:nvSpPr>
        <p:spPr>
          <a:xfrm>
            <a:off x="9224383" y="6306181"/>
            <a:ext cx="20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>
                <a:hlinkClick r:id="rId5"/>
              </a:rPr>
              <a:t>Slido # NLP_0601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77EDEF-C1BB-4191-939F-32D281E1A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135" y="4888866"/>
            <a:ext cx="1442183" cy="14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47FA9-7F0F-487C-7A42-5944DFE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Transformer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79A2C-65E1-F7E3-E5F5-E04FBEB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44A39B8-5E92-C29E-2CF5-6474F7674EFF}"/>
              </a:ext>
            </a:extLst>
          </p:cNvPr>
          <p:cNvGrpSpPr/>
          <p:nvPr/>
        </p:nvGrpSpPr>
        <p:grpSpPr>
          <a:xfrm>
            <a:off x="854797" y="2550552"/>
            <a:ext cx="2601017" cy="2861857"/>
            <a:chOff x="718698" y="2461344"/>
            <a:chExt cx="1904110" cy="231377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4F9AA-C62F-D867-ED9F-359F68D7603D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068879-5793-96AD-FF29-49E80631A1DD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896FEB-4711-D6CF-58BD-B269D62F2D6E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1C26EB-09EB-421C-715F-A0D7E3F627B0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0497B36-BF2F-49E3-7158-E5B9D7FECC1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C717DD58-1922-0586-475B-7E4ABE3A139C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DD1113-83E5-615C-9640-02C6A92AE0FF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983D867-0AE3-068E-66EA-E88948B6AF4F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EC7E9B7-3B08-26B1-6688-A250B0A99202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CF662E0D-E237-4C52-1AD9-99758D16785F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722A34-BB87-B824-4620-1A0CA23B3930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EF8CCAD1-4F89-05A3-C115-A4F2A1A00543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727C3B-95ED-744B-BB11-7DBCE9374F69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3EFE56E-7D8E-6CA0-A351-877139FBA59B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B64EEC88-C068-CC37-5991-B0B66E028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BD0A9DF-F256-85D9-75FB-C95CCEA9B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1CD330AC-B69A-090A-93B6-81D025E501A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0DE5C21-7620-F93C-DA59-60315F340DB8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266D3349-ED54-C4CA-63DD-74FA63474CD2}"/>
              </a:ext>
            </a:extLst>
          </p:cNvPr>
          <p:cNvGrpSpPr/>
          <p:nvPr/>
        </p:nvGrpSpPr>
        <p:grpSpPr>
          <a:xfrm>
            <a:off x="5242092" y="2919690"/>
            <a:ext cx="5152845" cy="2634868"/>
            <a:chOff x="4965255" y="2584130"/>
            <a:chExt cx="5152845" cy="2634868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34E5FAE8-8AF5-AE4C-C619-8B45AF6E8F2A}"/>
                </a:ext>
              </a:extLst>
            </p:cNvPr>
            <p:cNvGrpSpPr/>
            <p:nvPr/>
          </p:nvGrpSpPr>
          <p:grpSpPr>
            <a:xfrm>
              <a:off x="4965255" y="2584130"/>
              <a:ext cx="5152845" cy="2634868"/>
              <a:chOff x="4965255" y="2584130"/>
              <a:chExt cx="5152845" cy="2634868"/>
            </a:xfrm>
          </p:grpSpPr>
          <p:sp>
            <p:nvSpPr>
              <p:cNvPr id="26" name="圓角矩形 25">
                <a:extLst>
                  <a:ext uri="{FF2B5EF4-FFF2-40B4-BE49-F238E27FC236}">
                    <a16:creationId xmlns:a16="http://schemas.microsoft.com/office/drawing/2014/main" id="{7A9F3627-FD16-14EC-B488-BAA3071FEEBB}"/>
                  </a:ext>
                </a:extLst>
              </p:cNvPr>
              <p:cNvSpPr/>
              <p:nvPr/>
            </p:nvSpPr>
            <p:spPr>
              <a:xfrm>
                <a:off x="5477480" y="4937059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1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C104E78E-1FDB-307F-B292-4025FAED8B92}"/>
                  </a:ext>
                </a:extLst>
              </p:cNvPr>
              <p:cNvSpPr/>
              <p:nvPr/>
            </p:nvSpPr>
            <p:spPr>
              <a:xfrm>
                <a:off x="4965255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67FE24F2-DE0F-750C-1B44-2D3651EA77A3}"/>
                  </a:ext>
                </a:extLst>
              </p:cNvPr>
              <p:cNvSpPr/>
              <p:nvPr/>
            </p:nvSpPr>
            <p:spPr>
              <a:xfrm>
                <a:off x="5471895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8E3C9B07-CD9B-1BFD-2A51-4276875052A9}"/>
                  </a:ext>
                </a:extLst>
              </p:cNvPr>
              <p:cNvSpPr/>
              <p:nvPr/>
            </p:nvSpPr>
            <p:spPr>
              <a:xfrm>
                <a:off x="5978535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30" name="圓角矩形 29">
                <a:extLst>
                  <a:ext uri="{FF2B5EF4-FFF2-40B4-BE49-F238E27FC236}">
                    <a16:creationId xmlns:a16="http://schemas.microsoft.com/office/drawing/2014/main" id="{157C8687-F88F-B999-FC3F-B52ECDF2C1E9}"/>
                  </a:ext>
                </a:extLst>
              </p:cNvPr>
              <p:cNvSpPr/>
              <p:nvPr/>
            </p:nvSpPr>
            <p:spPr>
              <a:xfrm>
                <a:off x="683287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1" name="圓角矩形 30">
                <a:extLst>
                  <a:ext uri="{FF2B5EF4-FFF2-40B4-BE49-F238E27FC236}">
                    <a16:creationId xmlns:a16="http://schemas.microsoft.com/office/drawing/2014/main" id="{0E04A60A-F59F-7F5F-56A1-663BD2022DF1}"/>
                  </a:ext>
                </a:extLst>
              </p:cNvPr>
              <p:cNvSpPr/>
              <p:nvPr/>
            </p:nvSpPr>
            <p:spPr>
              <a:xfrm>
                <a:off x="733951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2" name="圓角矩形 31">
                <a:extLst>
                  <a:ext uri="{FF2B5EF4-FFF2-40B4-BE49-F238E27FC236}">
                    <a16:creationId xmlns:a16="http://schemas.microsoft.com/office/drawing/2014/main" id="{D3E9B725-D1D7-904B-FAEC-567348A5C0F2}"/>
                  </a:ext>
                </a:extLst>
              </p:cNvPr>
              <p:cNvSpPr/>
              <p:nvPr/>
            </p:nvSpPr>
            <p:spPr>
              <a:xfrm>
                <a:off x="7846155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3971F380-89B3-A1FC-E8B8-925C6616D88D}"/>
                  </a:ext>
                </a:extLst>
              </p:cNvPr>
              <p:cNvSpPr/>
              <p:nvPr/>
            </p:nvSpPr>
            <p:spPr>
              <a:xfrm>
                <a:off x="870049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A5F1E939-209A-0C73-D984-E6AEF30D51E0}"/>
                  </a:ext>
                </a:extLst>
              </p:cNvPr>
              <p:cNvSpPr/>
              <p:nvPr/>
            </p:nvSpPr>
            <p:spPr>
              <a:xfrm>
                <a:off x="9207136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35" name="圓角矩形 34">
                <a:extLst>
                  <a:ext uri="{FF2B5EF4-FFF2-40B4-BE49-F238E27FC236}">
                    <a16:creationId xmlns:a16="http://schemas.microsoft.com/office/drawing/2014/main" id="{75DC06B3-1B72-DA71-39DA-4CF5876B58EA}"/>
                  </a:ext>
                </a:extLst>
              </p:cNvPr>
              <p:cNvSpPr/>
              <p:nvPr/>
            </p:nvSpPr>
            <p:spPr>
              <a:xfrm>
                <a:off x="9713776" y="4252206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43" name="圓角矩形 42">
                <a:extLst>
                  <a:ext uri="{FF2B5EF4-FFF2-40B4-BE49-F238E27FC236}">
                    <a16:creationId xmlns:a16="http://schemas.microsoft.com/office/drawing/2014/main" id="{14994440-5275-6358-8342-0F5CD61C2B3E}"/>
                  </a:ext>
                </a:extLst>
              </p:cNvPr>
              <p:cNvSpPr/>
              <p:nvPr/>
            </p:nvSpPr>
            <p:spPr>
              <a:xfrm>
                <a:off x="5459329" y="258413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27658F0E-C1CD-E454-7825-87F9D136BEC8}"/>
                  </a:ext>
                </a:extLst>
              </p:cNvPr>
              <p:cNvSpPr txBox="1"/>
              <p:nvPr/>
            </p:nvSpPr>
            <p:spPr>
              <a:xfrm>
                <a:off x="5911217" y="4957388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I</a:t>
                </a:r>
                <a:endParaRPr kumimoji="1" lang="zh-TW" altLang="en-US" sz="1100" dirty="0"/>
              </a:p>
            </p:txBody>
          </p:sp>
          <p:sp>
            <p:nvSpPr>
              <p:cNvPr id="45" name="圓角矩形 44">
                <a:extLst>
                  <a:ext uri="{FF2B5EF4-FFF2-40B4-BE49-F238E27FC236}">
                    <a16:creationId xmlns:a16="http://schemas.microsoft.com/office/drawing/2014/main" id="{942651FE-B2ED-9425-1F66-CBFEBE19566F}"/>
                  </a:ext>
                </a:extLst>
              </p:cNvPr>
              <p:cNvSpPr/>
              <p:nvPr/>
            </p:nvSpPr>
            <p:spPr>
              <a:xfrm>
                <a:off x="7345101" y="4937059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2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2EF755F-6F8C-8768-CD41-4BC612A720D7}"/>
                  </a:ext>
                </a:extLst>
              </p:cNvPr>
              <p:cNvSpPr txBox="1"/>
              <p:nvPr/>
            </p:nvSpPr>
            <p:spPr>
              <a:xfrm>
                <a:off x="7772117" y="4957388"/>
                <a:ext cx="6046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printed</a:t>
                </a:r>
                <a:endParaRPr kumimoji="1" lang="zh-TW" altLang="en-US" sz="1100" dirty="0"/>
              </a:p>
            </p:txBody>
          </p:sp>
          <p:sp>
            <p:nvSpPr>
              <p:cNvPr id="47" name="圓角矩形 46">
                <a:extLst>
                  <a:ext uri="{FF2B5EF4-FFF2-40B4-BE49-F238E27FC236}">
                    <a16:creationId xmlns:a16="http://schemas.microsoft.com/office/drawing/2014/main" id="{6109C8B0-33A1-683E-A86C-23F3165E4EEA}"/>
                  </a:ext>
                </a:extLst>
              </p:cNvPr>
              <p:cNvSpPr/>
              <p:nvPr/>
            </p:nvSpPr>
            <p:spPr>
              <a:xfrm>
                <a:off x="9212721" y="4933542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3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565A7EB8-8970-1005-6339-54D52F4AEA8A}"/>
                  </a:ext>
                </a:extLst>
              </p:cNvPr>
              <p:cNvSpPr txBox="1"/>
              <p:nvPr/>
            </p:nvSpPr>
            <p:spPr>
              <a:xfrm>
                <a:off x="9636878" y="4933542"/>
                <a:ext cx="4812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Hello</a:t>
                </a:r>
                <a:endParaRPr kumimoji="1" lang="zh-TW" altLang="en-US" sz="1100" dirty="0"/>
              </a:p>
            </p:txBody>
          </p:sp>
          <p:sp>
            <p:nvSpPr>
              <p:cNvPr id="58" name="圓角矩形 57">
                <a:extLst>
                  <a:ext uri="{FF2B5EF4-FFF2-40B4-BE49-F238E27FC236}">
                    <a16:creationId xmlns:a16="http://schemas.microsoft.com/office/drawing/2014/main" id="{03012B75-74A0-E676-2550-BDDF878FCA07}"/>
                  </a:ext>
                </a:extLst>
              </p:cNvPr>
              <p:cNvSpPr/>
              <p:nvPr/>
            </p:nvSpPr>
            <p:spPr>
              <a:xfrm>
                <a:off x="7322002" y="258580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59" name="圓角矩形 58">
                <a:extLst>
                  <a:ext uri="{FF2B5EF4-FFF2-40B4-BE49-F238E27FC236}">
                    <a16:creationId xmlns:a16="http://schemas.microsoft.com/office/drawing/2014/main" id="{4125030F-4675-575B-308E-549743B4A436}"/>
                  </a:ext>
                </a:extLst>
              </p:cNvPr>
              <p:cNvSpPr/>
              <p:nvPr/>
            </p:nvSpPr>
            <p:spPr>
              <a:xfrm>
                <a:off x="9184676" y="258413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cxnSp>
            <p:nvCxnSpPr>
              <p:cNvPr id="69" name="肘形接點 68">
                <a:extLst>
                  <a:ext uri="{FF2B5EF4-FFF2-40B4-BE49-F238E27FC236}">
                    <a16:creationId xmlns:a16="http://schemas.microsoft.com/office/drawing/2014/main" id="{83232654-A399-F29A-9CE2-1CB10639E3F2}"/>
                  </a:ext>
                </a:extLst>
              </p:cNvPr>
              <p:cNvCxnSpPr>
                <a:stCxn id="26" idx="1"/>
                <a:endCxn id="43" idx="1"/>
              </p:cNvCxnSpPr>
              <p:nvPr/>
            </p:nvCxnSpPr>
            <p:spPr>
              <a:xfrm rot="10800000">
                <a:off x="5459329" y="2780474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接點 69">
                <a:extLst>
                  <a:ext uri="{FF2B5EF4-FFF2-40B4-BE49-F238E27FC236}">
                    <a16:creationId xmlns:a16="http://schemas.microsoft.com/office/drawing/2014/main" id="{9462F9F6-E57F-0F45-8D6A-C84E83158C7A}"/>
                  </a:ext>
                </a:extLst>
              </p:cNvPr>
              <p:cNvCxnSpPr/>
              <p:nvPr/>
            </p:nvCxnSpPr>
            <p:spPr>
              <a:xfrm rot="10800000">
                <a:off x="7322228" y="2790049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肘形接點 70">
                <a:extLst>
                  <a:ext uri="{FF2B5EF4-FFF2-40B4-BE49-F238E27FC236}">
                    <a16:creationId xmlns:a16="http://schemas.microsoft.com/office/drawing/2014/main" id="{038DC1E8-EDBA-9844-137A-C1A7B956B379}"/>
                  </a:ext>
                </a:extLst>
              </p:cNvPr>
              <p:cNvCxnSpPr/>
              <p:nvPr/>
            </p:nvCxnSpPr>
            <p:spPr>
              <a:xfrm rot="10800000">
                <a:off x="9184676" y="2780474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曲線接點 76">
                <a:extLst>
                  <a:ext uri="{FF2B5EF4-FFF2-40B4-BE49-F238E27FC236}">
                    <a16:creationId xmlns:a16="http://schemas.microsoft.com/office/drawing/2014/main" id="{BAFF4D32-8A51-CF40-A3CA-CE37AE7CAB48}"/>
                  </a:ext>
                </a:extLst>
              </p:cNvPr>
              <p:cNvCxnSpPr>
                <a:cxnSpLocks/>
                <a:stCxn id="27" idx="0"/>
                <a:endCxn id="28" idx="0"/>
              </p:cNvCxnSpPr>
              <p:nvPr/>
            </p:nvCxnSpPr>
            <p:spPr>
              <a:xfrm rot="5400000" flipH="1" flipV="1">
                <a:off x="5419704" y="3998888"/>
                <a:ext cx="12700" cy="50664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曲線接點 81">
                <a:extLst>
                  <a:ext uri="{FF2B5EF4-FFF2-40B4-BE49-F238E27FC236}">
                    <a16:creationId xmlns:a16="http://schemas.microsoft.com/office/drawing/2014/main" id="{B67D994A-A459-6082-11B2-1C2B282A0299}"/>
                  </a:ext>
                </a:extLst>
              </p:cNvPr>
              <p:cNvCxnSpPr>
                <a:cxnSpLocks/>
                <a:stCxn id="27" idx="0"/>
                <a:endCxn id="31" idx="0"/>
              </p:cNvCxnSpPr>
              <p:nvPr/>
            </p:nvCxnSpPr>
            <p:spPr>
              <a:xfrm rot="5400000" flipH="1" flipV="1">
                <a:off x="6353514" y="3065078"/>
                <a:ext cx="12700" cy="2374261"/>
              </a:xfrm>
              <a:prstGeom prst="curvedConnector3">
                <a:avLst>
                  <a:gd name="adj1" fmla="val 29889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曲線接點 84">
                <a:extLst>
                  <a:ext uri="{FF2B5EF4-FFF2-40B4-BE49-F238E27FC236}">
                    <a16:creationId xmlns:a16="http://schemas.microsoft.com/office/drawing/2014/main" id="{5CE70D87-5793-9B76-8E65-6354BA734F95}"/>
                  </a:ext>
                </a:extLst>
              </p:cNvPr>
              <p:cNvCxnSpPr>
                <a:cxnSpLocks/>
                <a:stCxn id="27" idx="0"/>
                <a:endCxn id="34" idx="0"/>
              </p:cNvCxnSpPr>
              <p:nvPr/>
            </p:nvCxnSpPr>
            <p:spPr>
              <a:xfrm rot="5400000" flipH="1" flipV="1">
                <a:off x="7287324" y="2131268"/>
                <a:ext cx="1" cy="4241881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曲線接點 109">
                <a:extLst>
                  <a:ext uri="{FF2B5EF4-FFF2-40B4-BE49-F238E27FC236}">
                    <a16:creationId xmlns:a16="http://schemas.microsoft.com/office/drawing/2014/main" id="{BB03CFB2-7B72-6A93-8ABA-90D53E4AFA85}"/>
                  </a:ext>
                </a:extLst>
              </p:cNvPr>
              <p:cNvCxnSpPr>
                <a:cxnSpLocks/>
                <a:stCxn id="30" idx="0"/>
                <a:endCxn id="34" idx="0"/>
              </p:cNvCxnSpPr>
              <p:nvPr/>
            </p:nvCxnSpPr>
            <p:spPr>
              <a:xfrm rot="5400000" flipH="1" flipV="1">
                <a:off x="8221135" y="3065078"/>
                <a:ext cx="1" cy="2374260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曲線接點 121">
                <a:extLst>
                  <a:ext uri="{FF2B5EF4-FFF2-40B4-BE49-F238E27FC236}">
                    <a16:creationId xmlns:a16="http://schemas.microsoft.com/office/drawing/2014/main" id="{25A36D57-06A3-F261-C9F6-54F07C67EA05}"/>
                  </a:ext>
                </a:extLst>
              </p:cNvPr>
              <p:cNvCxnSpPr>
                <a:cxnSpLocks/>
                <a:stCxn id="28" idx="0"/>
                <a:endCxn id="30" idx="0"/>
              </p:cNvCxnSpPr>
              <p:nvPr/>
            </p:nvCxnSpPr>
            <p:spPr>
              <a:xfrm rot="5400000" flipH="1" flipV="1">
                <a:off x="6353514" y="3571718"/>
                <a:ext cx="12700" cy="1360981"/>
              </a:xfrm>
              <a:prstGeom prst="curvedConnector3">
                <a:avLst>
                  <a:gd name="adj1" fmla="val 23284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曲線接點 125">
                <a:extLst>
                  <a:ext uri="{FF2B5EF4-FFF2-40B4-BE49-F238E27FC236}">
                    <a16:creationId xmlns:a16="http://schemas.microsoft.com/office/drawing/2014/main" id="{C10FA446-342B-C7FC-41CE-AA8BD18D09F8}"/>
                  </a:ext>
                </a:extLst>
              </p:cNvPr>
              <p:cNvCxnSpPr>
                <a:cxnSpLocks/>
                <a:stCxn id="31" idx="0"/>
                <a:endCxn id="33" idx="0"/>
              </p:cNvCxnSpPr>
              <p:nvPr/>
            </p:nvCxnSpPr>
            <p:spPr>
              <a:xfrm rot="5400000" flipH="1" flipV="1">
                <a:off x="8221135" y="3571718"/>
                <a:ext cx="12700" cy="1360980"/>
              </a:xfrm>
              <a:prstGeom prst="curvedConnector3">
                <a:avLst>
                  <a:gd name="adj1" fmla="val 26587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曲線接點 129">
                <a:extLst>
                  <a:ext uri="{FF2B5EF4-FFF2-40B4-BE49-F238E27FC236}">
                    <a16:creationId xmlns:a16="http://schemas.microsoft.com/office/drawing/2014/main" id="{EC057708-3307-7EFB-18F4-0E77F83C3454}"/>
                  </a:ext>
                </a:extLst>
              </p:cNvPr>
              <p:cNvCxnSpPr>
                <a:cxnSpLocks/>
                <a:stCxn id="28" idx="0"/>
                <a:endCxn id="33" idx="0"/>
              </p:cNvCxnSpPr>
              <p:nvPr/>
            </p:nvCxnSpPr>
            <p:spPr>
              <a:xfrm rot="5400000" flipH="1" flipV="1">
                <a:off x="7287324" y="2637908"/>
                <a:ext cx="12700" cy="3228601"/>
              </a:xfrm>
              <a:prstGeom prst="curvedConnector3">
                <a:avLst>
                  <a:gd name="adj1" fmla="val 29229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曲線接點 138">
                <a:extLst>
                  <a:ext uri="{FF2B5EF4-FFF2-40B4-BE49-F238E27FC236}">
                    <a16:creationId xmlns:a16="http://schemas.microsoft.com/office/drawing/2014/main" id="{0E1DA019-C054-A35A-56F1-9504BC52C03C}"/>
                  </a:ext>
                </a:extLst>
              </p:cNvPr>
              <p:cNvCxnSpPr>
                <a:cxnSpLocks/>
                <a:stCxn id="30" idx="0"/>
                <a:endCxn id="31" idx="0"/>
              </p:cNvCxnSpPr>
              <p:nvPr/>
            </p:nvCxnSpPr>
            <p:spPr>
              <a:xfrm rot="5400000" flipH="1" flipV="1">
                <a:off x="7287325" y="3998888"/>
                <a:ext cx="12700" cy="506640"/>
              </a:xfrm>
              <a:prstGeom prst="curvedConnector3">
                <a:avLst>
                  <a:gd name="adj1" fmla="val 13376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曲線接點 142">
                <a:extLst>
                  <a:ext uri="{FF2B5EF4-FFF2-40B4-BE49-F238E27FC236}">
                    <a16:creationId xmlns:a16="http://schemas.microsoft.com/office/drawing/2014/main" id="{D8D80524-B56F-54F1-DA60-FA0C2E75B1D9}"/>
                  </a:ext>
                </a:extLst>
              </p:cNvPr>
              <p:cNvCxnSpPr>
                <a:cxnSpLocks/>
                <a:stCxn id="33" idx="0"/>
                <a:endCxn id="34" idx="0"/>
              </p:cNvCxnSpPr>
              <p:nvPr/>
            </p:nvCxnSpPr>
            <p:spPr>
              <a:xfrm rot="5400000" flipH="1" flipV="1">
                <a:off x="9154945" y="3998888"/>
                <a:ext cx="1" cy="506640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圓角矩形 145">
                <a:extLst>
                  <a:ext uri="{FF2B5EF4-FFF2-40B4-BE49-F238E27FC236}">
                    <a16:creationId xmlns:a16="http://schemas.microsoft.com/office/drawing/2014/main" id="{6D03ABBE-2099-A37E-7954-03C40BA9AC21}"/>
                  </a:ext>
                </a:extLst>
              </p:cNvPr>
              <p:cNvSpPr/>
              <p:nvPr/>
            </p:nvSpPr>
            <p:spPr>
              <a:xfrm>
                <a:off x="5459329" y="330742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147" name="圓角矩形 146">
                <a:extLst>
                  <a:ext uri="{FF2B5EF4-FFF2-40B4-BE49-F238E27FC236}">
                    <a16:creationId xmlns:a16="http://schemas.microsoft.com/office/drawing/2014/main" id="{18D1F477-0248-C6B6-D86C-6FE7D2104B11}"/>
                  </a:ext>
                </a:extLst>
              </p:cNvPr>
              <p:cNvSpPr/>
              <p:nvPr/>
            </p:nvSpPr>
            <p:spPr>
              <a:xfrm>
                <a:off x="7321777" y="330742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148" name="圓角矩形 147">
                <a:extLst>
                  <a:ext uri="{FF2B5EF4-FFF2-40B4-BE49-F238E27FC236}">
                    <a16:creationId xmlns:a16="http://schemas.microsoft.com/office/drawing/2014/main" id="{88E6AC2D-DD4B-FDD4-9DB1-72D46E1A4C41}"/>
                  </a:ext>
                </a:extLst>
              </p:cNvPr>
              <p:cNvSpPr/>
              <p:nvPr/>
            </p:nvSpPr>
            <p:spPr>
              <a:xfrm>
                <a:off x="9181613" y="330184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cxnSp>
            <p:nvCxnSpPr>
              <p:cNvPr id="153" name="直線箭頭接點 152">
                <a:extLst>
                  <a:ext uri="{FF2B5EF4-FFF2-40B4-BE49-F238E27FC236}">
                    <a16:creationId xmlns:a16="http://schemas.microsoft.com/office/drawing/2014/main" id="{B95B4911-7B4B-430F-8606-12F69C064C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3023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箭頭接點 154">
                <a:extLst>
                  <a:ext uri="{FF2B5EF4-FFF2-40B4-BE49-F238E27FC236}">
                    <a16:creationId xmlns:a16="http://schemas.microsoft.com/office/drawing/2014/main" id="{7FC7F355-D153-3911-AA36-FFC832B4A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680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箭頭接點 155">
                <a:extLst>
                  <a:ext uri="{FF2B5EF4-FFF2-40B4-BE49-F238E27FC236}">
                    <a16:creationId xmlns:a16="http://schemas.microsoft.com/office/drawing/2014/main" id="{E2D2F99F-0A27-2D5F-B1B0-33AB6271D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8700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箭頭接點 156">
                <a:extLst>
                  <a:ext uri="{FF2B5EF4-FFF2-40B4-BE49-F238E27FC236}">
                    <a16:creationId xmlns:a16="http://schemas.microsoft.com/office/drawing/2014/main" id="{A118AAED-12C6-5CBE-77C7-3197FD201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8700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箭頭接點 158">
                <a:extLst>
                  <a:ext uri="{FF2B5EF4-FFF2-40B4-BE49-F238E27FC236}">
                    <a16:creationId xmlns:a16="http://schemas.microsoft.com/office/drawing/2014/main" id="{974BCC01-7582-AB03-FF28-88A8D3B15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680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箭頭接點 159">
                <a:extLst>
                  <a:ext uri="{FF2B5EF4-FFF2-40B4-BE49-F238E27FC236}">
                    <a16:creationId xmlns:a16="http://schemas.microsoft.com/office/drawing/2014/main" id="{0464D534-B573-2110-7EE6-2060624B2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3023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肘形接點 160">
                <a:extLst>
                  <a:ext uri="{FF2B5EF4-FFF2-40B4-BE49-F238E27FC236}">
                    <a16:creationId xmlns:a16="http://schemas.microsoft.com/office/drawing/2014/main" id="{027E648E-8271-5A49-3EF4-92BB749DE1DB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rot="16200000" flipV="1">
                <a:off x="5373577" y="3446120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肘形接點 164">
                <a:extLst>
                  <a:ext uri="{FF2B5EF4-FFF2-40B4-BE49-F238E27FC236}">
                    <a16:creationId xmlns:a16="http://schemas.microsoft.com/office/drawing/2014/main" id="{724B81D3-756B-FF03-B55A-0FCB8C069D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243735" y="3436926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肘形接點 165">
                <a:extLst>
                  <a:ext uri="{FF2B5EF4-FFF2-40B4-BE49-F238E27FC236}">
                    <a16:creationId xmlns:a16="http://schemas.microsoft.com/office/drawing/2014/main" id="{5D1C9219-0932-087C-2E1C-CEA20A5D8C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100815" y="3436926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直線箭頭接點 169">
              <a:extLst>
                <a:ext uri="{FF2B5EF4-FFF2-40B4-BE49-F238E27FC236}">
                  <a16:creationId xmlns:a16="http://schemas.microsoft.com/office/drawing/2014/main" id="{0C73955F-EDE7-008F-7C14-C1F55016540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5673023" y="4670282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肘形接點 170">
              <a:extLst>
                <a:ext uri="{FF2B5EF4-FFF2-40B4-BE49-F238E27FC236}">
                  <a16:creationId xmlns:a16="http://schemas.microsoft.com/office/drawing/2014/main" id="{BE880F81-DA3E-5A3A-7BE2-7724D10C3A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6673" y="4136242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箭頭接點 173">
              <a:extLst>
                <a:ext uri="{FF2B5EF4-FFF2-40B4-BE49-F238E27FC236}">
                  <a16:creationId xmlns:a16="http://schemas.microsoft.com/office/drawing/2014/main" id="{D1F0E9E6-066A-32BE-FB2C-CC1F11B1E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80" y="4656267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接點 174">
              <a:extLst>
                <a:ext uri="{FF2B5EF4-FFF2-40B4-BE49-F238E27FC236}">
                  <a16:creationId xmlns:a16="http://schemas.microsoft.com/office/drawing/2014/main" id="{58943F1B-9142-E3C3-ACE6-5779891697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27330" y="4122227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箭頭接點 175">
              <a:extLst>
                <a:ext uri="{FF2B5EF4-FFF2-40B4-BE49-F238E27FC236}">
                  <a16:creationId xmlns:a16="http://schemas.microsoft.com/office/drawing/2014/main" id="{534A0D20-7A23-EADF-DD8A-B576FAE49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4074" y="4663928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接點 176">
              <a:extLst>
                <a:ext uri="{FF2B5EF4-FFF2-40B4-BE49-F238E27FC236}">
                  <a16:creationId xmlns:a16="http://schemas.microsoft.com/office/drawing/2014/main" id="{76AB60EA-E4DC-EA3E-F0B2-D86184A327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97724" y="4129888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B291BF50-6E6C-4ADC-1B23-2DF18F5518C0}"/>
              </a:ext>
            </a:extLst>
          </p:cNvPr>
          <p:cNvSpPr txBox="1"/>
          <p:nvPr/>
        </p:nvSpPr>
        <p:spPr>
          <a:xfrm>
            <a:off x="5373954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B2E6F93-D05B-7D1F-BB23-49659A1AD60F}"/>
              </a:ext>
            </a:extLst>
          </p:cNvPr>
          <p:cNvSpPr txBox="1"/>
          <p:nvPr/>
        </p:nvSpPr>
        <p:spPr>
          <a:xfrm>
            <a:off x="7270697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2C3B50A0-B396-283A-5B34-1CA950EB441D}"/>
              </a:ext>
            </a:extLst>
          </p:cNvPr>
          <p:cNvSpPr txBox="1"/>
          <p:nvPr/>
        </p:nvSpPr>
        <p:spPr>
          <a:xfrm>
            <a:off x="9134045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52D5BEA2-7121-58BE-E6CC-D8558238D136}"/>
              </a:ext>
            </a:extLst>
          </p:cNvPr>
          <p:cNvSpPr txBox="1"/>
          <p:nvPr/>
        </p:nvSpPr>
        <p:spPr>
          <a:xfrm>
            <a:off x="6196583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DEFEA164-4F3F-F61E-0DBB-7A707678ED1A}"/>
              </a:ext>
            </a:extLst>
          </p:cNvPr>
          <p:cNvSpPr txBox="1"/>
          <p:nvPr/>
        </p:nvSpPr>
        <p:spPr>
          <a:xfrm>
            <a:off x="8078796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602CEFD1-D4FD-32BD-7E4A-49C8AE1FC6E8}"/>
              </a:ext>
            </a:extLst>
          </p:cNvPr>
          <p:cNvSpPr txBox="1"/>
          <p:nvPr/>
        </p:nvSpPr>
        <p:spPr>
          <a:xfrm>
            <a:off x="9931246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7977B8CE-E3CE-795B-638C-AFA4CF82520F}"/>
              </a:ext>
            </a:extLst>
          </p:cNvPr>
          <p:cNvCxnSpPr>
            <a:cxnSpLocks/>
          </p:cNvCxnSpPr>
          <p:nvPr/>
        </p:nvCxnSpPr>
        <p:spPr>
          <a:xfrm flipV="1">
            <a:off x="3225038" y="3034865"/>
            <a:ext cx="1313724" cy="11167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57E18506-AEE0-827D-BC0C-75B7561580B5}"/>
              </a:ext>
            </a:extLst>
          </p:cNvPr>
          <p:cNvCxnSpPr>
            <a:cxnSpLocks/>
          </p:cNvCxnSpPr>
          <p:nvPr/>
        </p:nvCxnSpPr>
        <p:spPr>
          <a:xfrm flipH="1" flipV="1">
            <a:off x="3209418" y="4632425"/>
            <a:ext cx="1313724" cy="11167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向右箭號 193">
            <a:extLst>
              <a:ext uri="{FF2B5EF4-FFF2-40B4-BE49-F238E27FC236}">
                <a16:creationId xmlns:a16="http://schemas.microsoft.com/office/drawing/2014/main" id="{70C0C0D1-C9D7-6805-A1F6-C7F6EEDCF4BB}"/>
              </a:ext>
            </a:extLst>
          </p:cNvPr>
          <p:cNvSpPr/>
          <p:nvPr/>
        </p:nvSpPr>
        <p:spPr>
          <a:xfrm rot="10800000">
            <a:off x="3296758" y="3232830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D4D13A-46B7-D152-B933-93D8C159CB2F}"/>
              </a:ext>
            </a:extLst>
          </p:cNvPr>
          <p:cNvSpPr txBox="1"/>
          <p:nvPr/>
        </p:nvSpPr>
        <p:spPr>
          <a:xfrm>
            <a:off x="885904" y="2035658"/>
            <a:ext cx="3127248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85FFF-3402-E5EC-B985-7C1D07F2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Mixture of Experts (</a:t>
            </a:r>
            <a:r>
              <a:rPr kumimoji="1" lang="en-US" altLang="zh-TW" dirty="0" err="1"/>
              <a:t>MoE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3C2E2-FFB9-53B3-6C95-86C8B7CE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59D697-2295-5013-60A8-5A1FA1BB6C0B}"/>
              </a:ext>
            </a:extLst>
          </p:cNvPr>
          <p:cNvGrpSpPr/>
          <p:nvPr/>
        </p:nvGrpSpPr>
        <p:grpSpPr>
          <a:xfrm>
            <a:off x="854797" y="2550552"/>
            <a:ext cx="2601017" cy="2861857"/>
            <a:chOff x="718698" y="2461344"/>
            <a:chExt cx="1904110" cy="231377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AB127C-A0D7-9E37-127F-F5A0F7E60BFB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7C3A24-C6DA-D9EA-AE9D-3F430CD4AF13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692ECE-2B1C-6A94-B852-8434EF2A53E3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C56C4E-B6C0-2812-9C32-4424AE689861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3821D1A2-7E97-DDF6-A094-F153D4EB3C2B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13ED472A-37A5-2C11-E3C8-0F92481F4453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401F1E-C128-DBAB-5208-E79C4337B887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68F791-C624-F8C0-A559-0B5EBD7A0F2B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C6E2AC9-BB0A-CB63-1C2B-AC349E9A55E0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D9CB4076-B28B-6D03-1EC8-ADCF8F5F84F1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71C8999-C520-4654-FCDB-833D38DA34FF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A2F907F2-310B-CF7E-9651-F5F35B78C06A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704882-D661-A2E0-524C-6009E1F4DF63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014587-C3B0-1061-0D1B-A7CE33A2CA9D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351A3C0D-74D7-1144-AF3C-6949E5128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AA4ACEF8-67CF-F685-0B32-A2139EBCB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380C6EE3-719F-3B48-F153-54733FEC3AD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16600C0-5D81-FD9A-9E26-630D0344B179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sp>
        <p:nvSpPr>
          <p:cNvPr id="25" name="向右箭號 24">
            <a:extLst>
              <a:ext uri="{FF2B5EF4-FFF2-40B4-BE49-F238E27FC236}">
                <a16:creationId xmlns:a16="http://schemas.microsoft.com/office/drawing/2014/main" id="{88ADE78B-7ABC-7179-1E67-2E8F7381FB34}"/>
              </a:ext>
            </a:extLst>
          </p:cNvPr>
          <p:cNvSpPr/>
          <p:nvPr/>
        </p:nvSpPr>
        <p:spPr>
          <a:xfrm rot="10800000">
            <a:off x="3296758" y="3232830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5E647E0B-7FC3-AAF6-56DB-737D0C919701}"/>
              </a:ext>
            </a:extLst>
          </p:cNvPr>
          <p:cNvSpPr/>
          <p:nvPr/>
        </p:nvSpPr>
        <p:spPr>
          <a:xfrm>
            <a:off x="4839992" y="5522898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1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BF5A8C9F-9E0C-C555-2EC2-1802B58F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1368"/>
              </p:ext>
            </p:extLst>
          </p:nvPr>
        </p:nvGraphicFramePr>
        <p:xfrm>
          <a:off x="5443246" y="5580326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C69C75-A80F-BB1F-25D7-3C30EEAAAD15}"/>
              </a:ext>
            </a:extLst>
          </p:cNvPr>
          <p:cNvSpPr txBox="1"/>
          <p:nvPr/>
        </p:nvSpPr>
        <p:spPr>
          <a:xfrm>
            <a:off x="4325659" y="5958795"/>
            <a:ext cx="359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6D24305-FDE0-02BC-4F2C-09443E49944C}"/>
              </a:ext>
            </a:extLst>
          </p:cNvPr>
          <p:cNvCxnSpPr/>
          <p:nvPr/>
        </p:nvCxnSpPr>
        <p:spPr>
          <a:xfrm flipV="1">
            <a:off x="6016871" y="5140684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78DAEDF5-FB0C-99BC-B222-5D68D3FBB704}"/>
              </a:ext>
            </a:extLst>
          </p:cNvPr>
          <p:cNvSpPr/>
          <p:nvPr/>
        </p:nvSpPr>
        <p:spPr>
          <a:xfrm>
            <a:off x="5387237" y="4316709"/>
            <a:ext cx="1259268" cy="75270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路由器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(Router)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7FB75C-60EC-70F0-E947-7D447BD8A708}"/>
              </a:ext>
            </a:extLst>
          </p:cNvPr>
          <p:cNvSpPr/>
          <p:nvPr/>
        </p:nvSpPr>
        <p:spPr>
          <a:xfrm>
            <a:off x="4467192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AC8C1A7-BAC6-D042-10DB-C1A63BA7D1B2}"/>
              </a:ext>
            </a:extLst>
          </p:cNvPr>
          <p:cNvSpPr/>
          <p:nvPr/>
        </p:nvSpPr>
        <p:spPr>
          <a:xfrm>
            <a:off x="5528770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4DDBA1-FB40-182E-B8AF-476093C9EFB7}"/>
              </a:ext>
            </a:extLst>
          </p:cNvPr>
          <p:cNvSpPr/>
          <p:nvPr/>
        </p:nvSpPr>
        <p:spPr>
          <a:xfrm>
            <a:off x="6590348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906B090A-27B8-6010-BC7B-F33B53AED99C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4955293" y="3663544"/>
            <a:ext cx="1061578" cy="6531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C5822299-E932-134E-245F-6AEF49A63DCC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flipV="1">
            <a:off x="6016871" y="3663544"/>
            <a:ext cx="0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3339C78F-9294-222F-753B-7B25D0765DE0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016871" y="3663544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>
            <a:extLst>
              <a:ext uri="{FF2B5EF4-FFF2-40B4-BE49-F238E27FC236}">
                <a16:creationId xmlns:a16="http://schemas.microsoft.com/office/drawing/2014/main" id="{19D67453-5CB5-8A32-9326-33BF213D9E30}"/>
              </a:ext>
            </a:extLst>
          </p:cNvPr>
          <p:cNvSpPr/>
          <p:nvPr/>
        </p:nvSpPr>
        <p:spPr>
          <a:xfrm>
            <a:off x="4325660" y="387730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0.65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3722468E-B67F-F9B9-8F16-C5FD6B49FED4}"/>
              </a:ext>
            </a:extLst>
          </p:cNvPr>
          <p:cNvCxnSpPr>
            <a:cxnSpLocks/>
          </p:cNvCxnSpPr>
          <p:nvPr/>
        </p:nvCxnSpPr>
        <p:spPr>
          <a:xfrm flipV="1">
            <a:off x="4972877" y="270773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7648C0E-8442-7743-1769-AFF76FF891D4}"/>
              </a:ext>
            </a:extLst>
          </p:cNvPr>
          <p:cNvSpPr/>
          <p:nvPr/>
        </p:nvSpPr>
        <p:spPr>
          <a:xfrm>
            <a:off x="4467192" y="2382053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70B21751-AFC7-8489-6883-BF3D02BD4073}"/>
              </a:ext>
            </a:extLst>
          </p:cNvPr>
          <p:cNvSpPr/>
          <p:nvPr/>
        </p:nvSpPr>
        <p:spPr>
          <a:xfrm>
            <a:off x="8529070" y="5521169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2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56" name="表格 27">
            <a:extLst>
              <a:ext uri="{FF2B5EF4-FFF2-40B4-BE49-F238E27FC236}">
                <a16:creationId xmlns:a16="http://schemas.microsoft.com/office/drawing/2014/main" id="{44FE5A74-6CEF-E2DA-F6A2-84604F62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82869"/>
              </p:ext>
            </p:extLst>
          </p:nvPr>
        </p:nvGraphicFramePr>
        <p:xfrm>
          <a:off x="9132324" y="5578597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E6408A-1990-466D-C690-9D8C28030A7C}"/>
              </a:ext>
            </a:extLst>
          </p:cNvPr>
          <p:cNvSpPr txBox="1"/>
          <p:nvPr/>
        </p:nvSpPr>
        <p:spPr>
          <a:xfrm>
            <a:off x="8014738" y="5957066"/>
            <a:ext cx="349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ABADF7E3-123F-DB46-8840-B7CE9C98B5C7}"/>
              </a:ext>
            </a:extLst>
          </p:cNvPr>
          <p:cNvCxnSpPr/>
          <p:nvPr/>
        </p:nvCxnSpPr>
        <p:spPr>
          <a:xfrm flipV="1">
            <a:off x="9705949" y="5138955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9941A3C6-708C-F466-42AE-2C9F9E0C7F3A}"/>
              </a:ext>
            </a:extLst>
          </p:cNvPr>
          <p:cNvSpPr/>
          <p:nvPr/>
        </p:nvSpPr>
        <p:spPr>
          <a:xfrm>
            <a:off x="9076315" y="4314980"/>
            <a:ext cx="1259268" cy="75270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路由器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(Router)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9468287-77FE-9C14-77D5-3008047EC11F}"/>
              </a:ext>
            </a:extLst>
          </p:cNvPr>
          <p:cNvSpPr/>
          <p:nvPr/>
        </p:nvSpPr>
        <p:spPr>
          <a:xfrm>
            <a:off x="8156270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98D7A-27DD-AFFD-5C8F-2AA0E9B7C0A9}"/>
              </a:ext>
            </a:extLst>
          </p:cNvPr>
          <p:cNvSpPr/>
          <p:nvPr/>
        </p:nvSpPr>
        <p:spPr>
          <a:xfrm>
            <a:off x="9217848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88FE25-E1BE-0DD8-1584-0285DBBA8E39}"/>
              </a:ext>
            </a:extLst>
          </p:cNvPr>
          <p:cNvSpPr/>
          <p:nvPr/>
        </p:nvSpPr>
        <p:spPr>
          <a:xfrm>
            <a:off x="10279426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60F850AB-AF02-A870-4446-BA9F8E8E94C8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H="1" flipV="1">
            <a:off x="8644371" y="3661815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DCC11911-AED5-9946-55FD-CAD82220DD90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V="1">
            <a:off x="9705949" y="3661815"/>
            <a:ext cx="0" cy="653165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61A93648-0425-A799-1F9B-70374018E245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V="1">
            <a:off x="9705949" y="3661815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>
            <a:extLst>
              <a:ext uri="{FF2B5EF4-FFF2-40B4-BE49-F238E27FC236}">
                <a16:creationId xmlns:a16="http://schemas.microsoft.com/office/drawing/2014/main" id="{999BAAB6-863B-87E2-307A-936DA73E9FAB}"/>
              </a:ext>
            </a:extLst>
          </p:cNvPr>
          <p:cNvSpPr/>
          <p:nvPr/>
        </p:nvSpPr>
        <p:spPr>
          <a:xfrm>
            <a:off x="8661955" y="387730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0.75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228B2646-224E-D9BB-D286-4EF2384036A3}"/>
              </a:ext>
            </a:extLst>
          </p:cNvPr>
          <p:cNvCxnSpPr>
            <a:cxnSpLocks/>
          </p:cNvCxnSpPr>
          <p:nvPr/>
        </p:nvCxnSpPr>
        <p:spPr>
          <a:xfrm flipV="1">
            <a:off x="9705947" y="270773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070DC9-415C-4388-9533-307841142F5B}"/>
              </a:ext>
            </a:extLst>
          </p:cNvPr>
          <p:cNvSpPr/>
          <p:nvPr/>
        </p:nvSpPr>
        <p:spPr>
          <a:xfrm>
            <a:off x="8156270" y="2380324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肘形接點 69">
            <a:extLst>
              <a:ext uri="{FF2B5EF4-FFF2-40B4-BE49-F238E27FC236}">
                <a16:creationId xmlns:a16="http://schemas.microsoft.com/office/drawing/2014/main" id="{8A4A023A-DF71-3D59-F695-46985E3BD849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H="1">
            <a:off x="4325660" y="2953188"/>
            <a:ext cx="652258" cy="1063911"/>
          </a:xfrm>
          <a:prstGeom prst="bentConnector3">
            <a:avLst>
              <a:gd name="adj1" fmla="val -229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49524593-9D09-08BF-7786-AF30D3184FCE}"/>
              </a:ext>
            </a:extLst>
          </p:cNvPr>
          <p:cNvCxnSpPr>
            <a:cxnSpLocks/>
            <a:stCxn id="66" idx="1"/>
            <a:endCxn id="75" idx="1"/>
          </p:cNvCxnSpPr>
          <p:nvPr/>
        </p:nvCxnSpPr>
        <p:spPr>
          <a:xfrm rot="10800000" flipH="1">
            <a:off x="8661955" y="2963736"/>
            <a:ext cx="1043992" cy="1053363"/>
          </a:xfrm>
          <a:prstGeom prst="bentConnector3">
            <a:avLst>
              <a:gd name="adj1" fmla="val -5811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0F65470-56A9-8715-36A1-EFF7EE0E0E71}"/>
              </a:ext>
            </a:extLst>
          </p:cNvPr>
          <p:cNvSpPr txBox="1"/>
          <p:nvPr/>
        </p:nvSpPr>
        <p:spPr>
          <a:xfrm>
            <a:off x="9705947" y="2779069"/>
            <a:ext cx="4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9371776-332F-5897-46E0-F70321F7BA34}"/>
              </a:ext>
            </a:extLst>
          </p:cNvPr>
          <p:cNvSpPr txBox="1"/>
          <p:nvPr/>
        </p:nvSpPr>
        <p:spPr>
          <a:xfrm>
            <a:off x="7819310" y="3739144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7787204-0B6D-872F-7ED8-81F52BB72180}"/>
              </a:ext>
            </a:extLst>
          </p:cNvPr>
          <p:cNvSpPr txBox="1"/>
          <p:nvPr/>
        </p:nvSpPr>
        <p:spPr>
          <a:xfrm>
            <a:off x="3937073" y="3756008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BE7120-8773-70E4-7ED7-2159BB4CDB23}"/>
              </a:ext>
            </a:extLst>
          </p:cNvPr>
          <p:cNvSpPr txBox="1"/>
          <p:nvPr/>
        </p:nvSpPr>
        <p:spPr>
          <a:xfrm>
            <a:off x="885904" y="2035658"/>
            <a:ext cx="3127248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6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ECAB6-52A8-E279-5AC6-C3678D8F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Router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5120DD-C463-C011-5524-D2788E01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22C3AB-4A24-FE81-322F-1CAFBFFAD520}"/>
              </a:ext>
            </a:extLst>
          </p:cNvPr>
          <p:cNvSpPr txBox="1"/>
          <p:nvPr/>
        </p:nvSpPr>
        <p:spPr>
          <a:xfrm>
            <a:off x="653142" y="1871005"/>
            <a:ext cx="3748811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>
                <a:ea typeface="Microsoft JhengHei" panose="020B0604030504040204" pitchFamily="34" charset="-120"/>
              </a:rPr>
              <a:t>Router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是一個小型神經網路，用來決定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輸入 </a:t>
            </a:r>
            <a:r>
              <a:rPr kumimoji="1" lang="en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token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該被送到哪一個或哪幾個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experts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，又稱作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Gating 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每個</a:t>
            </a:r>
            <a:r>
              <a:rPr kumimoji="1" lang="en-US" altLang="zh-TW" sz="2400" dirty="0"/>
              <a:t> token </a:t>
            </a:r>
            <a:r>
              <a:rPr kumimoji="1" lang="zh-TW" altLang="en-US" sz="2400" dirty="0"/>
              <a:t>都會依照機率來選擇 </a:t>
            </a:r>
            <a:r>
              <a:rPr kumimoji="1" lang="en-US" altLang="zh-TW" sz="2400" dirty="0"/>
              <a:t>Top-k </a:t>
            </a:r>
            <a:r>
              <a:rPr kumimoji="1" lang="zh-TW" altLang="en-US" sz="2400" dirty="0"/>
              <a:t>個 </a:t>
            </a:r>
            <a:r>
              <a:rPr kumimoji="1" lang="en-US" altLang="zh-TW" sz="2400" dirty="0"/>
              <a:t>experts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E5FA26FF-BF71-AB49-945D-54D42B2D533E}"/>
              </a:ext>
            </a:extLst>
          </p:cNvPr>
          <p:cNvSpPr/>
          <p:nvPr/>
        </p:nvSpPr>
        <p:spPr>
          <a:xfrm>
            <a:off x="6075727" y="5305938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1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27">
            <a:extLst>
              <a:ext uri="{FF2B5EF4-FFF2-40B4-BE49-F238E27FC236}">
                <a16:creationId xmlns:a16="http://schemas.microsoft.com/office/drawing/2014/main" id="{1DA92324-85B8-5E93-91BF-B8E3D754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70344"/>
              </p:ext>
            </p:extLst>
          </p:nvPr>
        </p:nvGraphicFramePr>
        <p:xfrm>
          <a:off x="6678981" y="5363366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00BFEB4-DCF7-14CC-2CD6-E380070F531B}"/>
              </a:ext>
            </a:extLst>
          </p:cNvPr>
          <p:cNvSpPr txBox="1"/>
          <p:nvPr/>
        </p:nvSpPr>
        <p:spPr>
          <a:xfrm>
            <a:off x="5561394" y="5741835"/>
            <a:ext cx="359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67E79BAC-03F4-D9EB-97E9-65F926ACD0C2}"/>
              </a:ext>
            </a:extLst>
          </p:cNvPr>
          <p:cNvCxnSpPr/>
          <p:nvPr/>
        </p:nvCxnSpPr>
        <p:spPr>
          <a:xfrm flipV="1">
            <a:off x="7252606" y="4923724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>
                <a:extLst>
                  <a:ext uri="{FF2B5EF4-FFF2-40B4-BE49-F238E27FC236}">
                    <a16:creationId xmlns:a16="http://schemas.microsoft.com/office/drawing/2014/main" id="{880FD66A-0139-8366-4C9A-F0C1C6DCD6B2}"/>
                  </a:ext>
                </a:extLst>
              </p:cNvPr>
              <p:cNvSpPr/>
              <p:nvPr/>
            </p:nvSpPr>
            <p:spPr>
              <a:xfrm>
                <a:off x="6622972" y="4099749"/>
                <a:ext cx="1259268" cy="752708"/>
              </a:xfrm>
              <a:prstGeom prst="round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TW" altLang="en-US" dirty="0">
                    <a:solidFill>
                      <a:schemeClr val="tx1"/>
                    </a:solidFill>
                  </a:rPr>
                  <a:t>路由器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(Router)</a:t>
                </a:r>
                <a:endParaRPr kumimoji="1" lang="zh-TW" alt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圓角矩形 9">
                <a:extLst>
                  <a:ext uri="{FF2B5EF4-FFF2-40B4-BE49-F238E27FC236}">
                    <a16:creationId xmlns:a16="http://schemas.microsoft.com/office/drawing/2014/main" id="{880FD66A-0139-8366-4C9A-F0C1C6DCD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72" y="4099749"/>
                <a:ext cx="1259268" cy="752708"/>
              </a:xfrm>
              <a:prstGeom prst="roundRect">
                <a:avLst/>
              </a:prstGeom>
              <a:blipFill>
                <a:blip r:embed="rId2"/>
                <a:stretch>
                  <a:fillRect b="-161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A33B6DF-CC49-1109-9C6F-35C5CC706C99}"/>
              </a:ext>
            </a:extLst>
          </p:cNvPr>
          <p:cNvSpPr/>
          <p:nvPr/>
        </p:nvSpPr>
        <p:spPr>
          <a:xfrm>
            <a:off x="5702927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26ACE-D693-6C9A-528B-484038F052BE}"/>
              </a:ext>
            </a:extLst>
          </p:cNvPr>
          <p:cNvSpPr/>
          <p:nvPr/>
        </p:nvSpPr>
        <p:spPr>
          <a:xfrm>
            <a:off x="6764505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3F771-8E86-BACD-33A3-D0FE944337CA}"/>
              </a:ext>
            </a:extLst>
          </p:cNvPr>
          <p:cNvSpPr/>
          <p:nvPr/>
        </p:nvSpPr>
        <p:spPr>
          <a:xfrm>
            <a:off x="7826083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92A77EA1-20C8-4CBC-EDCA-7F9FBCBECB3C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6191028" y="3446584"/>
            <a:ext cx="1061578" cy="6531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2314015D-9392-07A3-6C80-6397C599C12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252606" y="3446584"/>
            <a:ext cx="0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0B0A536F-7A25-8E1A-8009-42AF7FEA15F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7252606" y="3446584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BDAFB36A-DDB3-0428-3789-FB19829AFE2C}"/>
              </a:ext>
            </a:extLst>
          </p:cNvPr>
          <p:cNvSpPr/>
          <p:nvPr/>
        </p:nvSpPr>
        <p:spPr>
          <a:xfrm>
            <a:off x="5561395" y="366034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0.65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EFD5C5A5-353B-15DC-8DF4-4D8CFDD533E6}"/>
              </a:ext>
            </a:extLst>
          </p:cNvPr>
          <p:cNvCxnSpPr>
            <a:cxnSpLocks/>
          </p:cNvCxnSpPr>
          <p:nvPr/>
        </p:nvCxnSpPr>
        <p:spPr>
          <a:xfrm flipV="1">
            <a:off x="6208612" y="249077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70556A7-B75F-95B8-1A6A-9DE227759840}"/>
              </a:ext>
            </a:extLst>
          </p:cNvPr>
          <p:cNvSpPr/>
          <p:nvPr/>
        </p:nvSpPr>
        <p:spPr>
          <a:xfrm>
            <a:off x="5702927" y="2165093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38CF2B22-A128-3FCA-C2A5-CE065A7DF004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561395" y="2736228"/>
            <a:ext cx="652258" cy="1063911"/>
          </a:xfrm>
          <a:prstGeom prst="bentConnector3">
            <a:avLst>
              <a:gd name="adj1" fmla="val -229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74FC06-E26C-5683-26D3-6069EAF5B32F}"/>
              </a:ext>
            </a:extLst>
          </p:cNvPr>
          <p:cNvSpPr txBox="1"/>
          <p:nvPr/>
        </p:nvSpPr>
        <p:spPr>
          <a:xfrm>
            <a:off x="5172808" y="3539048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38A25AA-1791-05B5-1060-D2F96F8ABC18}"/>
                  </a:ext>
                </a:extLst>
              </p:cNvPr>
              <p:cNvSpPr txBox="1"/>
              <p:nvPr/>
            </p:nvSpPr>
            <p:spPr>
              <a:xfrm>
                <a:off x="7981218" y="4243874"/>
                <a:ext cx="2868490" cy="44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38A25AA-1791-05B5-1060-D2F96F8A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18" y="4243874"/>
                <a:ext cx="2868490" cy="44717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6DAD182-CE58-C267-3554-73C706CE4293}"/>
                  </a:ext>
                </a:extLst>
              </p:cNvPr>
              <p:cNvSpPr txBox="1"/>
              <p:nvPr/>
            </p:nvSpPr>
            <p:spPr>
              <a:xfrm>
                <a:off x="9337058" y="4813254"/>
                <a:ext cx="2234451" cy="95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TW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的向量維度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 experts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的數量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6DAD182-CE58-C267-3554-73C706CE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058" y="4813254"/>
                <a:ext cx="2234451" cy="95718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7" grpId="0"/>
      <p:bldP spid="19" grpId="0" animBg="1"/>
      <p:bldP spid="21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51C3A-E518-5511-2363-27C48BAA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Expert</a:t>
            </a:r>
            <a:r>
              <a:rPr kumimoji="1" lang="zh-TW" altLang="en-US" dirty="0"/>
              <a:t> 是什麼？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F19CA-38D6-58AA-23F5-32EB478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0E1BD-D47D-7EA7-6F9B-B22C28A511DE}"/>
              </a:ext>
            </a:extLst>
          </p:cNvPr>
          <p:cNvSpPr txBox="1"/>
          <p:nvPr/>
        </p:nvSpPr>
        <p:spPr>
          <a:xfrm>
            <a:off x="653142" y="1871005"/>
            <a:ext cx="7128050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主要是看你放在哪裡，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Expert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就會是一樣的架構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44C0136-D6AE-1889-4212-F61164CA62BA}"/>
              </a:ext>
            </a:extLst>
          </p:cNvPr>
          <p:cNvGrpSpPr/>
          <p:nvPr/>
        </p:nvGrpSpPr>
        <p:grpSpPr>
          <a:xfrm>
            <a:off x="722912" y="3341860"/>
            <a:ext cx="2601017" cy="2861857"/>
            <a:chOff x="718698" y="2461344"/>
            <a:chExt cx="1904110" cy="23137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BB95DD-8330-81C0-C4F1-59F2DED3239E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607D35-2B6C-F8C4-6085-4A5848AE6477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E488D1-2000-CA8C-F255-2FED526174E8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918BD7-4878-345D-E404-A4524803ADCA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D58D67D2-8652-73DE-AD7F-D604825B3FEC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>
              <a:extLst>
                <a:ext uri="{FF2B5EF4-FFF2-40B4-BE49-F238E27FC236}">
                  <a16:creationId xmlns:a16="http://schemas.microsoft.com/office/drawing/2014/main" id="{B6BBEB18-6BAF-D0C2-A6F9-1D5427DDC1C7}"/>
                </a:ext>
              </a:extLst>
            </p:cNvPr>
            <p:cNvCxnSpPr>
              <a:cxnSpLocks/>
              <a:stCxn id="14" idx="1"/>
              <a:endCxn id="8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5EC26F-E10F-0335-B6D5-C88A5AAA5376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C728D8-ADB7-B1D4-E950-08BB2DBC74FA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C5F14C-A125-99D6-2418-3A66C652C481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6" name="肘形接點 15">
              <a:extLst>
                <a:ext uri="{FF2B5EF4-FFF2-40B4-BE49-F238E27FC236}">
                  <a16:creationId xmlns:a16="http://schemas.microsoft.com/office/drawing/2014/main" id="{2F12C82D-282C-EE41-B65B-8410D0829655}"/>
                </a:ext>
              </a:extLst>
            </p:cNvPr>
            <p:cNvCxnSpPr>
              <a:cxnSpLocks/>
              <a:stCxn id="17" idx="2"/>
              <a:endCxn id="15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C01EBAF-C20E-CA54-D41B-377586F47BFD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8" name="肘形接點 17">
              <a:extLst>
                <a:ext uri="{FF2B5EF4-FFF2-40B4-BE49-F238E27FC236}">
                  <a16:creationId xmlns:a16="http://schemas.microsoft.com/office/drawing/2014/main" id="{C49F1B44-5329-A665-C7AB-0D7266339DD6}"/>
                </a:ext>
              </a:extLst>
            </p:cNvPr>
            <p:cNvCxnSpPr>
              <a:cxnSpLocks/>
              <a:stCxn id="20" idx="1"/>
              <a:endCxn id="19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05D24E-1650-88AE-6CCE-37E9784E6C2E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B60F397-082B-62FB-0A41-81EDDB7BCA0D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FF93CD5-C42A-134B-A755-A99B8C4E3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9E71286E-BAF0-369E-C357-6569792E8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9E89A14C-E741-75A0-D8AF-293C94E335E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AD1AF58-921C-0D53-6764-8276B390459C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sp>
        <p:nvSpPr>
          <p:cNvPr id="26" name="向右箭號 25">
            <a:extLst>
              <a:ext uri="{FF2B5EF4-FFF2-40B4-BE49-F238E27FC236}">
                <a16:creationId xmlns:a16="http://schemas.microsoft.com/office/drawing/2014/main" id="{9E058D54-01E6-E5B2-BB22-971DA354847F}"/>
              </a:ext>
            </a:extLst>
          </p:cNvPr>
          <p:cNvSpPr/>
          <p:nvPr/>
        </p:nvSpPr>
        <p:spPr>
          <a:xfrm rot="10800000">
            <a:off x="3164873" y="402413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6904B6B-EC6B-3990-1DAC-3C03B54BCEDE}"/>
              </a:ext>
            </a:extLst>
          </p:cNvPr>
          <p:cNvSpPr txBox="1"/>
          <p:nvPr/>
        </p:nvSpPr>
        <p:spPr>
          <a:xfrm>
            <a:off x="3768549" y="3776142"/>
            <a:ext cx="1418913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Experts: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AB21BC-0095-EF22-3A21-08E26D1ABC6E}"/>
              </a:ext>
            </a:extLst>
          </p:cNvPr>
          <p:cNvSpPr/>
          <p:nvPr/>
        </p:nvSpPr>
        <p:spPr>
          <a:xfrm>
            <a:off x="5187462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C9E0F1-F03C-8F27-E36D-473D13D01EFE}"/>
              </a:ext>
            </a:extLst>
          </p:cNvPr>
          <p:cNvSpPr/>
          <p:nvPr/>
        </p:nvSpPr>
        <p:spPr>
          <a:xfrm>
            <a:off x="6249040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D403CD-1AC1-F6BC-303C-A5CF1133C880}"/>
              </a:ext>
            </a:extLst>
          </p:cNvPr>
          <p:cNvSpPr/>
          <p:nvPr/>
        </p:nvSpPr>
        <p:spPr>
          <a:xfrm>
            <a:off x="7310618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向右箭號 30">
            <a:extLst>
              <a:ext uri="{FF2B5EF4-FFF2-40B4-BE49-F238E27FC236}">
                <a16:creationId xmlns:a16="http://schemas.microsoft.com/office/drawing/2014/main" id="{700322DB-3395-E364-C110-13FB9D0E7CB3}"/>
              </a:ext>
            </a:extLst>
          </p:cNvPr>
          <p:cNvSpPr/>
          <p:nvPr/>
        </p:nvSpPr>
        <p:spPr>
          <a:xfrm rot="10800000">
            <a:off x="3164873" y="5088611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93B3A57-A92E-E2BE-8B99-1A6553A0DF50}"/>
              </a:ext>
            </a:extLst>
          </p:cNvPr>
          <p:cNvSpPr txBox="1"/>
          <p:nvPr/>
        </p:nvSpPr>
        <p:spPr>
          <a:xfrm>
            <a:off x="3768549" y="4840615"/>
            <a:ext cx="1418913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Experts: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A14BCC-8C56-E677-350A-09C64D34342E}"/>
              </a:ext>
            </a:extLst>
          </p:cNvPr>
          <p:cNvSpPr/>
          <p:nvPr/>
        </p:nvSpPr>
        <p:spPr>
          <a:xfrm>
            <a:off x="5187462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AA8062-3717-3F9C-CDD7-29AEA38B6925}"/>
              </a:ext>
            </a:extLst>
          </p:cNvPr>
          <p:cNvSpPr/>
          <p:nvPr/>
        </p:nvSpPr>
        <p:spPr>
          <a:xfrm>
            <a:off x="6249040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D016F4-752F-C897-14EE-5FEB96261396}"/>
              </a:ext>
            </a:extLst>
          </p:cNvPr>
          <p:cNvSpPr/>
          <p:nvPr/>
        </p:nvSpPr>
        <p:spPr>
          <a:xfrm>
            <a:off x="7310618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1913B8-6331-9910-468C-6C731D064150}"/>
              </a:ext>
            </a:extLst>
          </p:cNvPr>
          <p:cNvSpPr txBox="1"/>
          <p:nvPr/>
        </p:nvSpPr>
        <p:spPr>
          <a:xfrm>
            <a:off x="8367346" y="4894912"/>
            <a:ext cx="38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E.g., </a:t>
            </a:r>
            <a:r>
              <a:rPr kumimoji="1" lang="en-US" altLang="zh-TW" dirty="0">
                <a:hlinkClick r:id="rId2"/>
              </a:rPr>
              <a:t>MoA (Zhang et al., 2022)</a:t>
            </a:r>
            <a:r>
              <a:rPr kumimoji="1" lang="en-US" altLang="zh-TW" dirty="0"/>
              <a:t>, </a:t>
            </a:r>
            <a:r>
              <a:rPr kumimoji="1" lang="en" altLang="zh-TW" dirty="0">
                <a:hlinkClick r:id="rId3"/>
              </a:rPr>
              <a:t>SwitchHead (Csordás at al., 2024)</a:t>
            </a:r>
            <a:endParaRPr kumimoji="1"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F23707-CA8F-B01B-B43F-C91913382717}"/>
              </a:ext>
            </a:extLst>
          </p:cNvPr>
          <p:cNvSpPr txBox="1"/>
          <p:nvPr/>
        </p:nvSpPr>
        <p:spPr>
          <a:xfrm>
            <a:off x="8367346" y="3830439"/>
            <a:ext cx="36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E.g., Switch Transformer, Mistral 8x7B, </a:t>
            </a:r>
            <a:r>
              <a:rPr kumimoji="1" lang="en-US" altLang="zh-TW" dirty="0" err="1"/>
              <a:t>DeepSeek</a:t>
            </a:r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9FB8BD-23E8-405F-1872-DD35E14E88A0}"/>
              </a:ext>
            </a:extLst>
          </p:cNvPr>
          <p:cNvSpPr txBox="1"/>
          <p:nvPr/>
        </p:nvSpPr>
        <p:spPr>
          <a:xfrm>
            <a:off x="754019" y="2825610"/>
            <a:ext cx="3127248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1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F055B-B403-7A27-F1BD-F00EF69A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Active Parameters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以</a:t>
            </a:r>
            <a:r>
              <a:rPr kumimoji="1" lang="en-US" altLang="zh-TW" dirty="0"/>
              <a:t>Mistral 8x7B</a:t>
            </a:r>
            <a:r>
              <a:rPr kumimoji="1" lang="zh-TW" altLang="en-US" dirty="0"/>
              <a:t>為例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49B56-0959-5B59-905E-6F49D49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C1A06AF-6B40-5006-CA78-8538CB5B77A8}"/>
              </a:ext>
            </a:extLst>
          </p:cNvPr>
          <p:cNvGrpSpPr/>
          <p:nvPr/>
        </p:nvGrpSpPr>
        <p:grpSpPr>
          <a:xfrm>
            <a:off x="791448" y="4211817"/>
            <a:ext cx="3521068" cy="2584942"/>
            <a:chOff x="45163" y="2543059"/>
            <a:chExt cx="2577645" cy="20898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F20293-22A6-7165-9FCF-E526CF90F880}"/>
                </a:ext>
              </a:extLst>
            </p:cNvPr>
            <p:cNvSpPr/>
            <p:nvPr/>
          </p:nvSpPr>
          <p:spPr>
            <a:xfrm>
              <a:off x="1107539" y="2543059"/>
              <a:ext cx="1515269" cy="1819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14CA3C-0421-A3E8-DE32-BF9FEF492FC5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0D1738-79BC-DEAC-DC4F-12D5017B8BC7}"/>
                </a:ext>
              </a:extLst>
            </p:cNvPr>
            <p:cNvSpPr/>
            <p:nvPr/>
          </p:nvSpPr>
          <p:spPr>
            <a:xfrm>
              <a:off x="1182086" y="4395353"/>
              <a:ext cx="1411515" cy="23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1499EB-50C3-8A2D-1FEA-0E03A47EFD20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631E28B-126B-F1B3-27EC-873110A160CA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3" y="4155966"/>
              <a:ext cx="1" cy="2393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86D00163-E352-8FEB-D975-70012A86BFA0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8" y="3507020"/>
              <a:ext cx="556584" cy="802791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1978B10-20A2-4742-24C5-4CEBC7FE7248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11E8FC7-49BD-B66E-28A6-EED7F871FDD1}"/>
                </a:ext>
              </a:extLst>
            </p:cNvPr>
            <p:cNvSpPr txBox="1"/>
            <p:nvPr/>
          </p:nvSpPr>
          <p:spPr>
            <a:xfrm>
              <a:off x="1889661" y="4123185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A487FD1-731E-B994-759F-48347E46A888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A319358D-8946-59F0-73FD-8892C211E0ED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107693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DEB47A9-B82C-F857-1736-F8161FE71E08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AAD5C775-D207-D513-B94E-B09107803ED8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8FE75-3A58-556E-CDE1-485954C7F4FA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5EB99AE-D42C-CB65-983A-DD0303C9EB2F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A92B5436-FCA7-9CF5-C5D8-E6D87DCFE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99C0BBF1-D4E2-A0AA-702C-C2C196DFE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65D1A82C-5169-895A-4024-304D3DA9582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71BCB2-0777-D2DB-44B7-7795BA03738E}"/>
                </a:ext>
              </a:extLst>
            </p:cNvPr>
            <p:cNvSpPr txBox="1"/>
            <p:nvPr/>
          </p:nvSpPr>
          <p:spPr>
            <a:xfrm>
              <a:off x="45163" y="3171093"/>
              <a:ext cx="1109534" cy="67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600" b="1" dirty="0"/>
                <a:t>第</a:t>
              </a:r>
              <a:r>
                <a:rPr kumimoji="1" lang="en-US" altLang="zh-TW" sz="1600" b="1" dirty="0"/>
                <a:t>1</a:t>
              </a:r>
              <a:r>
                <a:rPr kumimoji="1" lang="zh-TW" altLang="en-US" sz="1600" b="1" dirty="0"/>
                <a:t>層</a:t>
              </a:r>
              <a:endParaRPr kumimoji="1" lang="en-US" altLang="zh-TW" sz="1600" b="1" dirty="0"/>
            </a:p>
            <a:p>
              <a:pPr algn="ctr"/>
              <a:r>
                <a:rPr kumimoji="1" lang="en-US" altLang="zh-TW" sz="1600" b="1" dirty="0"/>
                <a:t>Transformer</a:t>
              </a:r>
            </a:p>
            <a:p>
              <a:pPr algn="ctr"/>
              <a:r>
                <a:rPr kumimoji="1" lang="en-US" altLang="zh-TW" sz="1600" b="1" dirty="0"/>
                <a:t>Layer</a:t>
              </a:r>
              <a:endParaRPr kumimoji="1" lang="zh-TW" altLang="en-US" sz="1600" b="1" dirty="0"/>
            </a:p>
          </p:txBody>
        </p:sp>
      </p:grp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611037B9-0F4F-3811-34DD-5494156BCA31}"/>
              </a:ext>
            </a:extLst>
          </p:cNvPr>
          <p:cNvSpPr/>
          <p:nvPr/>
        </p:nvSpPr>
        <p:spPr>
          <a:xfrm rot="10800000">
            <a:off x="4153459" y="4793024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76FC14-E76A-B7B1-9812-28294E23F81B}"/>
              </a:ext>
            </a:extLst>
          </p:cNvPr>
          <p:cNvSpPr/>
          <p:nvPr/>
        </p:nvSpPr>
        <p:spPr>
          <a:xfrm>
            <a:off x="4680445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983F4E-368A-8F33-96D5-04284AC43D45}"/>
              </a:ext>
            </a:extLst>
          </p:cNvPr>
          <p:cNvSpPr/>
          <p:nvPr/>
        </p:nvSpPr>
        <p:spPr>
          <a:xfrm>
            <a:off x="5440984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D2FD4E-B7F0-97FE-7716-BDC9053DA197}"/>
              </a:ext>
            </a:extLst>
          </p:cNvPr>
          <p:cNvSpPr/>
          <p:nvPr/>
        </p:nvSpPr>
        <p:spPr>
          <a:xfrm>
            <a:off x="6201523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6192C5-60D8-94A5-2293-205658F8AA8A}"/>
              </a:ext>
            </a:extLst>
          </p:cNvPr>
          <p:cNvSpPr/>
          <p:nvPr/>
        </p:nvSpPr>
        <p:spPr>
          <a:xfrm>
            <a:off x="6962062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9AAF6D-BACF-F94C-4A19-ED99F53F3785}"/>
              </a:ext>
            </a:extLst>
          </p:cNvPr>
          <p:cNvSpPr/>
          <p:nvPr/>
        </p:nvSpPr>
        <p:spPr>
          <a:xfrm>
            <a:off x="7722601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7EDF8D-F354-86DB-9AC2-131DB2BA0708}"/>
              </a:ext>
            </a:extLst>
          </p:cNvPr>
          <p:cNvSpPr/>
          <p:nvPr/>
        </p:nvSpPr>
        <p:spPr>
          <a:xfrm>
            <a:off x="8483140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098A3D-2F72-2F76-9E78-5E09E89BD3B4}"/>
              </a:ext>
            </a:extLst>
          </p:cNvPr>
          <p:cNvSpPr/>
          <p:nvPr/>
        </p:nvSpPr>
        <p:spPr>
          <a:xfrm>
            <a:off x="9243679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A3257B-13DE-D99A-6C14-C4BD3555E81F}"/>
              </a:ext>
            </a:extLst>
          </p:cNvPr>
          <p:cNvSpPr/>
          <p:nvPr/>
        </p:nvSpPr>
        <p:spPr>
          <a:xfrm>
            <a:off x="10004218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CCC4E320-9636-6ECB-5157-C5CF48933587}"/>
              </a:ext>
            </a:extLst>
          </p:cNvPr>
          <p:cNvGrpSpPr/>
          <p:nvPr/>
        </p:nvGrpSpPr>
        <p:grpSpPr>
          <a:xfrm>
            <a:off x="791448" y="1594191"/>
            <a:ext cx="3521068" cy="2416086"/>
            <a:chOff x="45163" y="2543059"/>
            <a:chExt cx="2577645" cy="195337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60127CE-3976-7353-4270-C3C28C6CDAFA}"/>
                </a:ext>
              </a:extLst>
            </p:cNvPr>
            <p:cNvSpPr/>
            <p:nvPr/>
          </p:nvSpPr>
          <p:spPr>
            <a:xfrm>
              <a:off x="1107539" y="2543059"/>
              <a:ext cx="1515269" cy="1819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4D8979A-2931-B1C5-26B9-A68B32D89C95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2638781-F395-3714-5187-CF1BDD1DAEBA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F37202D7-13B1-AFA3-CD62-28C0396E4BB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887843" y="4155966"/>
              <a:ext cx="1" cy="2393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接點 74">
              <a:extLst>
                <a:ext uri="{FF2B5EF4-FFF2-40B4-BE49-F238E27FC236}">
                  <a16:creationId xmlns:a16="http://schemas.microsoft.com/office/drawing/2014/main" id="{314C4A5B-F458-0A59-F255-AB184A6F6079}"/>
                </a:ext>
              </a:extLst>
            </p:cNvPr>
            <p:cNvCxnSpPr>
              <a:cxnSpLocks/>
              <a:stCxn id="77" idx="1"/>
              <a:endCxn id="71" idx="1"/>
            </p:cNvCxnSpPr>
            <p:nvPr/>
          </p:nvCxnSpPr>
          <p:spPr>
            <a:xfrm rot="10800000">
              <a:off x="1333078" y="3507020"/>
              <a:ext cx="556584" cy="802791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E84C-27CA-6B9D-EBDD-FB44E376129E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2B91AE9-EDD6-06CF-32BC-7A39B2D502CA}"/>
                </a:ext>
              </a:extLst>
            </p:cNvPr>
            <p:cNvSpPr txBox="1"/>
            <p:nvPr/>
          </p:nvSpPr>
          <p:spPr>
            <a:xfrm>
              <a:off x="1889661" y="4123185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CE733A6-DC42-9874-F969-6B8E5D8469C5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79" name="肘形接點 78">
              <a:extLst>
                <a:ext uri="{FF2B5EF4-FFF2-40B4-BE49-F238E27FC236}">
                  <a16:creationId xmlns:a16="http://schemas.microsoft.com/office/drawing/2014/main" id="{1E069390-EAE6-041D-DE22-B47F5ACFC119}"/>
                </a:ext>
              </a:extLst>
            </p:cNvPr>
            <p:cNvCxnSpPr>
              <a:cxnSpLocks/>
              <a:stCxn id="80" idx="2"/>
              <a:endCxn id="78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107693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0C3C07B9-D2CD-42C6-BB0F-3CAFE4A9D013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81" name="肘形接點 80">
              <a:extLst>
                <a:ext uri="{FF2B5EF4-FFF2-40B4-BE49-F238E27FC236}">
                  <a16:creationId xmlns:a16="http://schemas.microsoft.com/office/drawing/2014/main" id="{02504DF8-C872-AF4E-B5DE-FB18D94466AF}"/>
                </a:ext>
              </a:extLst>
            </p:cNvPr>
            <p:cNvCxnSpPr>
              <a:cxnSpLocks/>
              <a:stCxn id="83" idx="1"/>
              <a:endCxn id="82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9D12730-EACC-B647-BD29-7D107FA452D4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AAC636E3-8234-99FE-E04D-6391F9B70945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F4DE1DD9-ADD9-0C0B-7BA5-3D320A3E6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箭頭接點 84">
              <a:extLst>
                <a:ext uri="{FF2B5EF4-FFF2-40B4-BE49-F238E27FC236}">
                  <a16:creationId xmlns:a16="http://schemas.microsoft.com/office/drawing/2014/main" id="{2B7D5761-6E6C-1C96-1D2E-9A82BDC3A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C04D4AEF-6837-70AC-6E5D-BE6EE6873A19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5AD40E8F-AAA8-1565-AC8B-2C32BFFE3DEC}"/>
                </a:ext>
              </a:extLst>
            </p:cNvPr>
            <p:cNvSpPr txBox="1"/>
            <p:nvPr/>
          </p:nvSpPr>
          <p:spPr>
            <a:xfrm>
              <a:off x="45163" y="3171093"/>
              <a:ext cx="1109534" cy="67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600" b="1" dirty="0"/>
                <a:t>第</a:t>
              </a:r>
              <a:r>
                <a:rPr kumimoji="1" lang="en-US" altLang="zh-TW" sz="1600" b="1" dirty="0"/>
                <a:t>32</a:t>
              </a:r>
              <a:r>
                <a:rPr kumimoji="1" lang="zh-TW" altLang="en-US" sz="1600" b="1" dirty="0"/>
                <a:t>層</a:t>
              </a:r>
              <a:endParaRPr kumimoji="1" lang="en-US" altLang="zh-TW" sz="1600" b="1" dirty="0"/>
            </a:p>
            <a:p>
              <a:pPr algn="ctr"/>
              <a:r>
                <a:rPr kumimoji="1" lang="en-US" altLang="zh-TW" sz="1600" b="1" dirty="0"/>
                <a:t>Transformer</a:t>
              </a:r>
            </a:p>
            <a:p>
              <a:pPr algn="ctr"/>
              <a:r>
                <a:rPr kumimoji="1" lang="en-US" altLang="zh-TW" sz="1600" b="1" dirty="0"/>
                <a:t>Layer</a:t>
              </a:r>
              <a:endParaRPr kumimoji="1" lang="zh-TW" altLang="en-US" sz="1600" b="1" dirty="0"/>
            </a:p>
          </p:txBody>
        </p:sp>
      </p:grp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63A6809A-0B6F-787F-7F55-EFA0F6CA07C8}"/>
              </a:ext>
            </a:extLst>
          </p:cNvPr>
          <p:cNvSpPr/>
          <p:nvPr/>
        </p:nvSpPr>
        <p:spPr>
          <a:xfrm rot="10800000">
            <a:off x="4153459" y="217539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F561BEA-1736-4A64-5F5D-BCB9A728022B}"/>
              </a:ext>
            </a:extLst>
          </p:cNvPr>
          <p:cNvSpPr/>
          <p:nvPr/>
        </p:nvSpPr>
        <p:spPr>
          <a:xfrm>
            <a:off x="4680445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01E8FF-87EB-E009-9E37-AA5E8EB40AC0}"/>
              </a:ext>
            </a:extLst>
          </p:cNvPr>
          <p:cNvSpPr/>
          <p:nvPr/>
        </p:nvSpPr>
        <p:spPr>
          <a:xfrm>
            <a:off x="5440984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4063B08-04B2-6DC8-B054-46137296BB5F}"/>
              </a:ext>
            </a:extLst>
          </p:cNvPr>
          <p:cNvSpPr/>
          <p:nvPr/>
        </p:nvSpPr>
        <p:spPr>
          <a:xfrm>
            <a:off x="6201523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7212EE2-00AE-221A-D67D-2DED6543CF11}"/>
              </a:ext>
            </a:extLst>
          </p:cNvPr>
          <p:cNvSpPr/>
          <p:nvPr/>
        </p:nvSpPr>
        <p:spPr>
          <a:xfrm>
            <a:off x="6962062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E9DF07C-0A5A-1CCE-3CF8-2785DF62C3DA}"/>
              </a:ext>
            </a:extLst>
          </p:cNvPr>
          <p:cNvSpPr/>
          <p:nvPr/>
        </p:nvSpPr>
        <p:spPr>
          <a:xfrm>
            <a:off x="7722601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EE4C15E-FC7E-BF9A-868A-28A925119B1E}"/>
              </a:ext>
            </a:extLst>
          </p:cNvPr>
          <p:cNvSpPr/>
          <p:nvPr/>
        </p:nvSpPr>
        <p:spPr>
          <a:xfrm>
            <a:off x="8483140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D60F5F-42F8-FAC9-13D2-D5E66DCDDA2C}"/>
              </a:ext>
            </a:extLst>
          </p:cNvPr>
          <p:cNvSpPr/>
          <p:nvPr/>
        </p:nvSpPr>
        <p:spPr>
          <a:xfrm>
            <a:off x="9243679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EAEF051-82F3-F2DB-9DF6-E8E53196D129}"/>
              </a:ext>
            </a:extLst>
          </p:cNvPr>
          <p:cNvSpPr/>
          <p:nvPr/>
        </p:nvSpPr>
        <p:spPr>
          <a:xfrm>
            <a:off x="10004218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84EC6EA-70CE-2AAA-8E52-80F184AC4D0F}"/>
              </a:ext>
            </a:extLst>
          </p:cNvPr>
          <p:cNvSpPr txBox="1"/>
          <p:nvPr/>
        </p:nvSpPr>
        <p:spPr>
          <a:xfrm rot="5400000">
            <a:off x="3211196" y="3779102"/>
            <a:ext cx="39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BC44ECD-3273-C722-895B-37BACA6B45FB}"/>
              </a:ext>
            </a:extLst>
          </p:cNvPr>
          <p:cNvSpPr txBox="1"/>
          <p:nvPr/>
        </p:nvSpPr>
        <p:spPr>
          <a:xfrm>
            <a:off x="4575389" y="3798738"/>
            <a:ext cx="6073231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>
                <a:ea typeface="Microsoft JhengHei" panose="020B0604030504040204" pitchFamily="34" charset="-120"/>
              </a:rPr>
              <a:t>每層由</a:t>
            </a:r>
            <a:r>
              <a:rPr kumimoji="1" lang="en-US" altLang="zh-TW" dirty="0">
                <a:ea typeface="Microsoft JhengHei" panose="020B0604030504040204" pitchFamily="34" charset="-120"/>
              </a:rPr>
              <a:t> Router </a:t>
            </a:r>
            <a:r>
              <a:rPr kumimoji="1" lang="zh-TW" altLang="en-US" dirty="0">
                <a:ea typeface="Microsoft JhengHei" panose="020B0604030504040204" pitchFamily="34" charset="-120"/>
              </a:rPr>
              <a:t>產生的數值選</a:t>
            </a:r>
            <a:r>
              <a:rPr kumimoji="1" lang="en-US" altLang="zh-TW" dirty="0">
                <a:ea typeface="Microsoft JhengHei" panose="020B0604030504040204" pitchFamily="34" charset="-120"/>
              </a:rPr>
              <a:t> Top-k</a:t>
            </a:r>
            <a:r>
              <a:rPr kumimoji="1" lang="zh-TW" altLang="en-US" dirty="0">
                <a:ea typeface="Microsoft JhengHei" panose="020B0604030504040204" pitchFamily="34" charset="-120"/>
              </a:rPr>
              <a:t>個</a:t>
            </a:r>
            <a:r>
              <a:rPr kumimoji="1" lang="en-US" altLang="zh-TW" dirty="0">
                <a:ea typeface="Microsoft JhengHei" panose="020B0604030504040204" pitchFamily="34" charset="-120"/>
              </a:rPr>
              <a:t> experts (k=2)</a:t>
            </a: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D33FD7B5-0884-4BA3-B66F-F4DC808B7C42}"/>
              </a:ext>
            </a:extLst>
          </p:cNvPr>
          <p:cNvCxnSpPr>
            <a:cxnSpLocks/>
          </p:cNvCxnSpPr>
          <p:nvPr/>
        </p:nvCxnSpPr>
        <p:spPr>
          <a:xfrm flipV="1">
            <a:off x="3311489" y="1480020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9FFAEC78-F99E-DBA5-ABF4-4FE9F4265F0E}"/>
              </a:ext>
            </a:extLst>
          </p:cNvPr>
          <p:cNvSpPr/>
          <p:nvPr/>
        </p:nvSpPr>
        <p:spPr>
          <a:xfrm>
            <a:off x="1868467" y="1200079"/>
            <a:ext cx="2875526" cy="269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 (for generation)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F1CDC58-D516-E6C4-CD9E-D8826E926B80}"/>
              </a:ext>
            </a:extLst>
          </p:cNvPr>
          <p:cNvSpPr/>
          <p:nvPr/>
        </p:nvSpPr>
        <p:spPr>
          <a:xfrm>
            <a:off x="9131691" y="5984790"/>
            <a:ext cx="2069860" cy="309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Active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FF8AB1-B9DB-9B6E-0699-5903202CC497}"/>
              </a:ext>
            </a:extLst>
          </p:cNvPr>
          <p:cNvSpPr/>
          <p:nvPr/>
        </p:nvSpPr>
        <p:spPr>
          <a:xfrm>
            <a:off x="9127542" y="6394663"/>
            <a:ext cx="2069859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Partial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圓角矩形 103">
            <a:extLst>
              <a:ext uri="{FF2B5EF4-FFF2-40B4-BE49-F238E27FC236}">
                <a16:creationId xmlns:a16="http://schemas.microsoft.com/office/drawing/2014/main" id="{607B9D6E-A109-DFEC-939B-1F04ED9FE15F}"/>
              </a:ext>
            </a:extLst>
          </p:cNvPr>
          <p:cNvSpPr/>
          <p:nvPr/>
        </p:nvSpPr>
        <p:spPr>
          <a:xfrm>
            <a:off x="6962062" y="5215310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5" name="圓角矩形 104">
            <a:extLst>
              <a:ext uri="{FF2B5EF4-FFF2-40B4-BE49-F238E27FC236}">
                <a16:creationId xmlns:a16="http://schemas.microsoft.com/office/drawing/2014/main" id="{E29B326D-48BA-9647-4463-ADC656EFE8A7}"/>
              </a:ext>
            </a:extLst>
          </p:cNvPr>
          <p:cNvSpPr/>
          <p:nvPr/>
        </p:nvSpPr>
        <p:spPr>
          <a:xfrm>
            <a:off x="6976830" y="2602406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2992577-F31F-B8F6-4A62-690A4BFD3BC9}"/>
              </a:ext>
            </a:extLst>
          </p:cNvPr>
          <p:cNvSpPr txBox="1"/>
          <p:nvPr/>
        </p:nvSpPr>
        <p:spPr>
          <a:xfrm>
            <a:off x="8367003" y="2610666"/>
            <a:ext cx="3634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/>
              <a:t>原本是</a:t>
            </a:r>
            <a:r>
              <a:rPr kumimoji="1" lang="en-US" altLang="zh-TW" sz="1600" dirty="0"/>
              <a:t>7B</a:t>
            </a:r>
          </a:p>
          <a:p>
            <a:r>
              <a:rPr kumimoji="1" lang="zh-TW" altLang="en-US" sz="1600" dirty="0"/>
              <a:t>外加了</a:t>
            </a:r>
            <a:r>
              <a:rPr kumimoji="1" lang="en-US" altLang="zh-TW" sz="1600" dirty="0"/>
              <a:t>32</a:t>
            </a:r>
            <a:r>
              <a:rPr kumimoji="1" lang="zh-TW" altLang="en-US" sz="1600" dirty="0"/>
              <a:t>層的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FFN+Router</a:t>
            </a:r>
            <a:r>
              <a:rPr kumimoji="1" lang="en-US" altLang="zh-TW" sz="1600" dirty="0"/>
              <a:t>)</a:t>
            </a:r>
            <a:r>
              <a:rPr kumimoji="1" lang="zh-TW" altLang="en-US" sz="1600" dirty="0"/>
              <a:t> 參數</a:t>
            </a:r>
            <a:endParaRPr kumimoji="1" lang="en-US" altLang="zh-TW" sz="1600" dirty="0"/>
          </a:p>
          <a:p>
            <a:r>
              <a:rPr kumimoji="1" lang="zh-TW" altLang="en-US" sz="1600" dirty="0"/>
              <a:t>一個</a:t>
            </a:r>
            <a:r>
              <a:rPr kumimoji="1" lang="en-US" altLang="zh-TW" sz="1600" dirty="0"/>
              <a:t>FFN: 4096*14336*</a:t>
            </a:r>
            <a:r>
              <a:rPr kumimoji="1" lang="en-US" altLang="zh-TW" sz="1600" dirty="0">
                <a:solidFill>
                  <a:srgbClr val="0070C0"/>
                </a:solidFill>
              </a:rPr>
              <a:t>3</a:t>
            </a:r>
            <a:r>
              <a:rPr kumimoji="1" lang="en-US" altLang="zh-TW" sz="1600" dirty="0"/>
              <a:t> (</a:t>
            </a:r>
            <a:r>
              <a:rPr kumimoji="1" lang="en-US" altLang="zh-TW" sz="1600" dirty="0" err="1">
                <a:solidFill>
                  <a:srgbClr val="0070C0"/>
                </a:solidFill>
              </a:rPr>
              <a:t>SwiGLU</a:t>
            </a:r>
            <a:r>
              <a:rPr kumimoji="1" lang="en-US" altLang="zh-TW" sz="1600" baseline="30000" dirty="0"/>
              <a:t>[1]</a:t>
            </a:r>
            <a:r>
              <a:rPr kumimoji="1" lang="en-US" altLang="zh-TW" sz="1600" dirty="0"/>
              <a:t>)</a:t>
            </a:r>
          </a:p>
          <a:p>
            <a:r>
              <a:rPr kumimoji="1" lang="zh-TW" altLang="en-US" sz="1600" dirty="0"/>
              <a:t>一個</a:t>
            </a:r>
            <a:r>
              <a:rPr kumimoji="1" lang="en-US" altLang="zh-TW" sz="1600" dirty="0"/>
              <a:t>Router: 4096*8 = 32768</a:t>
            </a:r>
          </a:p>
          <a:p>
            <a:r>
              <a:rPr kumimoji="1" lang="zh-TW" altLang="en-US" sz="1600" dirty="0"/>
              <a:t>層</a:t>
            </a:r>
            <a:r>
              <a:rPr kumimoji="1" lang="en-US" altLang="zh-TW" sz="1600" dirty="0"/>
              <a:t>: (4096*14336*3+32768)*32</a:t>
            </a:r>
            <a:r>
              <a:rPr kumimoji="1" lang="zh-TW" altLang="en-US" sz="1600" dirty="0"/>
              <a:t>約</a:t>
            </a:r>
            <a:r>
              <a:rPr kumimoji="1" lang="en-US" altLang="zh-TW" sz="1600" dirty="0"/>
              <a:t>5.6B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0C4D68-C89F-ED22-E5D5-1414CBAF7F12}"/>
              </a:ext>
            </a:extLst>
          </p:cNvPr>
          <p:cNvSpPr txBox="1"/>
          <p:nvPr/>
        </p:nvSpPr>
        <p:spPr>
          <a:xfrm>
            <a:off x="8612781" y="1366580"/>
            <a:ext cx="3221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[1] </a:t>
            </a:r>
            <a:r>
              <a:rPr lang="zh-TW" altLang="en-US" sz="1400" dirty="0"/>
              <a:t>https://arxiv.org/abs/2002.05202</a:t>
            </a:r>
          </a:p>
        </p:txBody>
      </p:sp>
    </p:spTree>
    <p:extLst>
      <p:ext uri="{BB962C8B-B14F-4D97-AF65-F5344CB8AC3E}">
        <p14:creationId xmlns:p14="http://schemas.microsoft.com/office/powerpoint/2010/main" val="33929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0922-82E3-F87A-6103-71A6E282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26BE8-C077-CF51-B9A7-2EA1507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Shared Parameters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以</a:t>
            </a:r>
            <a:r>
              <a:rPr kumimoji="1" lang="en-US" altLang="zh-TW" dirty="0"/>
              <a:t>Mistral 8x7B</a:t>
            </a:r>
            <a:r>
              <a:rPr kumimoji="1" lang="zh-TW" altLang="en-US" dirty="0"/>
              <a:t>為例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F0380C-A61B-20DD-F8F3-37D09D46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6CD21D-3E30-EE37-74CC-0119379F0C84}"/>
              </a:ext>
            </a:extLst>
          </p:cNvPr>
          <p:cNvSpPr/>
          <p:nvPr/>
        </p:nvSpPr>
        <p:spPr>
          <a:xfrm>
            <a:off x="2242656" y="4211817"/>
            <a:ext cx="2069860" cy="2250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485FD1-FADB-4A8A-CC36-7FDE75274EF0}"/>
              </a:ext>
            </a:extLst>
          </p:cNvPr>
          <p:cNvSpPr/>
          <p:nvPr/>
        </p:nvSpPr>
        <p:spPr>
          <a:xfrm>
            <a:off x="2550741" y="5257726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2F737E-0446-8173-B9A5-0CC10FAF7E37}"/>
              </a:ext>
            </a:extLst>
          </p:cNvPr>
          <p:cNvSpPr/>
          <p:nvPr/>
        </p:nvSpPr>
        <p:spPr>
          <a:xfrm>
            <a:off x="2344487" y="6502877"/>
            <a:ext cx="1928132" cy="293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Text &amp; Position Embed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14FB6B-C038-3260-D0D2-F7FEBEA27C9B}"/>
              </a:ext>
            </a:extLst>
          </p:cNvPr>
          <p:cNvSpPr/>
          <p:nvPr/>
        </p:nvSpPr>
        <p:spPr>
          <a:xfrm>
            <a:off x="2550741" y="5722080"/>
            <a:ext cx="1515626" cy="48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Self Attention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6C3CD70-6475-6A1A-DEA2-0D1A00794096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308552" y="6206785"/>
            <a:ext cx="1" cy="2960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C60C0F91-28DF-9908-0398-839D7C0A1629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2550742" y="5404118"/>
            <a:ext cx="760295" cy="992954"/>
          </a:xfrm>
          <a:prstGeom prst="bentConnector3">
            <a:avLst>
              <a:gd name="adj1" fmla="val 1300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17A29D2-B651-0E7B-9AFB-C1428A0A6614}"/>
              </a:ext>
            </a:extLst>
          </p:cNvPr>
          <p:cNvSpPr/>
          <p:nvPr/>
        </p:nvSpPr>
        <p:spPr>
          <a:xfrm>
            <a:off x="2550741" y="4753055"/>
            <a:ext cx="1515626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3BC1EE-4678-4BFB-A481-E5031B0BF3A8}"/>
              </a:ext>
            </a:extLst>
          </p:cNvPr>
          <p:cNvSpPr txBox="1"/>
          <p:nvPr/>
        </p:nvSpPr>
        <p:spPr>
          <a:xfrm>
            <a:off x="3311036" y="6166239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B3779C-215A-3129-BDAB-08C4266055CF}"/>
              </a:ext>
            </a:extLst>
          </p:cNvPr>
          <p:cNvSpPr txBox="1"/>
          <p:nvPr/>
        </p:nvSpPr>
        <p:spPr>
          <a:xfrm>
            <a:off x="3617990" y="5749042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F07B86B0-65E9-7428-E453-727DD320E505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16200000" flipH="1">
            <a:off x="3299880" y="5672745"/>
            <a:ext cx="12700" cy="1075922"/>
          </a:xfrm>
          <a:prstGeom prst="bentConnector3">
            <a:avLst>
              <a:gd name="adj1" fmla="val 1107693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9B2808-D8B7-E0F0-BDA2-124C43C793DD}"/>
              </a:ext>
            </a:extLst>
          </p:cNvPr>
          <p:cNvSpPr txBox="1"/>
          <p:nvPr/>
        </p:nvSpPr>
        <p:spPr>
          <a:xfrm>
            <a:off x="2542068" y="5749042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99FAC6BB-83AC-E1A4-3539-C52B16F9F773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2550741" y="4431901"/>
            <a:ext cx="757630" cy="756951"/>
          </a:xfrm>
          <a:prstGeom prst="bentConnector3">
            <a:avLst>
              <a:gd name="adj1" fmla="val 1301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3371A45-85B1-EAD9-9B26-79594E976068}"/>
              </a:ext>
            </a:extLst>
          </p:cNvPr>
          <p:cNvSpPr/>
          <p:nvPr/>
        </p:nvSpPr>
        <p:spPr>
          <a:xfrm>
            <a:off x="2550741" y="4285509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EA6F9C-BC30-358A-0FB7-AF3EF2F6465D}"/>
              </a:ext>
            </a:extLst>
          </p:cNvPr>
          <p:cNvSpPr txBox="1"/>
          <p:nvPr/>
        </p:nvSpPr>
        <p:spPr>
          <a:xfrm>
            <a:off x="3308372" y="4958019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F87CD9C-793B-F75B-714E-2E023837565F}"/>
              </a:ext>
            </a:extLst>
          </p:cNvPr>
          <p:cNvCxnSpPr>
            <a:cxnSpLocks/>
          </p:cNvCxnSpPr>
          <p:nvPr/>
        </p:nvCxnSpPr>
        <p:spPr>
          <a:xfrm flipV="1">
            <a:off x="3308554" y="4578290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9546740E-EDE2-C14C-1640-6D5E6ACEF490}"/>
              </a:ext>
            </a:extLst>
          </p:cNvPr>
          <p:cNvCxnSpPr>
            <a:cxnSpLocks/>
          </p:cNvCxnSpPr>
          <p:nvPr/>
        </p:nvCxnSpPr>
        <p:spPr>
          <a:xfrm flipV="1">
            <a:off x="3308554" y="5550508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F3738AF0-D577-EBFB-159C-52B42671E1B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308372" y="5055563"/>
            <a:ext cx="182" cy="20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154C10-438E-1617-FE42-49D3EA7CEEEF}"/>
              </a:ext>
            </a:extLst>
          </p:cNvPr>
          <p:cNvSpPr txBox="1"/>
          <p:nvPr/>
        </p:nvSpPr>
        <p:spPr>
          <a:xfrm>
            <a:off x="791448" y="4988618"/>
            <a:ext cx="1515626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600" b="1" dirty="0"/>
              <a:t>第</a:t>
            </a:r>
            <a:r>
              <a:rPr kumimoji="1" lang="en-US" altLang="zh-TW" sz="1600" b="1" dirty="0"/>
              <a:t>1</a:t>
            </a:r>
            <a:r>
              <a:rPr kumimoji="1" lang="zh-TW" altLang="en-US" sz="1600" b="1" dirty="0"/>
              <a:t>層</a:t>
            </a:r>
            <a:endParaRPr kumimoji="1" lang="en-US" altLang="zh-TW" sz="1600" b="1" dirty="0"/>
          </a:p>
          <a:p>
            <a:pPr algn="ctr"/>
            <a:r>
              <a:rPr kumimoji="1" lang="en-US" altLang="zh-TW" sz="1600" b="1" dirty="0"/>
              <a:t>Transformer</a:t>
            </a:r>
          </a:p>
          <a:p>
            <a:pPr algn="ctr"/>
            <a:r>
              <a:rPr kumimoji="1" lang="en-US" altLang="zh-TW" sz="1600" b="1" dirty="0"/>
              <a:t>Layer</a:t>
            </a:r>
            <a:endParaRPr kumimoji="1" lang="zh-TW" altLang="en-US" sz="1600" b="1" dirty="0"/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3D114EC6-EF3A-B135-7316-E8B1AC57A2F5}"/>
              </a:ext>
            </a:extLst>
          </p:cNvPr>
          <p:cNvSpPr/>
          <p:nvPr/>
        </p:nvSpPr>
        <p:spPr>
          <a:xfrm rot="10800000">
            <a:off x="4153459" y="4793024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274438-F149-A2FB-77E0-98AA01951D31}"/>
              </a:ext>
            </a:extLst>
          </p:cNvPr>
          <p:cNvSpPr/>
          <p:nvPr/>
        </p:nvSpPr>
        <p:spPr>
          <a:xfrm>
            <a:off x="4680445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2844EC-1886-D80A-871E-4887C7DFB8DA}"/>
              </a:ext>
            </a:extLst>
          </p:cNvPr>
          <p:cNvSpPr/>
          <p:nvPr/>
        </p:nvSpPr>
        <p:spPr>
          <a:xfrm>
            <a:off x="5440984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442ADA-C169-57AB-0F4E-A907DB832485}"/>
              </a:ext>
            </a:extLst>
          </p:cNvPr>
          <p:cNvSpPr/>
          <p:nvPr/>
        </p:nvSpPr>
        <p:spPr>
          <a:xfrm>
            <a:off x="6201523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A29F27-2442-45D4-D9CA-C3C3B062849B}"/>
              </a:ext>
            </a:extLst>
          </p:cNvPr>
          <p:cNvSpPr/>
          <p:nvPr/>
        </p:nvSpPr>
        <p:spPr>
          <a:xfrm>
            <a:off x="6962062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22A33E-9EF5-2DCD-D12B-5FD0719EBFD4}"/>
              </a:ext>
            </a:extLst>
          </p:cNvPr>
          <p:cNvSpPr/>
          <p:nvPr/>
        </p:nvSpPr>
        <p:spPr>
          <a:xfrm>
            <a:off x="7722601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75C0CF-CB0C-06B6-9905-4AAECDC3B903}"/>
              </a:ext>
            </a:extLst>
          </p:cNvPr>
          <p:cNvSpPr/>
          <p:nvPr/>
        </p:nvSpPr>
        <p:spPr>
          <a:xfrm>
            <a:off x="8483140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FDB16D-E156-BE33-C94C-2BED49A06EBF}"/>
              </a:ext>
            </a:extLst>
          </p:cNvPr>
          <p:cNvSpPr/>
          <p:nvPr/>
        </p:nvSpPr>
        <p:spPr>
          <a:xfrm>
            <a:off x="9243679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CBE324-F42E-5AEF-9AAC-3DB197F208BB}"/>
              </a:ext>
            </a:extLst>
          </p:cNvPr>
          <p:cNvSpPr/>
          <p:nvPr/>
        </p:nvSpPr>
        <p:spPr>
          <a:xfrm>
            <a:off x="10004218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B50C789-1A26-7B27-6525-1FB5EE50F904}"/>
              </a:ext>
            </a:extLst>
          </p:cNvPr>
          <p:cNvSpPr/>
          <p:nvPr/>
        </p:nvSpPr>
        <p:spPr>
          <a:xfrm>
            <a:off x="2242656" y="1594191"/>
            <a:ext cx="2069860" cy="2250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B3C62C-DFDD-9E5F-2FD4-FC0198E88113}"/>
              </a:ext>
            </a:extLst>
          </p:cNvPr>
          <p:cNvSpPr/>
          <p:nvPr/>
        </p:nvSpPr>
        <p:spPr>
          <a:xfrm>
            <a:off x="2550741" y="2640100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E36DE12-D919-02E9-DD34-DD28D0ED59C7}"/>
              </a:ext>
            </a:extLst>
          </p:cNvPr>
          <p:cNvSpPr/>
          <p:nvPr/>
        </p:nvSpPr>
        <p:spPr>
          <a:xfrm>
            <a:off x="2550741" y="3104454"/>
            <a:ext cx="1515626" cy="48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Self Attention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D6C7D8F2-0BDB-74C1-16B4-F34F50ED8B48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3308552" y="3589159"/>
            <a:ext cx="1" cy="2960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4E4CD416-7A2B-4BCA-9F5C-0ADFD838F611}"/>
              </a:ext>
            </a:extLst>
          </p:cNvPr>
          <p:cNvCxnSpPr>
            <a:cxnSpLocks/>
            <a:stCxn id="77" idx="1"/>
            <a:endCxn id="71" idx="1"/>
          </p:cNvCxnSpPr>
          <p:nvPr/>
        </p:nvCxnSpPr>
        <p:spPr>
          <a:xfrm rot="10800000">
            <a:off x="2550742" y="2786492"/>
            <a:ext cx="760295" cy="992954"/>
          </a:xfrm>
          <a:prstGeom prst="bentConnector3">
            <a:avLst>
              <a:gd name="adj1" fmla="val 1300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74EF6940-F874-049D-447C-D5DB47E10018}"/>
              </a:ext>
            </a:extLst>
          </p:cNvPr>
          <p:cNvSpPr/>
          <p:nvPr/>
        </p:nvSpPr>
        <p:spPr>
          <a:xfrm>
            <a:off x="2550741" y="2135429"/>
            <a:ext cx="1515626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4E4EEB7-CB29-176D-A4F2-141AB1879727}"/>
              </a:ext>
            </a:extLst>
          </p:cNvPr>
          <p:cNvSpPr txBox="1"/>
          <p:nvPr/>
        </p:nvSpPr>
        <p:spPr>
          <a:xfrm>
            <a:off x="3311036" y="3548613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5DB296E-EED7-E455-3122-663A7E6A357E}"/>
              </a:ext>
            </a:extLst>
          </p:cNvPr>
          <p:cNvSpPr txBox="1"/>
          <p:nvPr/>
        </p:nvSpPr>
        <p:spPr>
          <a:xfrm>
            <a:off x="3617990" y="3131416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79" name="肘形接點 78">
            <a:extLst>
              <a:ext uri="{FF2B5EF4-FFF2-40B4-BE49-F238E27FC236}">
                <a16:creationId xmlns:a16="http://schemas.microsoft.com/office/drawing/2014/main" id="{CD19721F-9847-E6CA-A608-924A72690448}"/>
              </a:ext>
            </a:extLst>
          </p:cNvPr>
          <p:cNvCxnSpPr>
            <a:cxnSpLocks/>
            <a:stCxn id="80" idx="2"/>
            <a:endCxn id="78" idx="2"/>
          </p:cNvCxnSpPr>
          <p:nvPr/>
        </p:nvCxnSpPr>
        <p:spPr>
          <a:xfrm rot="16200000" flipH="1">
            <a:off x="3299880" y="3055119"/>
            <a:ext cx="12700" cy="1075922"/>
          </a:xfrm>
          <a:prstGeom prst="bentConnector3">
            <a:avLst>
              <a:gd name="adj1" fmla="val 1107693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6A9064F-84A9-6989-F54E-56E304305D78}"/>
              </a:ext>
            </a:extLst>
          </p:cNvPr>
          <p:cNvSpPr txBox="1"/>
          <p:nvPr/>
        </p:nvSpPr>
        <p:spPr>
          <a:xfrm>
            <a:off x="2542068" y="3131416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81" name="肘形接點 80">
            <a:extLst>
              <a:ext uri="{FF2B5EF4-FFF2-40B4-BE49-F238E27FC236}">
                <a16:creationId xmlns:a16="http://schemas.microsoft.com/office/drawing/2014/main" id="{DAE90DC6-D9A4-B637-2FF3-2CCAE51BDA53}"/>
              </a:ext>
            </a:extLst>
          </p:cNvPr>
          <p:cNvCxnSpPr>
            <a:cxnSpLocks/>
            <a:stCxn id="83" idx="1"/>
            <a:endCxn id="82" idx="1"/>
          </p:cNvCxnSpPr>
          <p:nvPr/>
        </p:nvCxnSpPr>
        <p:spPr>
          <a:xfrm rot="10800000">
            <a:off x="2550741" y="1814275"/>
            <a:ext cx="757630" cy="756951"/>
          </a:xfrm>
          <a:prstGeom prst="bentConnector3">
            <a:avLst>
              <a:gd name="adj1" fmla="val 1301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0265737-12E2-9909-1656-64EAACE0C0DA}"/>
              </a:ext>
            </a:extLst>
          </p:cNvPr>
          <p:cNvSpPr/>
          <p:nvPr/>
        </p:nvSpPr>
        <p:spPr>
          <a:xfrm>
            <a:off x="2550741" y="1667883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85D44D4-EBCD-1C54-841B-07FCF18C7727}"/>
              </a:ext>
            </a:extLst>
          </p:cNvPr>
          <p:cNvSpPr txBox="1"/>
          <p:nvPr/>
        </p:nvSpPr>
        <p:spPr>
          <a:xfrm>
            <a:off x="3308372" y="2340393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355DD381-078A-BD8A-972A-9438E88714F9}"/>
              </a:ext>
            </a:extLst>
          </p:cNvPr>
          <p:cNvCxnSpPr>
            <a:cxnSpLocks/>
          </p:cNvCxnSpPr>
          <p:nvPr/>
        </p:nvCxnSpPr>
        <p:spPr>
          <a:xfrm flipV="1">
            <a:off x="3308554" y="1960664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5B5C4326-487A-5F04-99EB-36588CAC2963}"/>
              </a:ext>
            </a:extLst>
          </p:cNvPr>
          <p:cNvCxnSpPr>
            <a:cxnSpLocks/>
          </p:cNvCxnSpPr>
          <p:nvPr/>
        </p:nvCxnSpPr>
        <p:spPr>
          <a:xfrm flipV="1">
            <a:off x="3308554" y="2932882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698B7DED-360E-460B-FC5E-8C575A22DE3C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308372" y="2437937"/>
            <a:ext cx="182" cy="20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E8BE177-1443-AA65-507E-790B6BF8011B}"/>
              </a:ext>
            </a:extLst>
          </p:cNvPr>
          <p:cNvSpPr txBox="1"/>
          <p:nvPr/>
        </p:nvSpPr>
        <p:spPr>
          <a:xfrm>
            <a:off x="791448" y="2370992"/>
            <a:ext cx="1515626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600" b="1" dirty="0"/>
              <a:t>第</a:t>
            </a:r>
            <a:r>
              <a:rPr kumimoji="1" lang="en-US" altLang="zh-TW" sz="1600" b="1" dirty="0"/>
              <a:t>32</a:t>
            </a:r>
            <a:r>
              <a:rPr kumimoji="1" lang="zh-TW" altLang="en-US" sz="1600" b="1" dirty="0"/>
              <a:t>層</a:t>
            </a:r>
            <a:endParaRPr kumimoji="1" lang="en-US" altLang="zh-TW" sz="1600" b="1" dirty="0"/>
          </a:p>
          <a:p>
            <a:pPr algn="ctr"/>
            <a:r>
              <a:rPr kumimoji="1" lang="en-US" altLang="zh-TW" sz="1600" b="1" dirty="0"/>
              <a:t>Transformer</a:t>
            </a:r>
          </a:p>
          <a:p>
            <a:pPr algn="ctr"/>
            <a:r>
              <a:rPr kumimoji="1" lang="en-US" altLang="zh-TW" sz="1600" b="1" dirty="0"/>
              <a:t>Layer</a:t>
            </a:r>
            <a:endParaRPr kumimoji="1" lang="zh-TW" altLang="en-US" sz="1600" b="1" dirty="0"/>
          </a:p>
        </p:txBody>
      </p: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37B148B3-77D4-9494-59FA-BD978A048F4C}"/>
              </a:ext>
            </a:extLst>
          </p:cNvPr>
          <p:cNvSpPr/>
          <p:nvPr/>
        </p:nvSpPr>
        <p:spPr>
          <a:xfrm rot="10800000">
            <a:off x="4153459" y="217539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37F3FDD-E779-1509-002A-6AB40C51F470}"/>
              </a:ext>
            </a:extLst>
          </p:cNvPr>
          <p:cNvSpPr/>
          <p:nvPr/>
        </p:nvSpPr>
        <p:spPr>
          <a:xfrm>
            <a:off x="4680445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3D1F4F2-A40E-A6F5-B6E1-3BE8643E8EA9}"/>
              </a:ext>
            </a:extLst>
          </p:cNvPr>
          <p:cNvSpPr/>
          <p:nvPr/>
        </p:nvSpPr>
        <p:spPr>
          <a:xfrm>
            <a:off x="5440984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6B08772-B265-0D62-B529-C75E40D1DB0D}"/>
              </a:ext>
            </a:extLst>
          </p:cNvPr>
          <p:cNvSpPr/>
          <p:nvPr/>
        </p:nvSpPr>
        <p:spPr>
          <a:xfrm>
            <a:off x="6201523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7F97586-A4D9-FD8F-3448-B0CA5EF07E2D}"/>
              </a:ext>
            </a:extLst>
          </p:cNvPr>
          <p:cNvSpPr/>
          <p:nvPr/>
        </p:nvSpPr>
        <p:spPr>
          <a:xfrm>
            <a:off x="6962062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2B3B6D2-CE1D-D5BA-A6D6-E98654FF39DA}"/>
              </a:ext>
            </a:extLst>
          </p:cNvPr>
          <p:cNvSpPr/>
          <p:nvPr/>
        </p:nvSpPr>
        <p:spPr>
          <a:xfrm>
            <a:off x="7722601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A040232-3165-474C-89C0-9CD77674208B}"/>
              </a:ext>
            </a:extLst>
          </p:cNvPr>
          <p:cNvSpPr/>
          <p:nvPr/>
        </p:nvSpPr>
        <p:spPr>
          <a:xfrm>
            <a:off x="8483140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AC37435-34A8-F088-66CD-6667696F5E73}"/>
              </a:ext>
            </a:extLst>
          </p:cNvPr>
          <p:cNvSpPr/>
          <p:nvPr/>
        </p:nvSpPr>
        <p:spPr>
          <a:xfrm>
            <a:off x="9243679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1D00ACC-455C-B340-255A-2BD270737BE6}"/>
              </a:ext>
            </a:extLst>
          </p:cNvPr>
          <p:cNvSpPr/>
          <p:nvPr/>
        </p:nvSpPr>
        <p:spPr>
          <a:xfrm>
            <a:off x="10004218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4EDD89F9-A404-C6F5-6454-D9FD6632715E}"/>
              </a:ext>
            </a:extLst>
          </p:cNvPr>
          <p:cNvSpPr txBox="1"/>
          <p:nvPr/>
        </p:nvSpPr>
        <p:spPr>
          <a:xfrm rot="5400000">
            <a:off x="3211196" y="3779102"/>
            <a:ext cx="39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932DAA0-27F7-23A4-273D-A2F2F8E2201F}"/>
              </a:ext>
            </a:extLst>
          </p:cNvPr>
          <p:cNvSpPr txBox="1"/>
          <p:nvPr/>
        </p:nvSpPr>
        <p:spPr>
          <a:xfrm>
            <a:off x="4575389" y="3798738"/>
            <a:ext cx="6073231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>
                <a:ea typeface="Microsoft JhengHei" panose="020B0604030504040204" pitchFamily="34" charset="-120"/>
              </a:rPr>
              <a:t>除了</a:t>
            </a:r>
            <a:r>
              <a:rPr kumimoji="1" lang="en-US" altLang="zh-TW" dirty="0">
                <a:ea typeface="Microsoft JhengHei" panose="020B0604030504040204" pitchFamily="34" charset="-120"/>
              </a:rPr>
              <a:t>Experts</a:t>
            </a:r>
            <a:r>
              <a:rPr kumimoji="1" lang="zh-TW" altLang="en-US" dirty="0">
                <a:ea typeface="Microsoft JhengHei" panose="020B0604030504040204" pitchFamily="34" charset="-120"/>
              </a:rPr>
              <a:t>層之外其餘模型參數共享</a:t>
            </a:r>
            <a:endParaRPr kumimoji="1" lang="en-US" altLang="zh-TW" dirty="0">
              <a:ea typeface="Microsoft JhengHei" panose="020B0604030504040204" pitchFamily="34" charset="-120"/>
            </a:endParaRP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4034B9F9-62E2-78B8-342F-1B3D78E34903}"/>
              </a:ext>
            </a:extLst>
          </p:cNvPr>
          <p:cNvCxnSpPr>
            <a:cxnSpLocks/>
          </p:cNvCxnSpPr>
          <p:nvPr/>
        </p:nvCxnSpPr>
        <p:spPr>
          <a:xfrm flipV="1">
            <a:off x="3311489" y="1480020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925E1AC6-AC6B-388D-0067-7E5F520EFD40}"/>
              </a:ext>
            </a:extLst>
          </p:cNvPr>
          <p:cNvSpPr/>
          <p:nvPr/>
        </p:nvSpPr>
        <p:spPr>
          <a:xfrm>
            <a:off x="1868467" y="1200079"/>
            <a:ext cx="2875526" cy="269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 (for generation)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BA909A2-3B8B-9B70-1210-51BF66E13BA3}"/>
              </a:ext>
            </a:extLst>
          </p:cNvPr>
          <p:cNvSpPr/>
          <p:nvPr/>
        </p:nvSpPr>
        <p:spPr>
          <a:xfrm>
            <a:off x="9131691" y="5984790"/>
            <a:ext cx="2069860" cy="309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Active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1F4B378-42C6-0FF7-6407-6549828EACE2}"/>
              </a:ext>
            </a:extLst>
          </p:cNvPr>
          <p:cNvSpPr/>
          <p:nvPr/>
        </p:nvSpPr>
        <p:spPr>
          <a:xfrm>
            <a:off x="9127542" y="6394663"/>
            <a:ext cx="2069859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Partial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圓角矩形 103">
            <a:extLst>
              <a:ext uri="{FF2B5EF4-FFF2-40B4-BE49-F238E27FC236}">
                <a16:creationId xmlns:a16="http://schemas.microsoft.com/office/drawing/2014/main" id="{8FF3BC16-8F1C-B65C-2B41-E63B096AFAF0}"/>
              </a:ext>
            </a:extLst>
          </p:cNvPr>
          <p:cNvSpPr/>
          <p:nvPr/>
        </p:nvSpPr>
        <p:spPr>
          <a:xfrm>
            <a:off x="6962062" y="5215310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5" name="圓角矩形 104">
            <a:extLst>
              <a:ext uri="{FF2B5EF4-FFF2-40B4-BE49-F238E27FC236}">
                <a16:creationId xmlns:a16="http://schemas.microsoft.com/office/drawing/2014/main" id="{0000E132-A78F-6464-225C-7452E8A51E12}"/>
              </a:ext>
            </a:extLst>
          </p:cNvPr>
          <p:cNvSpPr/>
          <p:nvPr/>
        </p:nvSpPr>
        <p:spPr>
          <a:xfrm>
            <a:off x="6976830" y="2602406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9FFD14-7EAE-CF01-0A73-6F0396FC52B5}"/>
              </a:ext>
            </a:extLst>
          </p:cNvPr>
          <p:cNvSpPr/>
          <p:nvPr/>
        </p:nvSpPr>
        <p:spPr>
          <a:xfrm>
            <a:off x="9127541" y="5548001"/>
            <a:ext cx="2069860" cy="356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Active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DC14C-E49F-B6CE-AAAB-089F49E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Take Home Message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BA43AC-EBF2-1594-B86E-CA3A7EA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A90530-88AE-D352-3D39-361593EF3735}"/>
              </a:ext>
            </a:extLst>
          </p:cNvPr>
          <p:cNvSpPr txBox="1"/>
          <p:nvPr/>
        </p:nvSpPr>
        <p:spPr>
          <a:xfrm>
            <a:off x="653143" y="1750982"/>
            <a:ext cx="10104120" cy="445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現代 </a:t>
            </a:r>
            <a:r>
              <a:rPr kumimoji="1" lang="en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LLM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越來越大，全參數啟動非常昂貴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一般模型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vs. </a:t>
            </a:r>
            <a:r>
              <a:rPr kumimoji="1"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MoE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一般模型在推論階段會同時啟用所有參數，即使部分輸入根本不需要那麼多處理能力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採用 </a:t>
            </a:r>
            <a:r>
              <a:rPr kumimoji="1" lang="en-US" altLang="zh-TW" sz="2400" dirty="0"/>
              <a:t>conditional computation</a:t>
            </a:r>
            <a:r>
              <a:rPr kumimoji="1" lang="zh-TW" altLang="en-US" sz="2400" dirty="0"/>
              <a:t>：根據輸入內容，只啟動部分 </a:t>
            </a:r>
            <a:r>
              <a:rPr kumimoji="1" lang="en-US" altLang="zh-TW" sz="2400" dirty="0"/>
              <a:t>experts</a:t>
            </a:r>
            <a:r>
              <a:rPr kumimoji="1" lang="zh-TW" altLang="en-US" sz="2400" dirty="0"/>
              <a:t>，因此可以減少記憶體使用量，加快模型推論速度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zh-TW" altLang="en-US" sz="2400" dirty="0"/>
              <a:t> 額外好處：</a:t>
            </a:r>
            <a:r>
              <a:rPr kumimoji="1" lang="en-US" altLang="zh-TW" sz="2400" dirty="0"/>
              <a:t>Experts</a:t>
            </a:r>
            <a:r>
              <a:rPr kumimoji="1" lang="zh-TW" altLang="en-US" sz="2400" dirty="0"/>
              <a:t> 數量可以增加，但 </a:t>
            </a:r>
            <a:r>
              <a:rPr kumimoji="1" lang="en-US" altLang="zh-TW" sz="2400" dirty="0"/>
              <a:t>activated parameters </a:t>
            </a:r>
            <a:r>
              <a:rPr kumimoji="1" lang="zh-TW" altLang="en-US" sz="2400" dirty="0"/>
              <a:t>數量可以維持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85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A0743-540A-CDD8-2341-2CF4AA65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MoE</a:t>
            </a:r>
            <a:r>
              <a:rPr kumimoji="1" lang="en-US" altLang="zh-TW" dirty="0"/>
              <a:t> vs. Ensemble Learning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C99DDF-69CC-F8C2-40F9-64E7261D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A453C8-6CB2-B275-F624-7A2C0D0C8731}"/>
              </a:ext>
            </a:extLst>
          </p:cNvPr>
          <p:cNvSpPr txBox="1"/>
          <p:nvPr/>
        </p:nvSpPr>
        <p:spPr>
          <a:xfrm>
            <a:off x="653143" y="1750982"/>
            <a:ext cx="10104120" cy="334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推論時使用參數量比較：</a:t>
            </a:r>
            <a:endParaRPr kumimoji="1"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少數專家 </a:t>
            </a:r>
            <a:r>
              <a:rPr kumimoji="1" lang="en-US" altLang="zh-TW" sz="2400" dirty="0"/>
              <a:t>(sparse)</a:t>
            </a:r>
            <a:r>
              <a:rPr kumimoji="1" lang="zh-TW" altLang="en-US" sz="2400" dirty="0"/>
              <a:t>；</a:t>
            </a:r>
            <a:r>
              <a:rPr kumimoji="1" lang="en" altLang="zh-TW" sz="2400" dirty="0"/>
              <a:t>Ensemble: </a:t>
            </a:r>
            <a:r>
              <a:rPr kumimoji="1" lang="zh-TW" altLang="en-US" sz="2400" dirty="0"/>
              <a:t>各模型全部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參數共享：</a:t>
            </a:r>
            <a:endParaRPr kumimoji="1"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專家層外參數共享；</a:t>
            </a:r>
            <a:r>
              <a:rPr kumimoji="1" lang="en" altLang="zh-TW" sz="2400" dirty="0"/>
              <a:t>Ensemble: </a:t>
            </a:r>
            <a:r>
              <a:rPr kumimoji="1" lang="zh-TW" altLang="en-US" sz="2400" dirty="0"/>
              <a:t>無參數共享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訓練方式：</a:t>
            </a:r>
            <a:endParaRPr kumimoji="1"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所有專家一起訓練；</a:t>
            </a:r>
            <a:r>
              <a:rPr kumimoji="1" lang="en" altLang="zh-TW" sz="2400" dirty="0"/>
              <a:t>Ensemble: </a:t>
            </a:r>
            <a:r>
              <a:rPr kumimoji="1" lang="zh-TW" altLang="en-US" sz="2400" dirty="0"/>
              <a:t>不同模型可以各自訓練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960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27131-A61A-574B-6C85-069A959E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Online resources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D82EF-5587-A940-BC55-197B8E5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BB3B9A-77EF-4966-6268-E73A88F6D1D5}"/>
              </a:ext>
            </a:extLst>
          </p:cNvPr>
          <p:cNvSpPr txBox="1"/>
          <p:nvPr/>
        </p:nvSpPr>
        <p:spPr>
          <a:xfrm>
            <a:off x="653143" y="1750982"/>
            <a:ext cx="10104120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YouTube videos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000" dirty="0">
                <a:ea typeface="Microsoft JhengHei" panose="020B0604030504040204" pitchFamily="34" charset="-120"/>
                <a:hlinkClick r:id="rId2"/>
              </a:rPr>
              <a:t>Stanford CS25: V4 I Demystifying Mixtral of Experts </a:t>
            </a:r>
            <a:endParaRPr kumimoji="1"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3"/>
              </a:rPr>
              <a:t>[IBM Technology] What is Mixture of Experts? </a:t>
            </a:r>
            <a:endParaRPr kumimoji="1"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4"/>
              </a:rPr>
              <a:t>A Review of 10 Most Popular Activation Functions in Neural Networks</a:t>
            </a:r>
            <a:endParaRPr kumimoji="1"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rgbClr val="FF0000"/>
                </a:solidFill>
              </a:rPr>
              <a:t>Important papers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近代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MoE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開山之作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5"/>
              </a:rPr>
              <a:t>Outrageously Large Neural Networks: The Sparsely-Gated Mixture-of-Experts Layer (Shazeer et al., 2017)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ea typeface="Microsoft JhengHei" panose="020B0604030504040204" pitchFamily="34" charset="-120"/>
              </a:rPr>
              <a:t>MoE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on Transformers (T5)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6"/>
              </a:rPr>
              <a:t>Switch Transformers (Fedus et al., 2021)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65244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68" y="2943225"/>
            <a:ext cx="4071257" cy="1182794"/>
          </a:xfrm>
        </p:spPr>
        <p:txBody>
          <a:bodyPr>
            <a:normAutofit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DA14-1682-D176-ABB5-D25F8A28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Outline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579229-A20B-412E-EEA2-BA80F85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DF3B5E-5E80-EE81-21E0-55FE59BD82EC}"/>
              </a:ext>
            </a:extLst>
          </p:cNvPr>
          <p:cNvSpPr txBox="1"/>
          <p:nvPr/>
        </p:nvSpPr>
        <p:spPr>
          <a:xfrm>
            <a:off x="653143" y="1750982"/>
            <a:ext cx="101041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學期主題回顧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Introduction to Mixture of Experts</a:t>
            </a:r>
          </a:p>
        </p:txBody>
      </p:sp>
    </p:spTree>
    <p:extLst>
      <p:ext uri="{BB962C8B-B14F-4D97-AF65-F5344CB8AC3E}">
        <p14:creationId xmlns:p14="http://schemas.microsoft.com/office/powerpoint/2010/main" val="22463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949B0-29D7-A581-59A0-79E0A5473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438975-5E1D-3E49-C280-6B77F282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2" y="1325863"/>
            <a:ext cx="3541486" cy="22860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學期主題回顧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AEDF50-285A-F48C-1879-171301CB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19909-541E-1ADC-E712-8BAA4E5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Road Map of Natural Language Processing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9A6820-B7B5-43AD-E198-87DC7757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025B1-1B51-A3EF-CAC2-F9D11E0D8382}"/>
              </a:ext>
            </a:extLst>
          </p:cNvPr>
          <p:cNvSpPr/>
          <p:nvPr/>
        </p:nvSpPr>
        <p:spPr>
          <a:xfrm>
            <a:off x="740228" y="1612782"/>
            <a:ext cx="2140857" cy="81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i="1" dirty="0">
                <a:solidFill>
                  <a:schemeClr val="tx1"/>
                </a:solidFill>
              </a:rPr>
              <a:t>Statistical Language Models</a:t>
            </a:r>
            <a:r>
              <a:rPr kumimoji="1" lang="en-US" altLang="zh-TW" i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(W2)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56FDF4-3D70-1D9C-91BE-00917294877F}"/>
              </a:ext>
            </a:extLst>
          </p:cNvPr>
          <p:cNvSpPr/>
          <p:nvPr/>
        </p:nvSpPr>
        <p:spPr>
          <a:xfrm>
            <a:off x="740227" y="3184194"/>
            <a:ext cx="2140857" cy="81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Word2vec, </a:t>
            </a:r>
            <a:r>
              <a:rPr kumimoji="1" lang="en-US" altLang="zh-TW" b="1" dirty="0" err="1">
                <a:solidFill>
                  <a:schemeClr val="tx1"/>
                </a:solidFill>
              </a:rPr>
              <a:t>GloVe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(W3)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B4FC3D-A549-DF2E-C7A1-DEF814D47480}"/>
              </a:ext>
            </a:extLst>
          </p:cNvPr>
          <p:cNvSpPr txBox="1"/>
          <p:nvPr/>
        </p:nvSpPr>
        <p:spPr>
          <a:xfrm>
            <a:off x="2850603" y="1696016"/>
            <a:ext cx="235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Concept of N-gram</a:t>
            </a:r>
          </a:p>
          <a:p>
            <a:r>
              <a:rPr kumimoji="1" lang="en-US" altLang="zh-TW" dirty="0"/>
              <a:t>First word vectors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75908D-4B63-3748-741B-5EBE0E8AAAF9}"/>
              </a:ext>
            </a:extLst>
          </p:cNvPr>
          <p:cNvSpPr txBox="1"/>
          <p:nvPr/>
        </p:nvSpPr>
        <p:spPr>
          <a:xfrm>
            <a:off x="2850603" y="3405928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(shallow NN)</a:t>
            </a:r>
            <a:endParaRPr kumimoji="1" lang="zh-TW" altLang="en-US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3AD18BF9-F684-DFB9-ED24-CBC74DAE04AE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810656" y="2425582"/>
            <a:ext cx="1" cy="758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252A7D-CDFA-3C60-03AD-F7E2A2139501}"/>
              </a:ext>
            </a:extLst>
          </p:cNvPr>
          <p:cNvSpPr txBox="1"/>
          <p:nvPr/>
        </p:nvSpPr>
        <p:spPr>
          <a:xfrm>
            <a:off x="1792511" y="2626178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讓模型自己學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DB4867-48EA-A0AA-413F-9092A0C148D0}"/>
              </a:ext>
            </a:extLst>
          </p:cNvPr>
          <p:cNvSpPr/>
          <p:nvPr/>
        </p:nvSpPr>
        <p:spPr>
          <a:xfrm>
            <a:off x="6112328" y="1627297"/>
            <a:ext cx="2140857" cy="23696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RNN</a:t>
            </a:r>
          </a:p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Transformers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(W4, W5, W6)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E48E137A-503D-B2C5-B6B2-FBC6B388001B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4920344" y="2809363"/>
            <a:ext cx="1191984" cy="2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18D992A-DC56-A1B2-69D9-C2C55894615C}"/>
              </a:ext>
            </a:extLst>
          </p:cNvPr>
          <p:cNvSpPr/>
          <p:nvPr/>
        </p:nvSpPr>
        <p:spPr>
          <a:xfrm>
            <a:off x="653144" y="1518439"/>
            <a:ext cx="4267200" cy="25818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568804-B84E-3B8F-6875-4677FF098C55}"/>
              </a:ext>
            </a:extLst>
          </p:cNvPr>
          <p:cNvSpPr txBox="1"/>
          <p:nvPr/>
        </p:nvSpPr>
        <p:spPr>
          <a:xfrm>
            <a:off x="5111750" y="2442814"/>
            <a:ext cx="80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016384-5995-F4A4-1644-ECD726D383CB}"/>
              </a:ext>
            </a:extLst>
          </p:cNvPr>
          <p:cNvSpPr/>
          <p:nvPr/>
        </p:nvSpPr>
        <p:spPr>
          <a:xfrm>
            <a:off x="8444591" y="2261500"/>
            <a:ext cx="3094265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Byte-pair Encoding </a:t>
            </a:r>
            <a:r>
              <a:rPr kumimoji="1" lang="en-US" altLang="zh-TW" sz="1600" dirty="0">
                <a:solidFill>
                  <a:schemeClr val="tx1"/>
                </a:solidFill>
              </a:rPr>
              <a:t>(W5)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FDB4E3-CCAC-71DB-773B-705FDA82E57B}"/>
              </a:ext>
            </a:extLst>
          </p:cNvPr>
          <p:cNvSpPr/>
          <p:nvPr/>
        </p:nvSpPr>
        <p:spPr>
          <a:xfrm>
            <a:off x="8444591" y="2895703"/>
            <a:ext cx="3094264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Beam Search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E5BD7D-ACBA-C5ED-F004-22CD8187AF4B}"/>
              </a:ext>
            </a:extLst>
          </p:cNvPr>
          <p:cNvSpPr/>
          <p:nvPr/>
        </p:nvSpPr>
        <p:spPr>
          <a:xfrm>
            <a:off x="8444590" y="1627297"/>
            <a:ext cx="3094265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Attention </a:t>
            </a:r>
            <a:r>
              <a:rPr kumimoji="1" lang="en-US" altLang="zh-TW" sz="1600" dirty="0">
                <a:solidFill>
                  <a:schemeClr val="tx1"/>
                </a:solidFill>
              </a:rPr>
              <a:t>(W5, W6)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EDB817-B672-16A2-B72D-6365CCF257E0}"/>
              </a:ext>
            </a:extLst>
          </p:cNvPr>
          <p:cNvSpPr/>
          <p:nvPr/>
        </p:nvSpPr>
        <p:spPr>
          <a:xfrm>
            <a:off x="8444591" y="3529907"/>
            <a:ext cx="3094264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Top-p / Top-k Sampling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5350E8-12EE-7A1C-7C19-4C38DC723DC1}"/>
              </a:ext>
            </a:extLst>
          </p:cNvPr>
          <p:cNvSpPr/>
          <p:nvPr/>
        </p:nvSpPr>
        <p:spPr>
          <a:xfrm>
            <a:off x="736599" y="4582550"/>
            <a:ext cx="7516588" cy="5958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BERT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b="1" dirty="0" err="1">
                <a:solidFill>
                  <a:schemeClr val="tx1"/>
                </a:solidFill>
              </a:rPr>
              <a:t>RoBERTa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GPT 1-3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b="1" dirty="0" err="1">
                <a:solidFill>
                  <a:schemeClr val="tx1"/>
                </a:solidFill>
              </a:rPr>
              <a:t>InstructGPT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D7482E-749E-FBBD-777B-6FF1700658B8}"/>
              </a:ext>
            </a:extLst>
          </p:cNvPr>
          <p:cNvSpPr/>
          <p:nvPr/>
        </p:nvSpPr>
        <p:spPr>
          <a:xfrm>
            <a:off x="736599" y="5430491"/>
            <a:ext cx="7516588" cy="99637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i="1" dirty="0">
                <a:solidFill>
                  <a:schemeClr val="tx1"/>
                </a:solidFill>
              </a:rPr>
              <a:t>Large Language Models: </a:t>
            </a:r>
            <a:r>
              <a:rPr kumimoji="1" lang="en-US" altLang="zh-TW" b="1" dirty="0">
                <a:solidFill>
                  <a:schemeClr val="tx1"/>
                </a:solidFill>
              </a:rPr>
              <a:t>PEFT </a:t>
            </a:r>
            <a:r>
              <a:rPr kumimoji="1" lang="en-US" altLang="zh-TW" sz="1600" dirty="0">
                <a:solidFill>
                  <a:schemeClr val="tx1"/>
                </a:solidFill>
              </a:rPr>
              <a:t>(W12)</a:t>
            </a:r>
            <a:r>
              <a:rPr kumimoji="1" lang="en-US" altLang="zh-TW" b="1" dirty="0">
                <a:solidFill>
                  <a:schemeClr val="tx1"/>
                </a:solidFill>
              </a:rPr>
              <a:t>, Llama </a:t>
            </a:r>
            <a:r>
              <a:rPr kumimoji="1" lang="en-US" altLang="zh-TW" sz="1600" dirty="0">
                <a:solidFill>
                  <a:schemeClr val="tx1"/>
                </a:solidFill>
              </a:rPr>
              <a:t>(W13)</a:t>
            </a:r>
            <a:r>
              <a:rPr kumimoji="1" lang="en-US" altLang="zh-TW" b="1" dirty="0">
                <a:solidFill>
                  <a:schemeClr val="tx1"/>
                </a:solidFill>
              </a:rPr>
              <a:t>, RAG </a:t>
            </a:r>
            <a:r>
              <a:rPr kumimoji="1" lang="en-US" altLang="zh-TW" sz="1600" dirty="0">
                <a:solidFill>
                  <a:schemeClr val="tx1"/>
                </a:solidFill>
              </a:rPr>
              <a:t>(W14),</a:t>
            </a:r>
          </a:p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Mixture of Experts </a:t>
            </a:r>
            <a:r>
              <a:rPr kumimoji="1" lang="en-US" altLang="zh-TW" sz="1400" dirty="0">
                <a:solidFill>
                  <a:schemeClr val="tx1"/>
                </a:solidFill>
              </a:rPr>
              <a:t>(W16, </a:t>
            </a:r>
            <a:r>
              <a:rPr kumimoji="1" lang="en-US" altLang="zh-TW" sz="1400" dirty="0">
                <a:solidFill>
                  <a:srgbClr val="FF0000"/>
                </a:solidFill>
              </a:rPr>
              <a:t>today</a:t>
            </a:r>
            <a:r>
              <a:rPr kumimoji="1" lang="en-US" altLang="zh-TW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C85154-C830-4670-FF66-F545409A3231}"/>
              </a:ext>
            </a:extLst>
          </p:cNvPr>
          <p:cNvSpPr/>
          <p:nvPr/>
        </p:nvSpPr>
        <p:spPr>
          <a:xfrm>
            <a:off x="8444589" y="4582550"/>
            <a:ext cx="3094265" cy="18443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b="1" i="1" dirty="0">
                <a:solidFill>
                  <a:schemeClr val="tx1"/>
                </a:solidFill>
              </a:rPr>
              <a:t>NLG Evaluations:</a:t>
            </a:r>
          </a:p>
          <a:p>
            <a:r>
              <a:rPr kumimoji="1" lang="en-US" altLang="zh-TW" b="1" dirty="0">
                <a:solidFill>
                  <a:schemeClr val="tx1"/>
                </a:solidFill>
              </a:rPr>
              <a:t>BLEU, ROUGE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en-US" altLang="zh-TW" sz="1600" b="1" dirty="0">
              <a:solidFill>
                <a:schemeClr val="tx1"/>
              </a:solidFill>
            </a:endParaRPr>
          </a:p>
          <a:p>
            <a:r>
              <a:rPr kumimoji="1" lang="en-US" altLang="zh-TW" b="1" dirty="0" err="1">
                <a:solidFill>
                  <a:schemeClr val="tx1"/>
                </a:solidFill>
              </a:rPr>
              <a:t>BERTScore</a:t>
            </a:r>
            <a:r>
              <a:rPr kumimoji="1" lang="en-US" altLang="zh-TW" b="1" dirty="0">
                <a:solidFill>
                  <a:schemeClr val="tx1"/>
                </a:solidFill>
              </a:rPr>
              <a:t>, BLEURT, </a:t>
            </a:r>
            <a:r>
              <a:rPr kumimoji="1" lang="en-US" altLang="zh-TW" b="1" dirty="0" err="1">
                <a:solidFill>
                  <a:schemeClr val="tx1"/>
                </a:solidFill>
              </a:rPr>
              <a:t>GPTRank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(W15)</a:t>
            </a:r>
          </a:p>
        </p:txBody>
      </p:sp>
      <p:sp>
        <p:nvSpPr>
          <p:cNvPr id="48" name="右中括弧 47">
            <a:extLst>
              <a:ext uri="{FF2B5EF4-FFF2-40B4-BE49-F238E27FC236}">
                <a16:creationId xmlns:a16="http://schemas.microsoft.com/office/drawing/2014/main" id="{9C20B769-4DAC-76F1-F879-F9435B6DDAF7}"/>
              </a:ext>
            </a:extLst>
          </p:cNvPr>
          <p:cNvSpPr/>
          <p:nvPr/>
        </p:nvSpPr>
        <p:spPr>
          <a:xfrm rot="5400000">
            <a:off x="6080622" y="-1220059"/>
            <a:ext cx="95822" cy="1082064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847281B4-2A3E-E58A-0242-34F7A592D43E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4494894" y="4238170"/>
            <a:ext cx="1499511" cy="3443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8B23DBAD-9324-6360-6DD8-92F2A84F3B6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4494893" y="5178428"/>
            <a:ext cx="0" cy="252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7F8DF19-E077-8E12-D436-A122EA194EF5}"/>
              </a:ext>
            </a:extLst>
          </p:cNvPr>
          <p:cNvSpPr txBox="1"/>
          <p:nvPr/>
        </p:nvSpPr>
        <p:spPr>
          <a:xfrm>
            <a:off x="227694" y="4225696"/>
            <a:ext cx="42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ea typeface="Microsoft JhengHei" panose="020B0604030504040204" pitchFamily="34" charset="-120"/>
              </a:rPr>
              <a:t>Pre-training + Fine-tuning </a:t>
            </a:r>
            <a:r>
              <a:rPr kumimoji="1" lang="zh-TW" altLang="en-US" dirty="0">
                <a:ea typeface="Microsoft JhengHei" panose="020B0604030504040204" pitchFamily="34" charset="-120"/>
              </a:rPr>
              <a:t>主體模型一致</a:t>
            </a:r>
          </a:p>
        </p:txBody>
      </p:sp>
    </p:spTree>
    <p:extLst>
      <p:ext uri="{BB962C8B-B14F-4D97-AF65-F5344CB8AC3E}">
        <p14:creationId xmlns:p14="http://schemas.microsoft.com/office/powerpoint/2010/main" val="84597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DAD7D-7A2C-E0C1-CC49-4D9F0F1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56088"/>
            <a:ext cx="11223444" cy="1033416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Why do we need to learn </a:t>
            </a:r>
            <a:r>
              <a:rPr kumimoji="1" lang="en-US" altLang="zh-TW" sz="4000" dirty="0" err="1"/>
              <a:t>MoE</a:t>
            </a:r>
            <a:r>
              <a:rPr kumimoji="1" lang="en-US" altLang="zh-TW" sz="4000" dirty="0"/>
              <a:t>?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(GPT-4)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46984C-A900-75C8-5000-CFBA93C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F33A48-E741-1074-F539-EBDA5168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90" y="2982075"/>
            <a:ext cx="5883363" cy="34334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35EFE16-F743-5B1A-B593-F7453AFD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89" y="1486019"/>
            <a:ext cx="4680638" cy="49460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9FEDBAA-4B54-5312-18A9-530116AEA0DD}"/>
              </a:ext>
            </a:extLst>
          </p:cNvPr>
          <p:cNvSpPr txBox="1"/>
          <p:nvPr/>
        </p:nvSpPr>
        <p:spPr>
          <a:xfrm>
            <a:off x="5838738" y="1985734"/>
            <a:ext cx="477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ea typeface="Microsoft JhengHei" panose="020B0604030504040204" pitchFamily="34" charset="-120"/>
              </a:rPr>
              <a:t>PyTorch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創始者推測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GPT-4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採用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MoE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B5CB56-AABD-CAC2-4D86-1B575B0BC7B5}"/>
              </a:ext>
            </a:extLst>
          </p:cNvPr>
          <p:cNvSpPr txBox="1"/>
          <p:nvPr/>
        </p:nvSpPr>
        <p:spPr>
          <a:xfrm>
            <a:off x="5847705" y="2447673"/>
            <a:ext cx="5645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https://</a:t>
            </a:r>
            <a:r>
              <a:rPr kumimoji="1" lang="en" altLang="zh-TW" sz="1600" dirty="0" err="1"/>
              <a:t>x.com</a:t>
            </a:r>
            <a:r>
              <a:rPr kumimoji="1" lang="en" altLang="zh-TW" sz="1600" dirty="0"/>
              <a:t>/</a:t>
            </a:r>
            <a:r>
              <a:rPr kumimoji="1" lang="en" altLang="zh-TW" sz="1600" dirty="0" err="1"/>
              <a:t>soumithchintala</a:t>
            </a:r>
            <a:r>
              <a:rPr kumimoji="1" lang="en" altLang="zh-TW" sz="1600" dirty="0"/>
              <a:t>/status/1671267150101721090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345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DAD7D-7A2C-E0C1-CC49-4D9F0F1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56088"/>
            <a:ext cx="11223444" cy="1033416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Why do we need to learn </a:t>
            </a:r>
            <a:r>
              <a:rPr kumimoji="1" lang="en-US" altLang="zh-TW" sz="4000" dirty="0" err="1"/>
              <a:t>MoE</a:t>
            </a:r>
            <a:r>
              <a:rPr kumimoji="1" lang="en-US" altLang="zh-TW" sz="4000" dirty="0"/>
              <a:t>? (Popular LLMs)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46984C-A900-75C8-5000-CFBA93C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表格 17">
            <a:extLst>
              <a:ext uri="{FF2B5EF4-FFF2-40B4-BE49-F238E27FC236}">
                <a16:creationId xmlns:a16="http://schemas.microsoft.com/office/drawing/2014/main" id="{712C24BA-BD01-41A1-DE9E-5105C8AC7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57560"/>
              </p:ext>
            </p:extLst>
          </p:nvPr>
        </p:nvGraphicFramePr>
        <p:xfrm>
          <a:off x="1248095" y="2187740"/>
          <a:ext cx="9695809" cy="335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75">
                  <a:extLst>
                    <a:ext uri="{9D8B030D-6E8A-4147-A177-3AD203B41FA5}">
                      <a16:colId xmlns:a16="http://schemas.microsoft.com/office/drawing/2014/main" val="593488789"/>
                    </a:ext>
                  </a:extLst>
                </a:gridCol>
                <a:gridCol w="1762508">
                  <a:extLst>
                    <a:ext uri="{9D8B030D-6E8A-4147-A177-3AD203B41FA5}">
                      <a16:colId xmlns:a16="http://schemas.microsoft.com/office/drawing/2014/main" val="2566750925"/>
                    </a:ext>
                  </a:extLst>
                </a:gridCol>
                <a:gridCol w="4093827">
                  <a:extLst>
                    <a:ext uri="{9D8B030D-6E8A-4147-A177-3AD203B41FA5}">
                      <a16:colId xmlns:a16="http://schemas.microsoft.com/office/drawing/2014/main" val="3960140354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3117846948"/>
                    </a:ext>
                  </a:extLst>
                </a:gridCol>
              </a:tblGrid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Release 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Active Parameters (Total Parameters)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Company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18489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hlinkClick r:id="rId2"/>
                        </a:rPr>
                        <a:t>DeepSeek-V3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2024/12/27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37B (671B), 256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/>
                        <a:t>DeepSeek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5428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hlinkClick r:id="rId3"/>
                        </a:rPr>
                        <a:t>DeepSeek-R1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2025/1/22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37B (671B), 256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/>
                        <a:t>DeepSeek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108301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Llama 4 Maverick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2025/4/5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17B (400B), 128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57291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hlinkClick r:id="rId4"/>
                        </a:rPr>
                        <a:t>Mixtral</a:t>
                      </a:r>
                      <a:r>
                        <a:rPr lang="en" altLang="zh-TW" dirty="0">
                          <a:hlinkClick r:id="rId4"/>
                        </a:rPr>
                        <a:t> 8x7B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2024/1/8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13B (47B), 8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Mistral AI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44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1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22606-2A0C-26FA-E745-E0675434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10D194-581F-6A4C-2233-885C0763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23068"/>
            <a:ext cx="9875520" cy="60091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53E27F-8C3F-AA1C-541B-AD0D6E135CA7}"/>
              </a:ext>
            </a:extLst>
          </p:cNvPr>
          <p:cNvSpPr txBox="1"/>
          <p:nvPr/>
        </p:nvSpPr>
        <p:spPr>
          <a:xfrm>
            <a:off x="2338251" y="6323903"/>
            <a:ext cx="75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/>
              <a:t>https://</a:t>
            </a:r>
            <a:r>
              <a:rPr kumimoji="1" lang="en" altLang="zh-TW" dirty="0" err="1"/>
              <a:t>huggingface.co</a:t>
            </a:r>
            <a:r>
              <a:rPr kumimoji="1" lang="en" altLang="zh-TW" dirty="0"/>
              <a:t>/spaces/</a:t>
            </a:r>
            <a:r>
              <a:rPr kumimoji="1" lang="en" altLang="zh-TW" dirty="0" err="1"/>
              <a:t>lmarena</a:t>
            </a:r>
            <a:r>
              <a:rPr kumimoji="1" lang="en" altLang="zh-TW" dirty="0"/>
              <a:t>-ai/chatbot-arena-leaderboard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6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E41D-A9F2-DB3B-BADB-4153A5D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Why do we need </a:t>
            </a:r>
            <a:r>
              <a:rPr kumimoji="1" lang="en" altLang="zh-TW" strike="sngStrike" dirty="0"/>
              <a:t>to learn </a:t>
            </a:r>
            <a:r>
              <a:rPr kumimoji="1" lang="en" altLang="zh-TW" dirty="0" err="1"/>
              <a:t>MoE</a:t>
            </a:r>
            <a:r>
              <a:rPr kumimoji="1" lang="en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E58F8-EE0D-9715-CDD9-094AC520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52" y="2740981"/>
            <a:ext cx="3616457" cy="4906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全啟動非常昂貴 </a:t>
            </a:r>
            <a:r>
              <a:rPr kumimoji="1" lang="en-US" altLang="zh-TW" dirty="0"/>
              <a:t>(</a:t>
            </a:r>
            <a:r>
              <a:rPr kumimoji="1" lang="zh-TW" altLang="en-US" dirty="0"/>
              <a:t>大量計算資源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7BA471-96E8-FF74-2EC8-93832C56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29EAAE-6747-CF14-EB76-3AFA81850088}"/>
              </a:ext>
            </a:extLst>
          </p:cNvPr>
          <p:cNvSpPr/>
          <p:nvPr/>
        </p:nvSpPr>
        <p:spPr>
          <a:xfrm>
            <a:off x="975191" y="2648272"/>
            <a:ext cx="6284092" cy="67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tx1"/>
                </a:solidFill>
              </a:rPr>
              <a:t>LLM</a:t>
            </a:r>
            <a:r>
              <a:rPr kumimoji="1" lang="zh-TW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(400B)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A5F61D-BAD0-2EFF-8A3F-CEABFB0DE751}"/>
              </a:ext>
            </a:extLst>
          </p:cNvPr>
          <p:cNvSpPr/>
          <p:nvPr/>
        </p:nvSpPr>
        <p:spPr>
          <a:xfrm>
            <a:off x="975191" y="4089472"/>
            <a:ext cx="6284092" cy="67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tx1"/>
                </a:solidFill>
              </a:rPr>
              <a:t>LLM</a:t>
            </a:r>
            <a:r>
              <a:rPr kumimoji="1" lang="zh-TW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</a:t>
            </a:r>
            <a:r>
              <a:rPr kumimoji="1" lang="en-US" altLang="zh-TW" sz="1600" dirty="0">
                <a:solidFill>
                  <a:srgbClr val="FF0000"/>
                </a:solidFill>
              </a:rPr>
              <a:t>Activated 200B</a:t>
            </a:r>
            <a:r>
              <a:rPr kumimoji="1" lang="en-US" altLang="zh-TW" sz="1600" dirty="0">
                <a:solidFill>
                  <a:schemeClr val="tx1"/>
                </a:solidFill>
              </a:rPr>
              <a:t>, Total 400B)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903B976A-68DD-2EE7-2162-A50F8A7C60A3}"/>
              </a:ext>
            </a:extLst>
          </p:cNvPr>
          <p:cNvSpPr txBox="1">
            <a:spLocks/>
          </p:cNvSpPr>
          <p:nvPr/>
        </p:nvSpPr>
        <p:spPr>
          <a:xfrm>
            <a:off x="7600351" y="4182181"/>
            <a:ext cx="3616457" cy="49069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kumimoji="1" lang="zh-TW" altLang="en-US" dirty="0"/>
              <a:t>有沒有可能只啟動部分的參數？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69CD803-34A3-229F-B456-0BF3A0C3DC2B}"/>
              </a:ext>
            </a:extLst>
          </p:cNvPr>
          <p:cNvSpPr txBox="1">
            <a:spLocks/>
          </p:cNvSpPr>
          <p:nvPr/>
        </p:nvSpPr>
        <p:spPr>
          <a:xfrm>
            <a:off x="2172208" y="5285325"/>
            <a:ext cx="3616457" cy="49069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kumimoji="1" lang="zh-TW" altLang="en-US" dirty="0"/>
              <a:t>模型推論時會進行計算的部分</a:t>
            </a: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F61C7BF-24C6-CB1B-CA5E-3BA91C8CA7A6}"/>
              </a:ext>
            </a:extLst>
          </p:cNvPr>
          <p:cNvCxnSpPr>
            <a:cxnSpLocks/>
          </p:cNvCxnSpPr>
          <p:nvPr/>
        </p:nvCxnSpPr>
        <p:spPr>
          <a:xfrm flipV="1">
            <a:off x="3801600" y="4600800"/>
            <a:ext cx="0" cy="6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0088F74-E7BD-9221-09BE-BD84A56E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8606"/>
            <a:ext cx="3200400" cy="2286000"/>
          </a:xfrm>
        </p:spPr>
        <p:txBody>
          <a:bodyPr>
            <a:normAutofit/>
          </a:bodyPr>
          <a:lstStyle/>
          <a:p>
            <a:r>
              <a:rPr lang="en-US" altLang="zh-TW" sz="4400" dirty="0" err="1"/>
              <a:t>MoE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6CD975-2D44-BE2A-2880-315742D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25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2207</TotalTime>
  <Words>1093</Words>
  <Application>Microsoft Macintosh PowerPoint</Application>
  <PresentationFormat>寬螢幕</PresentationFormat>
  <Paragraphs>299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Microsoft JhengHei</vt:lpstr>
      <vt:lpstr>Nanum Brush Script</vt:lpstr>
      <vt:lpstr>Arial</vt:lpstr>
      <vt:lpstr>Calibri</vt:lpstr>
      <vt:lpstr>Cambria Math</vt:lpstr>
      <vt:lpstr>回顧</vt:lpstr>
      <vt:lpstr>自然語言處理與應用 Natural Language Processing and Applications</vt:lpstr>
      <vt:lpstr>Outline</vt:lpstr>
      <vt:lpstr>學期主題回顧</vt:lpstr>
      <vt:lpstr>Road Map of Natural Language Processing</vt:lpstr>
      <vt:lpstr>Why do we need to learn MoE? (GPT-4)</vt:lpstr>
      <vt:lpstr>Why do we need to learn MoE? (Popular LLMs)</vt:lpstr>
      <vt:lpstr>PowerPoint 簡報</vt:lpstr>
      <vt:lpstr>Why do we need to learn MoE?</vt:lpstr>
      <vt:lpstr>MoE</vt:lpstr>
      <vt:lpstr>[Recap] Transformer block</vt:lpstr>
      <vt:lpstr>Mixture of Experts (MoE)</vt:lpstr>
      <vt:lpstr>Router</vt:lpstr>
      <vt:lpstr>Expert 是什麼？</vt:lpstr>
      <vt:lpstr>Active Parameters (以Mistral 8x7B為例)</vt:lpstr>
      <vt:lpstr>Shared Parameters (以Mistral 8x7B為例)</vt:lpstr>
      <vt:lpstr>Take Home Message</vt:lpstr>
      <vt:lpstr>MoE vs. Ensemble Learning</vt:lpstr>
      <vt:lpstr>Online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英嘉 林</cp:lastModifiedBy>
  <cp:revision>380</cp:revision>
  <dcterms:created xsi:type="dcterms:W3CDTF">2025-02-07T09:05:59Z</dcterms:created>
  <dcterms:modified xsi:type="dcterms:W3CDTF">2025-06-01T15:27:15Z</dcterms:modified>
</cp:coreProperties>
</file>