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7"/>
  </p:notesMasterIdLst>
  <p:sldIdLst>
    <p:sldId id="508" r:id="rId2"/>
    <p:sldId id="359" r:id="rId3"/>
    <p:sldId id="517" r:id="rId4"/>
    <p:sldId id="510" r:id="rId5"/>
    <p:sldId id="519" r:id="rId6"/>
    <p:sldId id="310" r:id="rId7"/>
    <p:sldId id="509" r:id="rId8"/>
    <p:sldId id="522" r:id="rId9"/>
    <p:sldId id="521" r:id="rId10"/>
    <p:sldId id="523" r:id="rId11"/>
    <p:sldId id="524" r:id="rId12"/>
    <p:sldId id="525" r:id="rId13"/>
    <p:sldId id="520" r:id="rId14"/>
    <p:sldId id="518" r:id="rId15"/>
    <p:sldId id="505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楊晴雯" initials="" lastIdx="3" clrIdx="0">
    <p:extLst>
      <p:ext uri="{19B8F6BF-5375-455C-9EA6-DF929625EA0E}">
        <p15:presenceInfo xmlns:p15="http://schemas.microsoft.com/office/powerpoint/2012/main" userId="S::b06102020@ntu.edu.tw::df0cd891-5a13-4f14-a0f7-257c9ddf67d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AED6"/>
    <a:srgbClr val="FF9400"/>
    <a:srgbClr val="FFCE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26"/>
    <p:restoredTop sz="96327"/>
  </p:normalViewPr>
  <p:slideViewPr>
    <p:cSldViewPr snapToGrid="0">
      <p:cViewPr varScale="1">
        <p:scale>
          <a:sx n="145" d="100"/>
          <a:sy n="145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56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BE83B-754F-B948-8CD7-D8047F5EE2C4}" type="datetimeFigureOut">
              <a:rPr kumimoji="1" lang="zh-TW" altLang="en-US" smtClean="0"/>
              <a:t>2025/5/29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36D1C-D09F-2A41-BBEA-6549EF3DDB6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51419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5/29/25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53428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5/29/25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B6B208-0D45-71D0-C7BE-D6974D30E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</p:spPr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0684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5/29/25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4366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43" y="356088"/>
            <a:ext cx="10918371" cy="1033416"/>
          </a:xfrm>
        </p:spPr>
        <p:txBody>
          <a:bodyPr/>
          <a:lstStyle>
            <a:lvl1pPr marL="0">
              <a:defRPr>
                <a:latin typeface="+mj-lt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143" y="1845734"/>
            <a:ext cx="10918371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7DAD89E-131D-FDCA-9260-AC4191103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2955" y="6415560"/>
            <a:ext cx="1312025" cy="3651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B05C12B-E59D-D8B7-A3B4-27931CBD675F}"/>
              </a:ext>
            </a:extLst>
          </p:cNvPr>
          <p:cNvSpPr txBox="1"/>
          <p:nvPr userDrawn="1"/>
        </p:nvSpPr>
        <p:spPr>
          <a:xfrm>
            <a:off x="423038" y="6442992"/>
            <a:ext cx="557608" cy="2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en-US" altLang="zh-TW" sz="1400" dirty="0">
                <a:ea typeface="Nanum Brush Script" panose="03060600000000000000" pitchFamily="66" charset="-127"/>
                <a:cs typeface="Arial" panose="020B0604020202020204" pitchFamily="34" charset="0"/>
              </a:rPr>
              <a:t>NLP</a:t>
            </a:r>
            <a:endParaRPr kumimoji="1" lang="zh-TW" altLang="en-US" sz="1400" dirty="0">
              <a:cs typeface="Arial" panose="020B0604020202020204" pitchFamily="34" charset="0"/>
            </a:endParaRPr>
          </a:p>
        </p:txBody>
      </p:sp>
      <p:pic>
        <p:nvPicPr>
          <p:cNvPr id="7" name="圖形 6" descr="聊天泡泡 外框">
            <a:extLst>
              <a:ext uri="{FF2B5EF4-FFF2-40B4-BE49-F238E27FC236}">
                <a16:creationId xmlns:a16="http://schemas.microsoft.com/office/drawing/2014/main" id="{0B067696-6EA5-0A4A-14B8-D7C17072FE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093" y="6388664"/>
            <a:ext cx="377640" cy="37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86838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5/29/25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11656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5/29/25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DAB314-DF41-49F3-8643-5960470A9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4963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5/29/25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6FF28B-EE0C-0976-1882-688F90260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79200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5/29/25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8DE478E-C0B1-6FFC-0061-DA2334C3F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71989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5/29/25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1067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5/29/25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2681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5/29/25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6162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76003" y="1355758"/>
            <a:ext cx="10839994" cy="45719"/>
          </a:xfrm>
          <a:prstGeom prst="rect">
            <a:avLst/>
          </a:prstGeom>
          <a:solidFill>
            <a:srgbClr val="FF9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CGU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0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s://app.sli.do/event/uBPvAK59haHa3wKmqWeDJU" TargetMode="External"/><Relationship Id="rId4" Type="http://schemas.openxmlformats.org/officeDocument/2006/relationships/hyperlink" Target="https://github.com/mcps5601/CGUDL_2025_Sprin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review.net/forum?id=80SSl69GAz" TargetMode="External"/><Relationship Id="rId2" Type="http://schemas.openxmlformats.org/officeDocument/2006/relationships/hyperlink" Target="https://aclanthology.org/2022.emnlp-main.278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sYDlVVyJYn4?si=IMRuC6FPwOA8Q0QJ" TargetMode="External"/><Relationship Id="rId2" Type="http://schemas.openxmlformats.org/officeDocument/2006/relationships/hyperlink" Target="https://youtu.be/RcJ1YXHLv5o?si=314vLq7NzrCI30V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mlr.org/papers/volume23/21-0998/21-0998.pdf" TargetMode="External"/><Relationship Id="rId4" Type="http://schemas.openxmlformats.org/officeDocument/2006/relationships/hyperlink" Target="https://openreview.net/forum?id=B1ckMDqlg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501.12948" TargetMode="External"/><Relationship Id="rId2" Type="http://schemas.openxmlformats.org/officeDocument/2006/relationships/hyperlink" Target="https://arxiv.org/abs/2412.1943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abs/2401.04088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圓角矩形 7">
            <a:extLst>
              <a:ext uri="{FF2B5EF4-FFF2-40B4-BE49-F238E27FC236}">
                <a16:creationId xmlns:a16="http://schemas.microsoft.com/office/drawing/2014/main" id="{AA8F8551-2C61-48D1-9E5C-345C10BAAC8B}"/>
              </a:ext>
            </a:extLst>
          </p:cNvPr>
          <p:cNvSpPr/>
          <p:nvPr/>
        </p:nvSpPr>
        <p:spPr>
          <a:xfrm>
            <a:off x="667422" y="1891904"/>
            <a:ext cx="10857156" cy="2857500"/>
          </a:xfrm>
          <a:prstGeom prst="roundRect">
            <a:avLst/>
          </a:prstGeom>
          <a:solidFill>
            <a:srgbClr val="FFC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C058193-D513-E805-2BD5-118E50D97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422" y="2567940"/>
            <a:ext cx="10857156" cy="1894640"/>
          </a:xfrm>
        </p:spPr>
        <p:txBody>
          <a:bodyPr anchor="ctr">
            <a:normAutofit fontScale="90000"/>
          </a:bodyPr>
          <a:lstStyle/>
          <a:p>
            <a:r>
              <a:rPr kumimoji="1" lang="zh-TW" altLang="en-US" sz="6000" b="1" dirty="0">
                <a:ea typeface="Microsoft JhengHei" panose="020B0604030504040204" pitchFamily="34" charset="-120"/>
              </a:rPr>
              <a:t>自然語言處理與應用</a:t>
            </a:r>
            <a:br>
              <a:rPr kumimoji="1" lang="en-US" altLang="zh-TW" sz="5400" b="1" dirty="0">
                <a:ea typeface="Microsoft JhengHei" panose="020B0604030504040204" pitchFamily="34" charset="-120"/>
              </a:rPr>
            </a:br>
            <a:r>
              <a:rPr kumimoji="1" lang="en-US" altLang="zh-TW" sz="4400" b="1" dirty="0">
                <a:ea typeface="Microsoft JhengHei" panose="020B0604030504040204" pitchFamily="34" charset="-120"/>
              </a:rPr>
              <a:t>Natural Language Processing and Applications</a:t>
            </a:r>
            <a:endParaRPr kumimoji="1" lang="zh-TW" altLang="en-US" sz="5400" b="1" dirty="0">
              <a:ea typeface="Microsoft JhengHei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598A032-0E8B-F9E1-A926-2F2E78D575C6}"/>
              </a:ext>
            </a:extLst>
          </p:cNvPr>
          <p:cNvSpPr txBox="1"/>
          <p:nvPr/>
        </p:nvSpPr>
        <p:spPr>
          <a:xfrm>
            <a:off x="759622" y="4811380"/>
            <a:ext cx="5580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b="1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Mixture of Experts (</a:t>
            </a:r>
            <a:r>
              <a:rPr kumimoji="1" lang="en-US" altLang="zh-TW" sz="2800" b="1" dirty="0" err="1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MoE</a:t>
            </a:r>
            <a:r>
              <a:rPr kumimoji="1" lang="en-US" altLang="zh-TW" sz="2800" b="1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)</a:t>
            </a:r>
            <a:endParaRPr kumimoji="1" lang="zh-TW" altLang="en-US" sz="2800" b="1" dirty="0">
              <a:solidFill>
                <a:srgbClr val="0070C0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F843A79-3FEF-CDAD-6B9A-C5A7AD279D2D}"/>
              </a:ext>
            </a:extLst>
          </p:cNvPr>
          <p:cNvSpPr txBox="1"/>
          <p:nvPr/>
        </p:nvSpPr>
        <p:spPr>
          <a:xfrm>
            <a:off x="759622" y="5827463"/>
            <a:ext cx="4620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>
                <a:latin typeface="+mj-lt"/>
                <a:ea typeface="Microsoft JhengHei" panose="020B0604030504040204" pitchFamily="34" charset="-120"/>
                <a:cs typeface="Calibri" panose="020F0502020204030204" pitchFamily="34" charset="0"/>
              </a:rPr>
              <a:t>Instructor: </a:t>
            </a:r>
            <a:r>
              <a:rPr kumimoji="1" lang="zh-TW" altLang="en-US" sz="2000" b="1" dirty="0">
                <a:latin typeface="+mj-lt"/>
                <a:ea typeface="Microsoft JhengHei" panose="020B0604030504040204" pitchFamily="34" charset="-120"/>
                <a:cs typeface="Calibri" panose="020F0502020204030204" pitchFamily="34" charset="0"/>
              </a:rPr>
              <a:t>林英嘉 </a:t>
            </a:r>
            <a:r>
              <a:rPr kumimoji="1" lang="en-US" altLang="zh-TW" sz="2000" b="1" dirty="0">
                <a:latin typeface="+mj-lt"/>
                <a:ea typeface="Microsoft JhengHei" panose="020B0604030504040204" pitchFamily="34" charset="-120"/>
                <a:cs typeface="Calibri" panose="020F0502020204030204" pitchFamily="34" charset="0"/>
              </a:rPr>
              <a:t>(Ying-Jia Lin)</a:t>
            </a:r>
          </a:p>
          <a:p>
            <a:r>
              <a:rPr kumimoji="1" lang="en-US" altLang="zh-TW" sz="2000" b="1" dirty="0">
                <a:latin typeface="+mj-lt"/>
                <a:ea typeface="Microsoft JhengHei" panose="020B0604030504040204" pitchFamily="34" charset="-120"/>
                <a:cs typeface="Calibri" panose="020F0502020204030204" pitchFamily="34" charset="0"/>
              </a:rPr>
              <a:t>2025/06/01</a:t>
            </a:r>
            <a:endParaRPr kumimoji="1" lang="zh-TW" altLang="en-US" sz="2000" b="1" dirty="0">
              <a:latin typeface="+mj-lt"/>
              <a:ea typeface="Microsoft JhengHei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C0C8410-1877-4FB2-39F9-E0CFE0480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0118" y="130472"/>
            <a:ext cx="1394460" cy="139446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09D0E37-CC60-E34E-21CB-3FA62722D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847" y="4749404"/>
            <a:ext cx="1741443" cy="1741443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4A3B3658-88C6-ED81-6EDE-D2282A5FD713}"/>
              </a:ext>
            </a:extLst>
          </p:cNvPr>
          <p:cNvSpPr txBox="1"/>
          <p:nvPr/>
        </p:nvSpPr>
        <p:spPr>
          <a:xfrm>
            <a:off x="6719010" y="6306181"/>
            <a:ext cx="192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>
                <a:hlinkClick r:id="rId4"/>
              </a:rPr>
              <a:t>Course GitHub</a:t>
            </a:r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E828D32-AC20-709D-4110-D461620018E5}"/>
              </a:ext>
            </a:extLst>
          </p:cNvPr>
          <p:cNvSpPr txBox="1"/>
          <p:nvPr/>
        </p:nvSpPr>
        <p:spPr>
          <a:xfrm>
            <a:off x="9224383" y="6306181"/>
            <a:ext cx="203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TW" dirty="0">
                <a:hlinkClick r:id="rId5"/>
              </a:rPr>
              <a:t>Slido # NLP_0601</a:t>
            </a:r>
            <a:endParaRPr kumimoji="1"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477EDEF-C1BB-4191-939F-32D281E1AF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2135" y="4888866"/>
            <a:ext cx="1442183" cy="144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992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4ECAB6-52A8-E279-5AC6-C3678D8F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Router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D5120DD-C463-C011-5524-D2788E013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22C3AB-4A24-FE81-322F-1CAFBFFAD520}"/>
              </a:ext>
            </a:extLst>
          </p:cNvPr>
          <p:cNvSpPr txBox="1"/>
          <p:nvPr/>
        </p:nvSpPr>
        <p:spPr>
          <a:xfrm>
            <a:off x="653143" y="1871005"/>
            <a:ext cx="3584748" cy="2794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400" dirty="0">
                <a:ea typeface="Microsoft JhengHei" panose="020B0604030504040204" pitchFamily="34" charset="-120"/>
              </a:rPr>
              <a:t>Router </a:t>
            </a:r>
            <a:r>
              <a:rPr kumimoji="1" lang="zh-TW" altLang="en-US" sz="2400" dirty="0">
                <a:ea typeface="Microsoft JhengHei" panose="020B0604030504040204" pitchFamily="34" charset="-120"/>
              </a:rPr>
              <a:t>是一個小型神經網路，用來決定</a:t>
            </a:r>
            <a:r>
              <a:rPr kumimoji="1" lang="zh-TW" altLang="en-US" sz="2400" dirty="0">
                <a:solidFill>
                  <a:srgbClr val="FF0000"/>
                </a:solidFill>
                <a:ea typeface="Microsoft JhengHei" panose="020B0604030504040204" pitchFamily="34" charset="-120"/>
              </a:rPr>
              <a:t>輸入 </a:t>
            </a:r>
            <a:r>
              <a:rPr kumimoji="1" lang="en" altLang="zh-TW" sz="2400" dirty="0">
                <a:solidFill>
                  <a:srgbClr val="FF0000"/>
                </a:solidFill>
                <a:ea typeface="Microsoft JhengHei" panose="020B0604030504040204" pitchFamily="34" charset="-120"/>
              </a:rPr>
              <a:t>token </a:t>
            </a:r>
            <a:r>
              <a:rPr kumimoji="1" lang="zh-TW" altLang="en-US" sz="2400" dirty="0">
                <a:ea typeface="Microsoft JhengHei" panose="020B0604030504040204" pitchFamily="34" charset="-120"/>
              </a:rPr>
              <a:t>該被送到哪一個或哪幾個 </a:t>
            </a:r>
            <a:r>
              <a:rPr kumimoji="1" lang="en" altLang="zh-TW" sz="2400" dirty="0">
                <a:ea typeface="Microsoft JhengHei" panose="020B0604030504040204" pitchFamily="34" charset="-120"/>
              </a:rPr>
              <a:t>experts</a:t>
            </a:r>
            <a:r>
              <a:rPr kumimoji="1" lang="zh-TW" altLang="en-US" sz="2400" dirty="0">
                <a:ea typeface="Microsoft JhengHei" panose="020B0604030504040204" pitchFamily="34" charset="-120"/>
              </a:rPr>
              <a:t>，又稱作</a:t>
            </a:r>
            <a:r>
              <a:rPr kumimoji="1" lang="en-US" altLang="zh-TW" sz="2400" dirty="0">
                <a:ea typeface="Microsoft JhengHei" panose="020B0604030504040204" pitchFamily="34" charset="-120"/>
              </a:rPr>
              <a:t> </a:t>
            </a:r>
            <a:r>
              <a:rPr kumimoji="1" lang="en" altLang="zh-TW" sz="2400" dirty="0">
                <a:ea typeface="Microsoft JhengHei" panose="020B0604030504040204" pitchFamily="34" charset="-120"/>
              </a:rPr>
              <a:t>Gating Network</a:t>
            </a:r>
            <a:endParaRPr kumimoji="1" lang="en-US" altLang="zh-TW" sz="2400" dirty="0"/>
          </a:p>
        </p:txBody>
      </p:sp>
      <p:sp>
        <p:nvSpPr>
          <p:cNvPr id="6" name="圓角矩形 5">
            <a:extLst>
              <a:ext uri="{FF2B5EF4-FFF2-40B4-BE49-F238E27FC236}">
                <a16:creationId xmlns:a16="http://schemas.microsoft.com/office/drawing/2014/main" id="{E5FA26FF-BF71-AB49-945D-54D42B2D533E}"/>
              </a:ext>
            </a:extLst>
          </p:cNvPr>
          <p:cNvSpPr/>
          <p:nvPr/>
        </p:nvSpPr>
        <p:spPr>
          <a:xfrm>
            <a:off x="6075727" y="5305938"/>
            <a:ext cx="603254" cy="27958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e</a:t>
            </a:r>
            <a:r>
              <a:rPr kumimoji="1" lang="en-US" altLang="zh-TW" baseline="-25000" dirty="0">
                <a:solidFill>
                  <a:schemeClr val="tx1"/>
                </a:solidFill>
              </a:rPr>
              <a:t>1</a:t>
            </a:r>
            <a:endParaRPr kumimoji="1" lang="zh-TW" alt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7" name="表格 27">
            <a:extLst>
              <a:ext uri="{FF2B5EF4-FFF2-40B4-BE49-F238E27FC236}">
                <a16:creationId xmlns:a16="http://schemas.microsoft.com/office/drawing/2014/main" id="{1DA92324-85B8-5E93-91BF-B8E3D7545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870344"/>
              </p:ext>
            </p:extLst>
          </p:nvPr>
        </p:nvGraphicFramePr>
        <p:xfrm>
          <a:off x="6678981" y="5363366"/>
          <a:ext cx="115943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887">
                  <a:extLst>
                    <a:ext uri="{9D8B030D-6E8A-4147-A177-3AD203B41FA5}">
                      <a16:colId xmlns:a16="http://schemas.microsoft.com/office/drawing/2014/main" val="4222108522"/>
                    </a:ext>
                  </a:extLst>
                </a:gridCol>
                <a:gridCol w="231887">
                  <a:extLst>
                    <a:ext uri="{9D8B030D-6E8A-4147-A177-3AD203B41FA5}">
                      <a16:colId xmlns:a16="http://schemas.microsoft.com/office/drawing/2014/main" val="1576750467"/>
                    </a:ext>
                  </a:extLst>
                </a:gridCol>
                <a:gridCol w="231887">
                  <a:extLst>
                    <a:ext uri="{9D8B030D-6E8A-4147-A177-3AD203B41FA5}">
                      <a16:colId xmlns:a16="http://schemas.microsoft.com/office/drawing/2014/main" val="3353455831"/>
                    </a:ext>
                  </a:extLst>
                </a:gridCol>
                <a:gridCol w="231887">
                  <a:extLst>
                    <a:ext uri="{9D8B030D-6E8A-4147-A177-3AD203B41FA5}">
                      <a16:colId xmlns:a16="http://schemas.microsoft.com/office/drawing/2014/main" val="2305119566"/>
                    </a:ext>
                  </a:extLst>
                </a:gridCol>
                <a:gridCol w="231887">
                  <a:extLst>
                    <a:ext uri="{9D8B030D-6E8A-4147-A177-3AD203B41FA5}">
                      <a16:colId xmlns:a16="http://schemas.microsoft.com/office/drawing/2014/main" val="22996617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205981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300BFEB4-DCF7-14CC-2CD6-E380070F531B}"/>
              </a:ext>
            </a:extLst>
          </p:cNvPr>
          <p:cNvSpPr txBox="1"/>
          <p:nvPr/>
        </p:nvSpPr>
        <p:spPr>
          <a:xfrm>
            <a:off x="5561394" y="5741835"/>
            <a:ext cx="3596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ea typeface="Microsoft JhengHei" panose="020B0604030504040204" pitchFamily="34" charset="-120"/>
              </a:rPr>
              <a:t>(</a:t>
            </a:r>
            <a:r>
              <a:rPr kumimoji="1" lang="zh-TW" altLang="en-US" dirty="0">
                <a:ea typeface="Microsoft JhengHei" panose="020B0604030504040204" pitchFamily="34" charset="-120"/>
              </a:rPr>
              <a:t>來自第一次 </a:t>
            </a:r>
            <a:r>
              <a:rPr kumimoji="1" lang="en-US" altLang="zh-TW" dirty="0">
                <a:ea typeface="Microsoft JhengHei" panose="020B0604030504040204" pitchFamily="34" charset="-120"/>
              </a:rPr>
              <a:t>Add &amp; Norm </a:t>
            </a:r>
            <a:r>
              <a:rPr kumimoji="1" lang="zh-TW" altLang="en-US" dirty="0">
                <a:ea typeface="Microsoft JhengHei" panose="020B0604030504040204" pitchFamily="34" charset="-120"/>
              </a:rPr>
              <a:t>的輸出</a:t>
            </a:r>
            <a:r>
              <a:rPr kumimoji="1" lang="en-US" altLang="zh-TW" dirty="0">
                <a:ea typeface="Microsoft JhengHei" panose="020B0604030504040204" pitchFamily="34" charset="-120"/>
              </a:rPr>
              <a:t>)</a:t>
            </a:r>
            <a:endParaRPr kumimoji="1" lang="zh-TW" altLang="en-US" dirty="0">
              <a:ea typeface="Microsoft JhengHei" panose="020B0604030504040204" pitchFamily="34" charset="-120"/>
            </a:endParaRPr>
          </a:p>
        </p:txBody>
      </p:sp>
      <p:cxnSp>
        <p:nvCxnSpPr>
          <p:cNvPr id="9" name="直線箭頭接點 8">
            <a:extLst>
              <a:ext uri="{FF2B5EF4-FFF2-40B4-BE49-F238E27FC236}">
                <a16:creationId xmlns:a16="http://schemas.microsoft.com/office/drawing/2014/main" id="{67E79BAC-03F4-D9EB-97E9-65F926ACD0C2}"/>
              </a:ext>
            </a:extLst>
          </p:cNvPr>
          <p:cNvCxnSpPr/>
          <p:nvPr/>
        </p:nvCxnSpPr>
        <p:spPr>
          <a:xfrm flipV="1">
            <a:off x="7252606" y="4923724"/>
            <a:ext cx="0" cy="373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圓角矩形 9">
                <a:extLst>
                  <a:ext uri="{FF2B5EF4-FFF2-40B4-BE49-F238E27FC236}">
                    <a16:creationId xmlns:a16="http://schemas.microsoft.com/office/drawing/2014/main" id="{880FD66A-0139-8366-4C9A-F0C1C6DCD6B2}"/>
                  </a:ext>
                </a:extLst>
              </p:cNvPr>
              <p:cNvSpPr/>
              <p:nvPr/>
            </p:nvSpPr>
            <p:spPr>
              <a:xfrm>
                <a:off x="6622972" y="4099749"/>
                <a:ext cx="1259268" cy="752708"/>
              </a:xfrm>
              <a:prstGeom prst="roundRect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zh-TW" altLang="en-US" dirty="0">
                    <a:solidFill>
                      <a:schemeClr val="tx1"/>
                    </a:solidFill>
                  </a:rPr>
                  <a:t>路由器</a:t>
                </a:r>
                <a14:m>
                  <m:oMath xmlns:m="http://schemas.openxmlformats.org/officeDocument/2006/math">
                    <m:r>
                      <a:rPr lang="zh-TW" alt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kumimoji="1" lang="en-US" altLang="zh-TW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zh-TW" dirty="0">
                    <a:solidFill>
                      <a:schemeClr val="tx1"/>
                    </a:solidFill>
                  </a:rPr>
                  <a:t>(Router)</a:t>
                </a:r>
                <a:endParaRPr kumimoji="1" lang="zh-TW" altLang="en-US" baseline="-25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圓角矩形 9">
                <a:extLst>
                  <a:ext uri="{FF2B5EF4-FFF2-40B4-BE49-F238E27FC236}">
                    <a16:creationId xmlns:a16="http://schemas.microsoft.com/office/drawing/2014/main" id="{880FD66A-0139-8366-4C9A-F0C1C6DCD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972" y="4099749"/>
                <a:ext cx="1259268" cy="752708"/>
              </a:xfrm>
              <a:prstGeom prst="roundRect">
                <a:avLst/>
              </a:prstGeom>
              <a:blipFill>
                <a:blip r:embed="rId2"/>
                <a:stretch>
                  <a:fillRect b="-1613"/>
                </a:stretch>
              </a:blipFill>
              <a:ln w="190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BA33B6DF-CC49-1109-9C6F-35C5CC706C99}"/>
              </a:ext>
            </a:extLst>
          </p:cNvPr>
          <p:cNvSpPr/>
          <p:nvPr/>
        </p:nvSpPr>
        <p:spPr>
          <a:xfrm>
            <a:off x="5702927" y="2949025"/>
            <a:ext cx="976201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Expert 1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A426ACE-D693-6C9A-528B-484038F052BE}"/>
              </a:ext>
            </a:extLst>
          </p:cNvPr>
          <p:cNvSpPr/>
          <p:nvPr/>
        </p:nvSpPr>
        <p:spPr>
          <a:xfrm>
            <a:off x="6764505" y="2949025"/>
            <a:ext cx="976201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Expert 2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973F771-8E86-BACD-33A3-D0FE944337CA}"/>
              </a:ext>
            </a:extLst>
          </p:cNvPr>
          <p:cNvSpPr/>
          <p:nvPr/>
        </p:nvSpPr>
        <p:spPr>
          <a:xfrm>
            <a:off x="7826083" y="2949025"/>
            <a:ext cx="976201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Expert 3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14" name="直線箭頭接點 13">
            <a:extLst>
              <a:ext uri="{FF2B5EF4-FFF2-40B4-BE49-F238E27FC236}">
                <a16:creationId xmlns:a16="http://schemas.microsoft.com/office/drawing/2014/main" id="{92A77EA1-20C8-4CBC-EDCA-7F9FBCBECB3C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H="1" flipV="1">
            <a:off x="6191028" y="3446584"/>
            <a:ext cx="1061578" cy="65316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2314015D-9392-07A3-6C80-6397C599C123}"/>
              </a:ext>
            </a:extLst>
          </p:cNvPr>
          <p:cNvCxnSpPr>
            <a:cxnSpLocks/>
            <a:stCxn id="10" idx="0"/>
            <a:endCxn id="12" idx="2"/>
          </p:cNvCxnSpPr>
          <p:nvPr/>
        </p:nvCxnSpPr>
        <p:spPr>
          <a:xfrm flipV="1">
            <a:off x="7252606" y="3446584"/>
            <a:ext cx="0" cy="65316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0B0A536F-7A25-8E1A-8009-42AF7FEA15FC}"/>
              </a:ext>
            </a:extLst>
          </p:cNvPr>
          <p:cNvCxnSpPr>
            <a:cxnSpLocks/>
            <a:stCxn id="10" idx="0"/>
            <a:endCxn id="13" idx="2"/>
          </p:cNvCxnSpPr>
          <p:nvPr/>
        </p:nvCxnSpPr>
        <p:spPr>
          <a:xfrm flipV="1">
            <a:off x="7252606" y="3446584"/>
            <a:ext cx="1061578" cy="65316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圓角矩形 16">
            <a:extLst>
              <a:ext uri="{FF2B5EF4-FFF2-40B4-BE49-F238E27FC236}">
                <a16:creationId xmlns:a16="http://schemas.microsoft.com/office/drawing/2014/main" id="{BDAFB36A-DDB3-0428-3789-FB19829AFE2C}"/>
              </a:ext>
            </a:extLst>
          </p:cNvPr>
          <p:cNvSpPr/>
          <p:nvPr/>
        </p:nvSpPr>
        <p:spPr>
          <a:xfrm>
            <a:off x="5561395" y="3660348"/>
            <a:ext cx="1117586" cy="27958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dirty="0">
                <a:solidFill>
                  <a:srgbClr val="00B050"/>
                </a:solidFill>
              </a:rPr>
              <a:t>p = 0.65</a:t>
            </a:r>
            <a:endParaRPr kumimoji="1" lang="zh-TW" altLang="en-US" dirty="0">
              <a:solidFill>
                <a:srgbClr val="00B050"/>
              </a:solidFill>
            </a:endParaRPr>
          </a:p>
        </p:txBody>
      </p: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EFD5C5A5-353B-15DC-8DF4-4D8CFDD533E6}"/>
              </a:ext>
            </a:extLst>
          </p:cNvPr>
          <p:cNvCxnSpPr>
            <a:cxnSpLocks/>
          </p:cNvCxnSpPr>
          <p:nvPr/>
        </p:nvCxnSpPr>
        <p:spPr>
          <a:xfrm flipV="1">
            <a:off x="6208612" y="2490772"/>
            <a:ext cx="0" cy="4406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470556A7-B75F-95B8-1A6A-9DE227759840}"/>
              </a:ext>
            </a:extLst>
          </p:cNvPr>
          <p:cNvSpPr/>
          <p:nvPr/>
        </p:nvSpPr>
        <p:spPr>
          <a:xfrm>
            <a:off x="5702927" y="2165093"/>
            <a:ext cx="3099354" cy="292782"/>
          </a:xfrm>
          <a:prstGeom prst="rect">
            <a:avLst/>
          </a:prstGeom>
          <a:solidFill>
            <a:srgbClr val="B6A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</a:rPr>
              <a:t>Layer Norm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肘形接點 19">
            <a:extLst>
              <a:ext uri="{FF2B5EF4-FFF2-40B4-BE49-F238E27FC236}">
                <a16:creationId xmlns:a16="http://schemas.microsoft.com/office/drawing/2014/main" id="{38CF2B22-A128-3FCA-C2A5-CE065A7DF004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 flipH="1">
            <a:off x="5561395" y="2736228"/>
            <a:ext cx="652258" cy="1063911"/>
          </a:xfrm>
          <a:prstGeom prst="bentConnector3">
            <a:avLst>
              <a:gd name="adj1" fmla="val -22915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F74FC06-E26C-5683-26D3-6069EAF5B32F}"/>
              </a:ext>
            </a:extLst>
          </p:cNvPr>
          <p:cNvSpPr txBox="1"/>
          <p:nvPr/>
        </p:nvSpPr>
        <p:spPr>
          <a:xfrm>
            <a:off x="5172808" y="3539048"/>
            <a:ext cx="181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/>
              <a:t>x</a:t>
            </a:r>
            <a:endParaRPr kumimoji="1" lang="zh-TW" alt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938A25AA-1791-05B5-1060-D2F96F8ABC18}"/>
                  </a:ext>
                </a:extLst>
              </p:cNvPr>
              <p:cNvSpPr txBox="1"/>
              <p:nvPr/>
            </p:nvSpPr>
            <p:spPr>
              <a:xfrm>
                <a:off x="7981218" y="4243874"/>
                <a:ext cx="2868490" cy="4471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TW" altLang="en-US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TW" altLang="en-US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Softmax</m:t>
                      </m:r>
                      <m:d>
                        <m:dPr>
                          <m:ctrlP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TW" altLang="en-US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zh-TW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zh-TW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938A25AA-1791-05B5-1060-D2F96F8AB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1218" y="4243874"/>
                <a:ext cx="2868490" cy="447174"/>
              </a:xfrm>
              <a:prstGeom prst="rect">
                <a:avLst/>
              </a:prstGeom>
              <a:blipFill>
                <a:blip r:embed="rId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F6DAD182-CE58-C267-3554-73C706CE4293}"/>
                  </a:ext>
                </a:extLst>
              </p:cNvPr>
              <p:cNvSpPr txBox="1"/>
              <p:nvPr/>
            </p:nvSpPr>
            <p:spPr>
              <a:xfrm>
                <a:off x="9337058" y="4813254"/>
                <a:ext cx="2234451" cy="9571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zh-TW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TW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 </m:t>
                          </m:r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p>
                    </m:oMath>
                  </m:oMathPara>
                </a14:m>
                <a:endParaRPr lang="en-US" altLang="zh-TW" dirty="0">
                  <a:solidFill>
                    <a:schemeClr val="tx1"/>
                  </a:solidFill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zh-TW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TW" altLang="en-US" dirty="0">
                    <a:solidFill>
                      <a:schemeClr val="tx1"/>
                    </a:solidFill>
                  </a:rPr>
                  <a:t> 的向量維度</a:t>
                </a:r>
                <a:endParaRPr lang="en-US" altLang="zh-TW" dirty="0">
                  <a:solidFill>
                    <a:schemeClr val="tx1"/>
                  </a:solidFill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: experts</a:t>
                </a:r>
                <a:r>
                  <a:rPr lang="zh-TW" altLang="en-US" dirty="0">
                    <a:solidFill>
                      <a:schemeClr val="tx1"/>
                    </a:solidFill>
                  </a:rPr>
                  <a:t> 的數量</a:t>
                </a:r>
                <a:endParaRPr lang="en-US" altLang="zh-TW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F6DAD182-CE58-C267-3554-73C706CE4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7058" y="4813254"/>
                <a:ext cx="2234451" cy="957185"/>
              </a:xfrm>
              <a:prstGeom prst="rect">
                <a:avLst/>
              </a:prstGeom>
              <a:blipFill>
                <a:blip r:embed="rId4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719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 animBg="1"/>
      <p:bldP spid="11" grpId="0" animBg="1"/>
      <p:bldP spid="12" grpId="0" animBg="1"/>
      <p:bldP spid="13" grpId="0" animBg="1"/>
      <p:bldP spid="17" grpId="0"/>
      <p:bldP spid="19" grpId="0" animBg="1"/>
      <p:bldP spid="21" grpId="0"/>
      <p:bldP spid="23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B51C3A-E518-5511-2363-27C48BAAD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Expert</a:t>
            </a:r>
            <a:r>
              <a:rPr kumimoji="1" lang="zh-TW" altLang="en-US" dirty="0"/>
              <a:t> 是什麼？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FF19CA-38D6-58AA-23F5-32EB47880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F50E1BD-D47D-7EA7-6F9B-B22C28A511DE}"/>
              </a:ext>
            </a:extLst>
          </p:cNvPr>
          <p:cNvSpPr txBox="1"/>
          <p:nvPr/>
        </p:nvSpPr>
        <p:spPr>
          <a:xfrm>
            <a:off x="653142" y="1871005"/>
            <a:ext cx="7128050" cy="578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400" dirty="0">
                <a:ea typeface="Microsoft JhengHei" panose="020B0604030504040204" pitchFamily="34" charset="-120"/>
              </a:rPr>
              <a:t>主要是看你放在哪裡，</a:t>
            </a:r>
            <a:r>
              <a:rPr kumimoji="1" lang="en-US" altLang="zh-TW" sz="2400" dirty="0">
                <a:ea typeface="Microsoft JhengHei" panose="020B0604030504040204" pitchFamily="34" charset="-120"/>
              </a:rPr>
              <a:t>Expert </a:t>
            </a:r>
            <a:r>
              <a:rPr kumimoji="1" lang="zh-TW" altLang="en-US" sz="2400" dirty="0">
                <a:ea typeface="Microsoft JhengHei" panose="020B0604030504040204" pitchFamily="34" charset="-120"/>
              </a:rPr>
              <a:t>就會是一樣的架構</a:t>
            </a:r>
            <a:endParaRPr kumimoji="1" lang="en-US" altLang="zh-TW" sz="2400" dirty="0">
              <a:ea typeface="Microsoft JhengHei" panose="020B0604030504040204" pitchFamily="34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344C0136-D6AE-1889-4212-F61164CA62BA}"/>
              </a:ext>
            </a:extLst>
          </p:cNvPr>
          <p:cNvGrpSpPr/>
          <p:nvPr/>
        </p:nvGrpSpPr>
        <p:grpSpPr>
          <a:xfrm>
            <a:off x="722912" y="3341860"/>
            <a:ext cx="2601017" cy="2861857"/>
            <a:chOff x="718698" y="2461344"/>
            <a:chExt cx="1904110" cy="2313773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ABB95DD-8330-81C0-C4F1-59F2DED3239E}"/>
                </a:ext>
              </a:extLst>
            </p:cNvPr>
            <p:cNvSpPr/>
            <p:nvPr/>
          </p:nvSpPr>
          <p:spPr>
            <a:xfrm>
              <a:off x="1107539" y="2461344"/>
              <a:ext cx="1515269" cy="2011866"/>
            </a:xfrm>
            <a:prstGeom prst="rect">
              <a:avLst/>
            </a:prstGeom>
            <a:solidFill>
              <a:srgbClr val="CFE3F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240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E607D35-2B6C-F8C4-6085-4A5848AE6477}"/>
                </a:ext>
              </a:extLst>
            </p:cNvPr>
            <p:cNvSpPr/>
            <p:nvPr/>
          </p:nvSpPr>
          <p:spPr>
            <a:xfrm>
              <a:off x="1333077" y="3388664"/>
              <a:ext cx="1109534" cy="236710"/>
            </a:xfrm>
            <a:prstGeom prst="rect">
              <a:avLst/>
            </a:prstGeom>
            <a:solidFill>
              <a:srgbClr val="B6A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400" dirty="0">
                  <a:solidFill>
                    <a:schemeClr val="tx1"/>
                  </a:solidFill>
                </a:rPr>
                <a:t>Layer Norm</a:t>
              </a:r>
              <a:endParaRPr kumimoji="1"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9E488D1-2000-CA8C-F255-2FED526174E8}"/>
                </a:ext>
              </a:extLst>
            </p:cNvPr>
            <p:cNvSpPr/>
            <p:nvPr/>
          </p:nvSpPr>
          <p:spPr>
            <a:xfrm>
              <a:off x="1182086" y="4537517"/>
              <a:ext cx="1411515" cy="237600"/>
            </a:xfrm>
            <a:prstGeom prst="rect">
              <a:avLst/>
            </a:prstGeom>
            <a:solidFill>
              <a:srgbClr val="FACB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Text &amp; Position Embed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7918BD7-4878-345D-E404-A4524803ADCA}"/>
                </a:ext>
              </a:extLst>
            </p:cNvPr>
            <p:cNvSpPr/>
            <p:nvPr/>
          </p:nvSpPr>
          <p:spPr>
            <a:xfrm>
              <a:off x="1333077" y="3764088"/>
              <a:ext cx="1109534" cy="391878"/>
            </a:xfrm>
            <a:prstGeom prst="rect">
              <a:avLst/>
            </a:prstGeom>
            <a:solidFill>
              <a:srgbClr val="D6A6B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400" dirty="0">
                  <a:solidFill>
                    <a:schemeClr val="tx1"/>
                  </a:solidFill>
                </a:rPr>
                <a:t>Self Attention</a:t>
              </a:r>
            </a:p>
            <a:p>
              <a:pPr algn="ctr"/>
              <a:r>
                <a:rPr kumimoji="1" lang="en-US" altLang="zh-TW" sz="1400" dirty="0">
                  <a:solidFill>
                    <a:schemeClr val="tx1"/>
                  </a:solidFill>
                </a:rPr>
                <a:t>Layer</a:t>
              </a:r>
              <a:endParaRPr kumimoji="1"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直線箭頭接點 10">
              <a:extLst>
                <a:ext uri="{FF2B5EF4-FFF2-40B4-BE49-F238E27FC236}">
                  <a16:creationId xmlns:a16="http://schemas.microsoft.com/office/drawing/2014/main" id="{D58D67D2-8652-73DE-AD7F-D604825B3FEC}"/>
                </a:ext>
              </a:extLst>
            </p:cNvPr>
            <p:cNvCxnSpPr>
              <a:cxnSpLocks/>
              <a:stCxn id="9" idx="0"/>
              <a:endCxn id="10" idx="2"/>
            </p:cNvCxnSpPr>
            <p:nvPr/>
          </p:nvCxnSpPr>
          <p:spPr>
            <a:xfrm flipV="1">
              <a:off x="1887844" y="4155967"/>
              <a:ext cx="1" cy="38155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肘形接點 11">
              <a:extLst>
                <a:ext uri="{FF2B5EF4-FFF2-40B4-BE49-F238E27FC236}">
                  <a16:creationId xmlns:a16="http://schemas.microsoft.com/office/drawing/2014/main" id="{B6BBEB18-6BAF-D0C2-A6F9-1D5427DDC1C7}"/>
                </a:ext>
              </a:extLst>
            </p:cNvPr>
            <p:cNvCxnSpPr>
              <a:cxnSpLocks/>
              <a:stCxn id="14" idx="1"/>
              <a:endCxn id="8" idx="1"/>
            </p:cNvCxnSpPr>
            <p:nvPr/>
          </p:nvCxnSpPr>
          <p:spPr>
            <a:xfrm rot="10800000">
              <a:off x="1333077" y="3507020"/>
              <a:ext cx="556584" cy="902307"/>
            </a:xfrm>
            <a:prstGeom prst="bentConnector3">
              <a:avLst>
                <a:gd name="adj1" fmla="val 130067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25EC26F-E10F-0335-B6D5-C88A5AAA5376}"/>
                </a:ext>
              </a:extLst>
            </p:cNvPr>
            <p:cNvSpPr/>
            <p:nvPr/>
          </p:nvSpPr>
          <p:spPr>
            <a:xfrm>
              <a:off x="1333077" y="2980643"/>
              <a:ext cx="1109534" cy="244574"/>
            </a:xfrm>
            <a:prstGeom prst="rect">
              <a:avLst/>
            </a:prstGeom>
            <a:solidFill>
              <a:srgbClr val="FEE6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400" dirty="0">
                  <a:solidFill>
                    <a:schemeClr val="tx1"/>
                  </a:solidFill>
                </a:rPr>
                <a:t>Feed Forward</a:t>
              </a:r>
              <a:endParaRPr kumimoji="1"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4C728D8-ADB7-B1D4-E950-08BB2DBC74FA}"/>
                </a:ext>
              </a:extLst>
            </p:cNvPr>
            <p:cNvSpPr txBox="1"/>
            <p:nvPr/>
          </p:nvSpPr>
          <p:spPr>
            <a:xfrm>
              <a:off x="1889661" y="4222701"/>
              <a:ext cx="296266" cy="373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TW" altLang="en-US" sz="2400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E3C5F14C-A125-99D6-2418-3A66C652C481}"/>
                </a:ext>
              </a:extLst>
            </p:cNvPr>
            <p:cNvSpPr txBox="1"/>
            <p:nvPr/>
          </p:nvSpPr>
          <p:spPr>
            <a:xfrm>
              <a:off x="2114371" y="3785887"/>
              <a:ext cx="321891" cy="373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TW" altLang="en-US" sz="2400" dirty="0"/>
            </a:p>
          </p:txBody>
        </p:sp>
        <p:cxnSp>
          <p:nvCxnSpPr>
            <p:cNvPr id="16" name="肘形接點 15">
              <a:extLst>
                <a:ext uri="{FF2B5EF4-FFF2-40B4-BE49-F238E27FC236}">
                  <a16:creationId xmlns:a16="http://schemas.microsoft.com/office/drawing/2014/main" id="{2F12C82D-282C-EE41-B65B-8410D0829655}"/>
                </a:ext>
              </a:extLst>
            </p:cNvPr>
            <p:cNvCxnSpPr>
              <a:cxnSpLocks/>
              <a:stCxn id="17" idx="2"/>
              <a:endCxn id="15" idx="2"/>
            </p:cNvCxnSpPr>
            <p:nvPr/>
          </p:nvCxnSpPr>
          <p:spPr>
            <a:xfrm rot="16200000" flipH="1">
              <a:off x="1881009" y="3765315"/>
              <a:ext cx="10268" cy="787643"/>
            </a:xfrm>
            <a:prstGeom prst="bentConnector3">
              <a:avLst>
                <a:gd name="adj1" fmla="val 1800000"/>
              </a:avLst>
            </a:prstGeom>
            <a:ln w="95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DC01EBAF-C20E-CA54-D41B-377586F47BFD}"/>
                </a:ext>
              </a:extLst>
            </p:cNvPr>
            <p:cNvSpPr txBox="1"/>
            <p:nvPr/>
          </p:nvSpPr>
          <p:spPr>
            <a:xfrm>
              <a:off x="1326728" y="3785887"/>
              <a:ext cx="321891" cy="373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TW" altLang="en-US" sz="2400" dirty="0"/>
            </a:p>
          </p:txBody>
        </p:sp>
        <p:cxnSp>
          <p:nvCxnSpPr>
            <p:cNvPr id="18" name="肘形接點 17">
              <a:extLst>
                <a:ext uri="{FF2B5EF4-FFF2-40B4-BE49-F238E27FC236}">
                  <a16:creationId xmlns:a16="http://schemas.microsoft.com/office/drawing/2014/main" id="{C49F1B44-5329-A665-C7AB-0D7266339DD6}"/>
                </a:ext>
              </a:extLst>
            </p:cNvPr>
            <p:cNvCxnSpPr>
              <a:cxnSpLocks/>
              <a:stCxn id="20" idx="1"/>
              <a:endCxn id="19" idx="1"/>
            </p:cNvCxnSpPr>
            <p:nvPr/>
          </p:nvCxnSpPr>
          <p:spPr>
            <a:xfrm rot="10800000">
              <a:off x="1333077" y="2720994"/>
              <a:ext cx="554633" cy="611986"/>
            </a:xfrm>
            <a:prstGeom prst="bentConnector3">
              <a:avLst>
                <a:gd name="adj1" fmla="val 130173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505D24E-1650-88AE-6CCE-37E9784E6C2E}"/>
                </a:ext>
              </a:extLst>
            </p:cNvPr>
            <p:cNvSpPr/>
            <p:nvPr/>
          </p:nvSpPr>
          <p:spPr>
            <a:xfrm>
              <a:off x="1333077" y="2602638"/>
              <a:ext cx="1109534" cy="236710"/>
            </a:xfrm>
            <a:prstGeom prst="rect">
              <a:avLst/>
            </a:prstGeom>
            <a:solidFill>
              <a:srgbClr val="B6A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400" dirty="0">
                  <a:solidFill>
                    <a:schemeClr val="tx1"/>
                  </a:solidFill>
                </a:rPr>
                <a:t>Layer Norm</a:t>
              </a:r>
              <a:endParaRPr kumimoji="1"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5B60F397-082B-62FB-0A41-81EDDB7BCA0D}"/>
                </a:ext>
              </a:extLst>
            </p:cNvPr>
            <p:cNvSpPr txBox="1"/>
            <p:nvPr/>
          </p:nvSpPr>
          <p:spPr>
            <a:xfrm>
              <a:off x="1887711" y="3146354"/>
              <a:ext cx="296266" cy="373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TW" altLang="en-US" sz="2400" dirty="0"/>
            </a:p>
          </p:txBody>
        </p:sp>
        <p:cxnSp>
          <p:nvCxnSpPr>
            <p:cNvPr id="21" name="直線箭頭接點 20">
              <a:extLst>
                <a:ext uri="{FF2B5EF4-FFF2-40B4-BE49-F238E27FC236}">
                  <a16:creationId xmlns:a16="http://schemas.microsoft.com/office/drawing/2014/main" id="{0FF93CD5-C42A-134B-A755-A99B8C4E31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7844" y="2839348"/>
              <a:ext cx="0" cy="1412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箭頭接點 21">
              <a:extLst>
                <a:ext uri="{FF2B5EF4-FFF2-40B4-BE49-F238E27FC236}">
                  <a16:creationId xmlns:a16="http://schemas.microsoft.com/office/drawing/2014/main" id="{9E71286E-BAF0-369E-C357-6569792E8B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7844" y="3625374"/>
              <a:ext cx="0" cy="1412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箭頭接點 22">
              <a:extLst>
                <a:ext uri="{FF2B5EF4-FFF2-40B4-BE49-F238E27FC236}">
                  <a16:creationId xmlns:a16="http://schemas.microsoft.com/office/drawing/2014/main" id="{9E89A14C-E741-75A0-D8AF-293C94E335EF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H="1" flipV="1">
              <a:off x="1887711" y="3225217"/>
              <a:ext cx="133" cy="1634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CAD1AF58-921C-0D53-6764-8276B390459C}"/>
                </a:ext>
              </a:extLst>
            </p:cNvPr>
            <p:cNvSpPr txBox="1"/>
            <p:nvPr/>
          </p:nvSpPr>
          <p:spPr>
            <a:xfrm>
              <a:off x="718698" y="3299081"/>
              <a:ext cx="460834" cy="273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1600" b="1" dirty="0" err="1"/>
                <a:t>xN</a:t>
              </a:r>
              <a:endParaRPr kumimoji="1" lang="zh-TW" altLang="en-US" sz="1600" b="1" dirty="0"/>
            </a:p>
          </p:txBody>
        </p:sp>
      </p:grpSp>
      <p:sp>
        <p:nvSpPr>
          <p:cNvPr id="26" name="向右箭號 25">
            <a:extLst>
              <a:ext uri="{FF2B5EF4-FFF2-40B4-BE49-F238E27FC236}">
                <a16:creationId xmlns:a16="http://schemas.microsoft.com/office/drawing/2014/main" id="{9E058D54-01E6-E5B2-BB22-971DA354847F}"/>
              </a:ext>
            </a:extLst>
          </p:cNvPr>
          <p:cNvSpPr/>
          <p:nvPr/>
        </p:nvSpPr>
        <p:spPr>
          <a:xfrm rot="10800000">
            <a:off x="3164873" y="4024138"/>
            <a:ext cx="424763" cy="19617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FF0000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6904B6B-EC6B-3990-1DAC-3C03B54BCEDE}"/>
              </a:ext>
            </a:extLst>
          </p:cNvPr>
          <p:cNvSpPr txBox="1"/>
          <p:nvPr/>
        </p:nvSpPr>
        <p:spPr>
          <a:xfrm>
            <a:off x="3768549" y="3776142"/>
            <a:ext cx="1418913" cy="578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en-US" altLang="zh-TW" sz="2400" dirty="0">
                <a:ea typeface="Microsoft JhengHei" panose="020B0604030504040204" pitchFamily="34" charset="-120"/>
              </a:rPr>
              <a:t>Experts: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AAB21BC-0095-EF22-3A21-08E26D1ABC6E}"/>
              </a:ext>
            </a:extLst>
          </p:cNvPr>
          <p:cNvSpPr/>
          <p:nvPr/>
        </p:nvSpPr>
        <p:spPr>
          <a:xfrm>
            <a:off x="5187462" y="3904826"/>
            <a:ext cx="976201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FFN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FC9E0F1-F03C-8F27-E36D-473D13D01EFE}"/>
              </a:ext>
            </a:extLst>
          </p:cNvPr>
          <p:cNvSpPr/>
          <p:nvPr/>
        </p:nvSpPr>
        <p:spPr>
          <a:xfrm>
            <a:off x="6249040" y="3904826"/>
            <a:ext cx="976201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FFN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5D403CD-1AC1-F6BC-303C-A5CF1133C880}"/>
              </a:ext>
            </a:extLst>
          </p:cNvPr>
          <p:cNvSpPr/>
          <p:nvPr/>
        </p:nvSpPr>
        <p:spPr>
          <a:xfrm>
            <a:off x="7310618" y="3904826"/>
            <a:ext cx="976201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FFN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向右箭號 30">
            <a:extLst>
              <a:ext uri="{FF2B5EF4-FFF2-40B4-BE49-F238E27FC236}">
                <a16:creationId xmlns:a16="http://schemas.microsoft.com/office/drawing/2014/main" id="{700322DB-3395-E364-C110-13FB9D0E7CB3}"/>
              </a:ext>
            </a:extLst>
          </p:cNvPr>
          <p:cNvSpPr/>
          <p:nvPr/>
        </p:nvSpPr>
        <p:spPr>
          <a:xfrm rot="10800000">
            <a:off x="3164873" y="5088611"/>
            <a:ext cx="424763" cy="19617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FF0000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793B3A57-A92E-E2BE-8B99-1A6553A0DF50}"/>
              </a:ext>
            </a:extLst>
          </p:cNvPr>
          <p:cNvSpPr txBox="1"/>
          <p:nvPr/>
        </p:nvSpPr>
        <p:spPr>
          <a:xfrm>
            <a:off x="3768549" y="4840615"/>
            <a:ext cx="1418913" cy="578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en-US" altLang="zh-TW" sz="2400" dirty="0">
                <a:ea typeface="Microsoft JhengHei" panose="020B0604030504040204" pitchFamily="34" charset="-120"/>
              </a:rPr>
              <a:t>Experts: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3A14BCC-8C56-E677-350A-09C64D34342E}"/>
              </a:ext>
            </a:extLst>
          </p:cNvPr>
          <p:cNvSpPr/>
          <p:nvPr/>
        </p:nvSpPr>
        <p:spPr>
          <a:xfrm>
            <a:off x="5187462" y="4969299"/>
            <a:ext cx="976201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Self Attn.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CAA8062-3717-3F9C-CDD7-29AEA38B6925}"/>
              </a:ext>
            </a:extLst>
          </p:cNvPr>
          <p:cNvSpPr/>
          <p:nvPr/>
        </p:nvSpPr>
        <p:spPr>
          <a:xfrm>
            <a:off x="6249040" y="4969299"/>
            <a:ext cx="976201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Self Attn.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4D016F4-752F-C897-14EE-5FEB96261396}"/>
              </a:ext>
            </a:extLst>
          </p:cNvPr>
          <p:cNvSpPr/>
          <p:nvPr/>
        </p:nvSpPr>
        <p:spPr>
          <a:xfrm>
            <a:off x="7310618" y="4969299"/>
            <a:ext cx="976201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>
                <a:solidFill>
                  <a:schemeClr val="tx1"/>
                </a:solidFill>
              </a:rPr>
              <a:t>Self Attn.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571913B8-6331-9910-468C-6C731D064150}"/>
              </a:ext>
            </a:extLst>
          </p:cNvPr>
          <p:cNvSpPr txBox="1"/>
          <p:nvPr/>
        </p:nvSpPr>
        <p:spPr>
          <a:xfrm>
            <a:off x="8367346" y="4894912"/>
            <a:ext cx="3824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E.g., </a:t>
            </a:r>
            <a:r>
              <a:rPr kumimoji="1" lang="en-US" altLang="zh-TW" dirty="0">
                <a:hlinkClick r:id="rId2"/>
              </a:rPr>
              <a:t>MoA (Zhang et al., 2022)</a:t>
            </a:r>
            <a:r>
              <a:rPr kumimoji="1" lang="en-US" altLang="zh-TW" dirty="0"/>
              <a:t>, </a:t>
            </a:r>
            <a:r>
              <a:rPr kumimoji="1" lang="en" altLang="zh-TW" dirty="0">
                <a:hlinkClick r:id="rId3"/>
              </a:rPr>
              <a:t>SwitchHead (Csordás at al., 2024)</a:t>
            </a:r>
            <a:endParaRPr kumimoji="1" lang="zh-TW" altLang="en-US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9AF23707-CA8F-B01B-B43F-C91913382717}"/>
              </a:ext>
            </a:extLst>
          </p:cNvPr>
          <p:cNvSpPr txBox="1"/>
          <p:nvPr/>
        </p:nvSpPr>
        <p:spPr>
          <a:xfrm>
            <a:off x="8367346" y="3830439"/>
            <a:ext cx="3638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E.g., Switch Transformer, Mistral 8x7B, </a:t>
            </a:r>
            <a:r>
              <a:rPr kumimoji="1" lang="en-US" altLang="zh-TW" dirty="0" err="1"/>
              <a:t>DeepSeek</a:t>
            </a:r>
            <a:endParaRPr kumimoji="1" lang="zh-TW" altLang="en-US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0F9FB8BD-23E8-405F-1872-DD35E14E88A0}"/>
              </a:ext>
            </a:extLst>
          </p:cNvPr>
          <p:cNvSpPr txBox="1"/>
          <p:nvPr/>
        </p:nvSpPr>
        <p:spPr>
          <a:xfrm>
            <a:off x="842409" y="2822687"/>
            <a:ext cx="2950467" cy="4969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TW" sz="2000" dirty="0">
                <a:ea typeface="Microsoft JhengHei" panose="020B0604030504040204" pitchFamily="34" charset="-120"/>
              </a:rPr>
              <a:t>Transformer block (layer)</a:t>
            </a:r>
            <a:endParaRPr kumimoji="1" lang="zh-TW" altLang="en-US" sz="2000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6941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3" grpId="0" animBg="1"/>
      <p:bldP spid="34" grpId="0" animBg="1"/>
      <p:bldP spid="35" grpId="0" animBg="1"/>
      <p:bldP spid="36" grpId="0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CF055B-B403-7A27-F1BD-F00EF69AD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Active Parameters</a:t>
            </a:r>
            <a:r>
              <a:rPr kumimoji="1" lang="zh-TW" altLang="en-US" dirty="0"/>
              <a:t> </a:t>
            </a:r>
            <a:r>
              <a:rPr kumimoji="1" lang="en-US" altLang="zh-TW" dirty="0"/>
              <a:t>(</a:t>
            </a:r>
            <a:r>
              <a:rPr kumimoji="1" lang="zh-TW" altLang="en-US" dirty="0"/>
              <a:t>以</a:t>
            </a:r>
            <a:r>
              <a:rPr kumimoji="1" lang="en-US" altLang="zh-TW" dirty="0"/>
              <a:t>Mistral 8x7B</a:t>
            </a:r>
            <a:r>
              <a:rPr kumimoji="1" lang="zh-TW" altLang="en-US" dirty="0"/>
              <a:t>為例</a:t>
            </a:r>
            <a:r>
              <a:rPr kumimoji="1" lang="en-US" altLang="zh-TW" dirty="0"/>
              <a:t>)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749B56-0959-5B59-905E-6F49D4960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0C1A06AF-6B40-5006-CA78-8538CB5B77A8}"/>
              </a:ext>
            </a:extLst>
          </p:cNvPr>
          <p:cNvGrpSpPr/>
          <p:nvPr/>
        </p:nvGrpSpPr>
        <p:grpSpPr>
          <a:xfrm>
            <a:off x="791448" y="4211817"/>
            <a:ext cx="3521068" cy="2584942"/>
            <a:chOff x="45163" y="2543059"/>
            <a:chExt cx="2577645" cy="2089894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2F20293-22A6-7165-9FCF-E526CF90F880}"/>
                </a:ext>
              </a:extLst>
            </p:cNvPr>
            <p:cNvSpPr/>
            <p:nvPr/>
          </p:nvSpPr>
          <p:spPr>
            <a:xfrm>
              <a:off x="1107539" y="2543059"/>
              <a:ext cx="1515269" cy="18197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240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D14CA3C-0421-A3E8-DE32-BF9FEF492FC5}"/>
                </a:ext>
              </a:extLst>
            </p:cNvPr>
            <p:cNvSpPr/>
            <p:nvPr/>
          </p:nvSpPr>
          <p:spPr>
            <a:xfrm>
              <a:off x="1333077" y="3388664"/>
              <a:ext cx="1109534" cy="2367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400" dirty="0">
                  <a:solidFill>
                    <a:schemeClr val="tx1"/>
                  </a:solidFill>
                </a:rPr>
                <a:t>Layer Norm</a:t>
              </a:r>
              <a:endParaRPr kumimoji="1"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00D1738-79BC-DEAC-DC4F-12D5017B8BC7}"/>
                </a:ext>
              </a:extLst>
            </p:cNvPr>
            <p:cNvSpPr/>
            <p:nvPr/>
          </p:nvSpPr>
          <p:spPr>
            <a:xfrm>
              <a:off x="1182086" y="4395353"/>
              <a:ext cx="1411515" cy="2376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Text &amp; Position Embed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E1499EB-50C3-8A2D-1FEA-0E03A47EFD20}"/>
                </a:ext>
              </a:extLst>
            </p:cNvPr>
            <p:cNvSpPr/>
            <p:nvPr/>
          </p:nvSpPr>
          <p:spPr>
            <a:xfrm>
              <a:off x="1333077" y="3764088"/>
              <a:ext cx="1109534" cy="39187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400" dirty="0">
                  <a:solidFill>
                    <a:schemeClr val="tx1"/>
                  </a:solidFill>
                </a:rPr>
                <a:t>Self Attention</a:t>
              </a:r>
            </a:p>
            <a:p>
              <a:pPr algn="ctr"/>
              <a:r>
                <a:rPr kumimoji="1" lang="en-US" altLang="zh-TW" sz="1400" dirty="0">
                  <a:solidFill>
                    <a:schemeClr val="tx1"/>
                  </a:solidFill>
                </a:rPr>
                <a:t>Layer</a:t>
              </a:r>
              <a:endParaRPr kumimoji="1"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線箭頭接點 9">
              <a:extLst>
                <a:ext uri="{FF2B5EF4-FFF2-40B4-BE49-F238E27FC236}">
                  <a16:creationId xmlns:a16="http://schemas.microsoft.com/office/drawing/2014/main" id="{D631E28B-126B-F1B3-27EC-873110A160CA}"/>
                </a:ext>
              </a:extLst>
            </p:cNvPr>
            <p:cNvCxnSpPr>
              <a:cxnSpLocks/>
              <a:stCxn id="8" idx="0"/>
              <a:endCxn id="9" idx="2"/>
            </p:cNvCxnSpPr>
            <p:nvPr/>
          </p:nvCxnSpPr>
          <p:spPr>
            <a:xfrm flipV="1">
              <a:off x="1887843" y="4155966"/>
              <a:ext cx="1" cy="23938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肘形接點 10">
              <a:extLst>
                <a:ext uri="{FF2B5EF4-FFF2-40B4-BE49-F238E27FC236}">
                  <a16:creationId xmlns:a16="http://schemas.microsoft.com/office/drawing/2014/main" id="{86D00163-E352-8FEB-D975-70012A86BFA0}"/>
                </a:ext>
              </a:extLst>
            </p:cNvPr>
            <p:cNvCxnSpPr>
              <a:cxnSpLocks/>
              <a:stCxn id="13" idx="1"/>
              <a:endCxn id="7" idx="1"/>
            </p:cNvCxnSpPr>
            <p:nvPr/>
          </p:nvCxnSpPr>
          <p:spPr>
            <a:xfrm rot="10800000">
              <a:off x="1333078" y="3507020"/>
              <a:ext cx="556584" cy="802791"/>
            </a:xfrm>
            <a:prstGeom prst="bentConnector3">
              <a:avLst>
                <a:gd name="adj1" fmla="val 130067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1978B10-20A2-4742-24C5-4CEBC7FE7248}"/>
                </a:ext>
              </a:extLst>
            </p:cNvPr>
            <p:cNvSpPr/>
            <p:nvPr/>
          </p:nvSpPr>
          <p:spPr>
            <a:xfrm>
              <a:off x="1333077" y="2980643"/>
              <a:ext cx="1109534" cy="244574"/>
            </a:xfrm>
            <a:prstGeom prst="rect">
              <a:avLst/>
            </a:prstGeom>
            <a:solidFill>
              <a:srgbClr val="FEE6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400" dirty="0">
                  <a:solidFill>
                    <a:schemeClr val="tx1"/>
                  </a:solidFill>
                </a:rPr>
                <a:t>Feed Forward</a:t>
              </a:r>
              <a:endParaRPr kumimoji="1"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711E8FC7-49BD-B66E-28A6-EED7F871FDD1}"/>
                </a:ext>
              </a:extLst>
            </p:cNvPr>
            <p:cNvSpPr txBox="1"/>
            <p:nvPr/>
          </p:nvSpPr>
          <p:spPr>
            <a:xfrm>
              <a:off x="1889661" y="4123185"/>
              <a:ext cx="296266" cy="373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TW" altLang="en-US" sz="2400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AA487FD1-731E-B994-759F-48347E46A888}"/>
                </a:ext>
              </a:extLst>
            </p:cNvPr>
            <p:cNvSpPr txBox="1"/>
            <p:nvPr/>
          </p:nvSpPr>
          <p:spPr>
            <a:xfrm>
              <a:off x="2114371" y="3785887"/>
              <a:ext cx="321891" cy="373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TW" altLang="en-US" sz="2400" dirty="0"/>
            </a:p>
          </p:txBody>
        </p:sp>
        <p:cxnSp>
          <p:nvCxnSpPr>
            <p:cNvPr id="15" name="肘形接點 14">
              <a:extLst>
                <a:ext uri="{FF2B5EF4-FFF2-40B4-BE49-F238E27FC236}">
                  <a16:creationId xmlns:a16="http://schemas.microsoft.com/office/drawing/2014/main" id="{A319358D-8946-59F0-73FD-8892C211E0ED}"/>
                </a:ext>
              </a:extLst>
            </p:cNvPr>
            <p:cNvCxnSpPr>
              <a:cxnSpLocks/>
              <a:stCxn id="16" idx="2"/>
              <a:endCxn id="14" idx="2"/>
            </p:cNvCxnSpPr>
            <p:nvPr/>
          </p:nvCxnSpPr>
          <p:spPr>
            <a:xfrm rot="16200000" flipH="1">
              <a:off x="1881009" y="3765315"/>
              <a:ext cx="10268" cy="787643"/>
            </a:xfrm>
            <a:prstGeom prst="bentConnector3">
              <a:avLst>
                <a:gd name="adj1" fmla="val 1107693"/>
              </a:avLst>
            </a:prstGeom>
            <a:ln w="95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6DEB47A9-B82C-F857-1736-F8161FE71E08}"/>
                </a:ext>
              </a:extLst>
            </p:cNvPr>
            <p:cNvSpPr txBox="1"/>
            <p:nvPr/>
          </p:nvSpPr>
          <p:spPr>
            <a:xfrm>
              <a:off x="1326728" y="3785887"/>
              <a:ext cx="321891" cy="373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TW" altLang="en-US" sz="2400" dirty="0"/>
            </a:p>
          </p:txBody>
        </p:sp>
        <p:cxnSp>
          <p:nvCxnSpPr>
            <p:cNvPr id="17" name="肘形接點 16">
              <a:extLst>
                <a:ext uri="{FF2B5EF4-FFF2-40B4-BE49-F238E27FC236}">
                  <a16:creationId xmlns:a16="http://schemas.microsoft.com/office/drawing/2014/main" id="{AAD5C775-D207-D513-B94E-B09107803ED8}"/>
                </a:ext>
              </a:extLst>
            </p:cNvPr>
            <p:cNvCxnSpPr>
              <a:cxnSpLocks/>
              <a:stCxn id="19" idx="1"/>
              <a:endCxn id="18" idx="1"/>
            </p:cNvCxnSpPr>
            <p:nvPr/>
          </p:nvCxnSpPr>
          <p:spPr>
            <a:xfrm rot="10800000">
              <a:off x="1333077" y="2720994"/>
              <a:ext cx="554633" cy="611986"/>
            </a:xfrm>
            <a:prstGeom prst="bentConnector3">
              <a:avLst>
                <a:gd name="adj1" fmla="val 130173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B98FE75-3A58-556E-CDE1-485954C7F4FA}"/>
                </a:ext>
              </a:extLst>
            </p:cNvPr>
            <p:cNvSpPr/>
            <p:nvPr/>
          </p:nvSpPr>
          <p:spPr>
            <a:xfrm>
              <a:off x="1333077" y="2602638"/>
              <a:ext cx="1109534" cy="2367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400" dirty="0">
                  <a:solidFill>
                    <a:schemeClr val="tx1"/>
                  </a:solidFill>
                </a:rPr>
                <a:t>Layer Norm</a:t>
              </a:r>
              <a:endParaRPr kumimoji="1"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C5EB99AE-D42C-CB65-983A-DD0303C9EB2F}"/>
                </a:ext>
              </a:extLst>
            </p:cNvPr>
            <p:cNvSpPr txBox="1"/>
            <p:nvPr/>
          </p:nvSpPr>
          <p:spPr>
            <a:xfrm>
              <a:off x="1887711" y="3146354"/>
              <a:ext cx="296266" cy="373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TW" altLang="en-US" sz="2400" dirty="0"/>
            </a:p>
          </p:txBody>
        </p:sp>
        <p:cxnSp>
          <p:nvCxnSpPr>
            <p:cNvPr id="20" name="直線箭頭接點 19">
              <a:extLst>
                <a:ext uri="{FF2B5EF4-FFF2-40B4-BE49-F238E27FC236}">
                  <a16:creationId xmlns:a16="http://schemas.microsoft.com/office/drawing/2014/main" id="{A92B5436-FCA7-9CF5-C5D8-E6D87DCFEC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7844" y="2839348"/>
              <a:ext cx="0" cy="1412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箭頭接點 20">
              <a:extLst>
                <a:ext uri="{FF2B5EF4-FFF2-40B4-BE49-F238E27FC236}">
                  <a16:creationId xmlns:a16="http://schemas.microsoft.com/office/drawing/2014/main" id="{99C0BBF1-D4E2-A0AA-702C-C2C196DFEB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7844" y="3625374"/>
              <a:ext cx="0" cy="1412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箭頭接點 21">
              <a:extLst>
                <a:ext uri="{FF2B5EF4-FFF2-40B4-BE49-F238E27FC236}">
                  <a16:creationId xmlns:a16="http://schemas.microsoft.com/office/drawing/2014/main" id="{65D1A82C-5169-895A-4024-304D3DA9582E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H="1" flipV="1">
              <a:off x="1887711" y="3225217"/>
              <a:ext cx="133" cy="1634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B771BCB2-0777-D2DB-44B7-7795BA03738E}"/>
                </a:ext>
              </a:extLst>
            </p:cNvPr>
            <p:cNvSpPr txBox="1"/>
            <p:nvPr/>
          </p:nvSpPr>
          <p:spPr>
            <a:xfrm>
              <a:off x="45163" y="3171093"/>
              <a:ext cx="1109534" cy="671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TW" altLang="en-US" sz="1600" b="1" dirty="0"/>
                <a:t>第</a:t>
              </a:r>
              <a:r>
                <a:rPr kumimoji="1" lang="en-US" altLang="zh-TW" sz="1600" b="1" dirty="0"/>
                <a:t>1</a:t>
              </a:r>
              <a:r>
                <a:rPr kumimoji="1" lang="zh-TW" altLang="en-US" sz="1600" b="1" dirty="0"/>
                <a:t>層</a:t>
              </a:r>
              <a:endParaRPr kumimoji="1" lang="en-US" altLang="zh-TW" sz="1600" b="1" dirty="0"/>
            </a:p>
            <a:p>
              <a:pPr algn="ctr"/>
              <a:r>
                <a:rPr kumimoji="1" lang="en-US" altLang="zh-TW" sz="1600" b="1" dirty="0"/>
                <a:t>Transformer</a:t>
              </a:r>
            </a:p>
            <a:p>
              <a:pPr algn="ctr"/>
              <a:r>
                <a:rPr kumimoji="1" lang="en-US" altLang="zh-TW" sz="1600" b="1" dirty="0"/>
                <a:t>Layer</a:t>
              </a:r>
              <a:endParaRPr kumimoji="1" lang="zh-TW" altLang="en-US" sz="1600" b="1" dirty="0"/>
            </a:p>
          </p:txBody>
        </p:sp>
      </p:grpSp>
      <p:sp>
        <p:nvSpPr>
          <p:cNvPr id="24" name="向右箭號 23">
            <a:extLst>
              <a:ext uri="{FF2B5EF4-FFF2-40B4-BE49-F238E27FC236}">
                <a16:creationId xmlns:a16="http://schemas.microsoft.com/office/drawing/2014/main" id="{611037B9-0F4F-3811-34DD-5494156BCA31}"/>
              </a:ext>
            </a:extLst>
          </p:cNvPr>
          <p:cNvSpPr/>
          <p:nvPr/>
        </p:nvSpPr>
        <p:spPr>
          <a:xfrm rot="10800000">
            <a:off x="4153459" y="4793024"/>
            <a:ext cx="424763" cy="19617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FF0000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B76FC14-E76A-B7B1-9812-28294E23F81B}"/>
              </a:ext>
            </a:extLst>
          </p:cNvPr>
          <p:cNvSpPr/>
          <p:nvPr/>
        </p:nvSpPr>
        <p:spPr>
          <a:xfrm>
            <a:off x="4680445" y="4653018"/>
            <a:ext cx="644402" cy="4975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FFN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2983F4E-368A-8F33-96D5-04284AC43D45}"/>
              </a:ext>
            </a:extLst>
          </p:cNvPr>
          <p:cNvSpPr/>
          <p:nvPr/>
        </p:nvSpPr>
        <p:spPr>
          <a:xfrm>
            <a:off x="5440984" y="4653018"/>
            <a:ext cx="644402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FFN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9D2FD4E-B7F0-97FE-7716-BDC9053DA197}"/>
              </a:ext>
            </a:extLst>
          </p:cNvPr>
          <p:cNvSpPr/>
          <p:nvPr/>
        </p:nvSpPr>
        <p:spPr>
          <a:xfrm>
            <a:off x="6201523" y="4653018"/>
            <a:ext cx="644402" cy="4975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FFN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06192C5-60D8-94A5-2293-205658F8AA8A}"/>
              </a:ext>
            </a:extLst>
          </p:cNvPr>
          <p:cNvSpPr/>
          <p:nvPr/>
        </p:nvSpPr>
        <p:spPr>
          <a:xfrm>
            <a:off x="6962062" y="4653018"/>
            <a:ext cx="644402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FFN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99AAF6D-BACF-F94C-4A19-ED99F53F3785}"/>
              </a:ext>
            </a:extLst>
          </p:cNvPr>
          <p:cNvSpPr/>
          <p:nvPr/>
        </p:nvSpPr>
        <p:spPr>
          <a:xfrm>
            <a:off x="7722601" y="4653018"/>
            <a:ext cx="644402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FFN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A7EDF8D-F354-86DB-9AC2-131DB2BA0708}"/>
              </a:ext>
            </a:extLst>
          </p:cNvPr>
          <p:cNvSpPr/>
          <p:nvPr/>
        </p:nvSpPr>
        <p:spPr>
          <a:xfrm>
            <a:off x="8483140" y="4653018"/>
            <a:ext cx="644402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FFN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3098A3D-2F72-2F76-9E78-5E09E89BD3B4}"/>
              </a:ext>
            </a:extLst>
          </p:cNvPr>
          <p:cNvSpPr/>
          <p:nvPr/>
        </p:nvSpPr>
        <p:spPr>
          <a:xfrm>
            <a:off x="9243679" y="4653018"/>
            <a:ext cx="644402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FFN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5A3257B-13DE-D99A-6C14-C4BD3555E81F}"/>
              </a:ext>
            </a:extLst>
          </p:cNvPr>
          <p:cNvSpPr/>
          <p:nvPr/>
        </p:nvSpPr>
        <p:spPr>
          <a:xfrm>
            <a:off x="10004218" y="4653018"/>
            <a:ext cx="644402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FFN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CCC4E320-9636-6ECB-5157-C5CF48933587}"/>
              </a:ext>
            </a:extLst>
          </p:cNvPr>
          <p:cNvGrpSpPr/>
          <p:nvPr/>
        </p:nvGrpSpPr>
        <p:grpSpPr>
          <a:xfrm>
            <a:off x="791448" y="1594191"/>
            <a:ext cx="3521068" cy="2416086"/>
            <a:chOff x="45163" y="2543059"/>
            <a:chExt cx="2577645" cy="1953376"/>
          </a:xfrm>
        </p:grpSpPr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B60127CE-3976-7353-4270-C3C28C6CDAFA}"/>
                </a:ext>
              </a:extLst>
            </p:cNvPr>
            <p:cNvSpPr/>
            <p:nvPr/>
          </p:nvSpPr>
          <p:spPr>
            <a:xfrm>
              <a:off x="1107539" y="2543059"/>
              <a:ext cx="1515269" cy="18197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2400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E4D8979A-2931-B1C5-26B9-A68B32D89C95}"/>
                </a:ext>
              </a:extLst>
            </p:cNvPr>
            <p:cNvSpPr/>
            <p:nvPr/>
          </p:nvSpPr>
          <p:spPr>
            <a:xfrm>
              <a:off x="1333077" y="3388664"/>
              <a:ext cx="1109534" cy="2367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400" dirty="0">
                  <a:solidFill>
                    <a:schemeClr val="tx1"/>
                  </a:solidFill>
                </a:rPr>
                <a:t>Layer Norm</a:t>
              </a:r>
              <a:endParaRPr kumimoji="1"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22638781-F395-3714-5187-CF1BDD1DAEBA}"/>
                </a:ext>
              </a:extLst>
            </p:cNvPr>
            <p:cNvSpPr/>
            <p:nvPr/>
          </p:nvSpPr>
          <p:spPr>
            <a:xfrm>
              <a:off x="1333077" y="3764088"/>
              <a:ext cx="1109534" cy="39187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400" dirty="0">
                  <a:solidFill>
                    <a:schemeClr val="tx1"/>
                  </a:solidFill>
                </a:rPr>
                <a:t>Self Attention</a:t>
              </a:r>
            </a:p>
            <a:p>
              <a:pPr algn="ctr"/>
              <a:r>
                <a:rPr kumimoji="1" lang="en-US" altLang="zh-TW" sz="1400" dirty="0">
                  <a:solidFill>
                    <a:schemeClr val="tx1"/>
                  </a:solidFill>
                </a:rPr>
                <a:t>Layer</a:t>
              </a:r>
              <a:endParaRPr kumimoji="1"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直線箭頭接點 73">
              <a:extLst>
                <a:ext uri="{FF2B5EF4-FFF2-40B4-BE49-F238E27FC236}">
                  <a16:creationId xmlns:a16="http://schemas.microsoft.com/office/drawing/2014/main" id="{F37202D7-13B1-AFA3-CD62-28C0396E4BB3}"/>
                </a:ext>
              </a:extLst>
            </p:cNvPr>
            <p:cNvCxnSpPr>
              <a:cxnSpLocks/>
              <a:endCxn id="73" idx="2"/>
            </p:cNvCxnSpPr>
            <p:nvPr/>
          </p:nvCxnSpPr>
          <p:spPr>
            <a:xfrm flipV="1">
              <a:off x="1887843" y="4155966"/>
              <a:ext cx="1" cy="23938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肘形接點 74">
              <a:extLst>
                <a:ext uri="{FF2B5EF4-FFF2-40B4-BE49-F238E27FC236}">
                  <a16:creationId xmlns:a16="http://schemas.microsoft.com/office/drawing/2014/main" id="{314C4A5B-F458-0A59-F255-AB184A6F6079}"/>
                </a:ext>
              </a:extLst>
            </p:cNvPr>
            <p:cNvCxnSpPr>
              <a:cxnSpLocks/>
              <a:stCxn id="77" idx="1"/>
              <a:endCxn id="71" idx="1"/>
            </p:cNvCxnSpPr>
            <p:nvPr/>
          </p:nvCxnSpPr>
          <p:spPr>
            <a:xfrm rot="10800000">
              <a:off x="1333078" y="3507020"/>
              <a:ext cx="556584" cy="802791"/>
            </a:xfrm>
            <a:prstGeom prst="bentConnector3">
              <a:avLst>
                <a:gd name="adj1" fmla="val 130067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D2C6E84C-27CA-6B9D-EBDD-FB44E376129E}"/>
                </a:ext>
              </a:extLst>
            </p:cNvPr>
            <p:cNvSpPr/>
            <p:nvPr/>
          </p:nvSpPr>
          <p:spPr>
            <a:xfrm>
              <a:off x="1333077" y="2980643"/>
              <a:ext cx="1109534" cy="244574"/>
            </a:xfrm>
            <a:prstGeom prst="rect">
              <a:avLst/>
            </a:prstGeom>
            <a:solidFill>
              <a:srgbClr val="FEE6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400" dirty="0">
                  <a:solidFill>
                    <a:schemeClr val="tx1"/>
                  </a:solidFill>
                </a:rPr>
                <a:t>Feed Forward</a:t>
              </a:r>
              <a:endParaRPr kumimoji="1"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02B91AE9-EDD6-06CF-32BC-7A39B2D502CA}"/>
                </a:ext>
              </a:extLst>
            </p:cNvPr>
            <p:cNvSpPr txBox="1"/>
            <p:nvPr/>
          </p:nvSpPr>
          <p:spPr>
            <a:xfrm>
              <a:off x="1889661" y="4123185"/>
              <a:ext cx="296266" cy="373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TW" altLang="en-US" sz="2400" dirty="0"/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8CE733A6-DC42-9874-F969-6B8E5D8469C5}"/>
                </a:ext>
              </a:extLst>
            </p:cNvPr>
            <p:cNvSpPr txBox="1"/>
            <p:nvPr/>
          </p:nvSpPr>
          <p:spPr>
            <a:xfrm>
              <a:off x="2114371" y="3785887"/>
              <a:ext cx="321891" cy="373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TW" altLang="en-US" sz="2400" dirty="0"/>
            </a:p>
          </p:txBody>
        </p:sp>
        <p:cxnSp>
          <p:nvCxnSpPr>
            <p:cNvPr id="79" name="肘形接點 78">
              <a:extLst>
                <a:ext uri="{FF2B5EF4-FFF2-40B4-BE49-F238E27FC236}">
                  <a16:creationId xmlns:a16="http://schemas.microsoft.com/office/drawing/2014/main" id="{1E069390-EAE6-041D-DE22-B47F5ACFC119}"/>
                </a:ext>
              </a:extLst>
            </p:cNvPr>
            <p:cNvCxnSpPr>
              <a:cxnSpLocks/>
              <a:stCxn id="80" idx="2"/>
              <a:endCxn id="78" idx="2"/>
            </p:cNvCxnSpPr>
            <p:nvPr/>
          </p:nvCxnSpPr>
          <p:spPr>
            <a:xfrm rot="16200000" flipH="1">
              <a:off x="1881009" y="3765315"/>
              <a:ext cx="10268" cy="787643"/>
            </a:xfrm>
            <a:prstGeom prst="bentConnector3">
              <a:avLst>
                <a:gd name="adj1" fmla="val 1107693"/>
              </a:avLst>
            </a:prstGeom>
            <a:ln w="95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0C3C07B9-D2CD-42C6-BB0F-3CAFE4A9D013}"/>
                </a:ext>
              </a:extLst>
            </p:cNvPr>
            <p:cNvSpPr txBox="1"/>
            <p:nvPr/>
          </p:nvSpPr>
          <p:spPr>
            <a:xfrm>
              <a:off x="1326728" y="3785887"/>
              <a:ext cx="321891" cy="373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TW" altLang="en-US" sz="2400" dirty="0"/>
            </a:p>
          </p:txBody>
        </p:sp>
        <p:cxnSp>
          <p:nvCxnSpPr>
            <p:cNvPr id="81" name="肘形接點 80">
              <a:extLst>
                <a:ext uri="{FF2B5EF4-FFF2-40B4-BE49-F238E27FC236}">
                  <a16:creationId xmlns:a16="http://schemas.microsoft.com/office/drawing/2014/main" id="{02504DF8-C872-AF4E-B5DE-FB18D94466AF}"/>
                </a:ext>
              </a:extLst>
            </p:cNvPr>
            <p:cNvCxnSpPr>
              <a:cxnSpLocks/>
              <a:stCxn id="83" idx="1"/>
              <a:endCxn id="82" idx="1"/>
            </p:cNvCxnSpPr>
            <p:nvPr/>
          </p:nvCxnSpPr>
          <p:spPr>
            <a:xfrm rot="10800000">
              <a:off x="1333077" y="2720994"/>
              <a:ext cx="554633" cy="611986"/>
            </a:xfrm>
            <a:prstGeom prst="bentConnector3">
              <a:avLst>
                <a:gd name="adj1" fmla="val 130173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79D12730-EACC-B647-BD29-7D107FA452D4}"/>
                </a:ext>
              </a:extLst>
            </p:cNvPr>
            <p:cNvSpPr/>
            <p:nvPr/>
          </p:nvSpPr>
          <p:spPr>
            <a:xfrm>
              <a:off x="1333077" y="2602638"/>
              <a:ext cx="1109534" cy="2367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400" dirty="0">
                  <a:solidFill>
                    <a:schemeClr val="tx1"/>
                  </a:solidFill>
                </a:rPr>
                <a:t>Layer Norm</a:t>
              </a:r>
              <a:endParaRPr kumimoji="1"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AAC636E3-8234-99FE-E04D-6391F9B70945}"/>
                </a:ext>
              </a:extLst>
            </p:cNvPr>
            <p:cNvSpPr txBox="1"/>
            <p:nvPr/>
          </p:nvSpPr>
          <p:spPr>
            <a:xfrm>
              <a:off x="1887711" y="3146354"/>
              <a:ext cx="296266" cy="373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TW" altLang="en-US" sz="2400" dirty="0"/>
            </a:p>
          </p:txBody>
        </p:sp>
        <p:cxnSp>
          <p:nvCxnSpPr>
            <p:cNvPr id="84" name="直線箭頭接點 83">
              <a:extLst>
                <a:ext uri="{FF2B5EF4-FFF2-40B4-BE49-F238E27FC236}">
                  <a16:creationId xmlns:a16="http://schemas.microsoft.com/office/drawing/2014/main" id="{F4DE1DD9-ADD9-0C0B-7BA5-3D320A3E6E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7844" y="2839348"/>
              <a:ext cx="0" cy="1412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箭頭接點 84">
              <a:extLst>
                <a:ext uri="{FF2B5EF4-FFF2-40B4-BE49-F238E27FC236}">
                  <a16:creationId xmlns:a16="http://schemas.microsoft.com/office/drawing/2014/main" id="{2B7D5761-6E6C-1C96-1D2E-9A82BDC3AD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7844" y="3625374"/>
              <a:ext cx="0" cy="1412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箭頭接點 85">
              <a:extLst>
                <a:ext uri="{FF2B5EF4-FFF2-40B4-BE49-F238E27FC236}">
                  <a16:creationId xmlns:a16="http://schemas.microsoft.com/office/drawing/2014/main" id="{C04D4AEF-6837-70AC-6E5D-BE6EE6873A19}"/>
                </a:ext>
              </a:extLst>
            </p:cNvPr>
            <p:cNvCxnSpPr>
              <a:cxnSpLocks/>
              <a:stCxn id="71" idx="0"/>
            </p:cNvCxnSpPr>
            <p:nvPr/>
          </p:nvCxnSpPr>
          <p:spPr>
            <a:xfrm flipH="1" flipV="1">
              <a:off x="1887711" y="3225217"/>
              <a:ext cx="133" cy="1634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字方塊 86">
              <a:extLst>
                <a:ext uri="{FF2B5EF4-FFF2-40B4-BE49-F238E27FC236}">
                  <a16:creationId xmlns:a16="http://schemas.microsoft.com/office/drawing/2014/main" id="{5AD40E8F-AAA8-1565-AC8B-2C32BFFE3DEC}"/>
                </a:ext>
              </a:extLst>
            </p:cNvPr>
            <p:cNvSpPr txBox="1"/>
            <p:nvPr/>
          </p:nvSpPr>
          <p:spPr>
            <a:xfrm>
              <a:off x="45163" y="3171093"/>
              <a:ext cx="1109534" cy="671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TW" altLang="en-US" sz="1600" b="1" dirty="0"/>
                <a:t>第</a:t>
              </a:r>
              <a:r>
                <a:rPr kumimoji="1" lang="en-US" altLang="zh-TW" sz="1600" b="1" dirty="0"/>
                <a:t>32</a:t>
              </a:r>
              <a:r>
                <a:rPr kumimoji="1" lang="zh-TW" altLang="en-US" sz="1600" b="1" dirty="0"/>
                <a:t>層</a:t>
              </a:r>
              <a:endParaRPr kumimoji="1" lang="en-US" altLang="zh-TW" sz="1600" b="1" dirty="0"/>
            </a:p>
            <a:p>
              <a:pPr algn="ctr"/>
              <a:r>
                <a:rPr kumimoji="1" lang="en-US" altLang="zh-TW" sz="1600" b="1" dirty="0"/>
                <a:t>Transformer</a:t>
              </a:r>
            </a:p>
            <a:p>
              <a:pPr algn="ctr"/>
              <a:r>
                <a:rPr kumimoji="1" lang="en-US" altLang="zh-TW" sz="1600" b="1" dirty="0"/>
                <a:t>Layer</a:t>
              </a:r>
              <a:endParaRPr kumimoji="1" lang="zh-TW" altLang="en-US" sz="1600" b="1" dirty="0"/>
            </a:p>
          </p:txBody>
        </p:sp>
      </p:grpSp>
      <p:sp>
        <p:nvSpPr>
          <p:cNvPr id="88" name="向右箭號 87">
            <a:extLst>
              <a:ext uri="{FF2B5EF4-FFF2-40B4-BE49-F238E27FC236}">
                <a16:creationId xmlns:a16="http://schemas.microsoft.com/office/drawing/2014/main" id="{63A6809A-0B6F-787F-7F55-EFA0F6CA07C8}"/>
              </a:ext>
            </a:extLst>
          </p:cNvPr>
          <p:cNvSpPr/>
          <p:nvPr/>
        </p:nvSpPr>
        <p:spPr>
          <a:xfrm rot="10800000">
            <a:off x="4153459" y="2175398"/>
            <a:ext cx="424763" cy="19617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FF0000"/>
              </a:solidFill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9F561BEA-1736-4A64-5F5D-BCB9A728022B}"/>
              </a:ext>
            </a:extLst>
          </p:cNvPr>
          <p:cNvSpPr/>
          <p:nvPr/>
        </p:nvSpPr>
        <p:spPr>
          <a:xfrm>
            <a:off x="4680445" y="2035392"/>
            <a:ext cx="644402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FFN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D701E8FF-87EB-E009-9E37-AA5E8EB40AC0}"/>
              </a:ext>
            </a:extLst>
          </p:cNvPr>
          <p:cNvSpPr/>
          <p:nvPr/>
        </p:nvSpPr>
        <p:spPr>
          <a:xfrm>
            <a:off x="5440984" y="2035392"/>
            <a:ext cx="644402" cy="4975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FFN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E4063B08-04B2-6DC8-B054-46137296BB5F}"/>
              </a:ext>
            </a:extLst>
          </p:cNvPr>
          <p:cNvSpPr/>
          <p:nvPr/>
        </p:nvSpPr>
        <p:spPr>
          <a:xfrm>
            <a:off x="6201523" y="2035392"/>
            <a:ext cx="644402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FFN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B7212EE2-00AE-221A-D67D-2DED6543CF11}"/>
              </a:ext>
            </a:extLst>
          </p:cNvPr>
          <p:cNvSpPr/>
          <p:nvPr/>
        </p:nvSpPr>
        <p:spPr>
          <a:xfrm>
            <a:off x="6962062" y="2035392"/>
            <a:ext cx="644402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FFN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4E9DF07C-0A5A-1CCE-3CF8-2785DF62C3DA}"/>
              </a:ext>
            </a:extLst>
          </p:cNvPr>
          <p:cNvSpPr/>
          <p:nvPr/>
        </p:nvSpPr>
        <p:spPr>
          <a:xfrm>
            <a:off x="7722601" y="2035392"/>
            <a:ext cx="644402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FFN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1EE4C15E-FC7E-BF9A-868A-28A925119B1E}"/>
              </a:ext>
            </a:extLst>
          </p:cNvPr>
          <p:cNvSpPr/>
          <p:nvPr/>
        </p:nvSpPr>
        <p:spPr>
          <a:xfrm>
            <a:off x="8483140" y="2035392"/>
            <a:ext cx="644402" cy="4975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FFN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43D60F5F-42F8-FAC9-13D2-D5E66DCDDA2C}"/>
              </a:ext>
            </a:extLst>
          </p:cNvPr>
          <p:cNvSpPr/>
          <p:nvPr/>
        </p:nvSpPr>
        <p:spPr>
          <a:xfrm>
            <a:off x="9243679" y="2035392"/>
            <a:ext cx="644402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FFN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3EAEF051-82F3-F2DB-9DF6-E8E53196D129}"/>
              </a:ext>
            </a:extLst>
          </p:cNvPr>
          <p:cNvSpPr/>
          <p:nvPr/>
        </p:nvSpPr>
        <p:spPr>
          <a:xfrm>
            <a:off x="10004218" y="2035392"/>
            <a:ext cx="644402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FFN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A84EC6EA-70CE-2AAA-8E52-80F184AC4D0F}"/>
              </a:ext>
            </a:extLst>
          </p:cNvPr>
          <p:cNvSpPr txBox="1"/>
          <p:nvPr/>
        </p:nvSpPr>
        <p:spPr>
          <a:xfrm rot="5400000">
            <a:off x="3211196" y="3779102"/>
            <a:ext cx="395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b="1" dirty="0"/>
              <a:t>...</a:t>
            </a:r>
            <a:endParaRPr kumimoji="1" lang="zh-TW" altLang="en-US" sz="2400" b="1" dirty="0"/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DBC44ECD-3273-C722-895B-37BACA6B45FB}"/>
              </a:ext>
            </a:extLst>
          </p:cNvPr>
          <p:cNvSpPr txBox="1"/>
          <p:nvPr/>
        </p:nvSpPr>
        <p:spPr>
          <a:xfrm>
            <a:off x="4575389" y="3798738"/>
            <a:ext cx="6073231" cy="456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zh-TW" altLang="en-US" dirty="0">
                <a:ea typeface="Microsoft JhengHei" panose="020B0604030504040204" pitchFamily="34" charset="-120"/>
              </a:rPr>
              <a:t>每層由</a:t>
            </a:r>
            <a:r>
              <a:rPr kumimoji="1" lang="en-US" altLang="zh-TW" dirty="0">
                <a:ea typeface="Microsoft JhengHei" panose="020B0604030504040204" pitchFamily="34" charset="-120"/>
              </a:rPr>
              <a:t> Router </a:t>
            </a:r>
            <a:r>
              <a:rPr kumimoji="1" lang="zh-TW" altLang="en-US" dirty="0">
                <a:ea typeface="Microsoft JhengHei" panose="020B0604030504040204" pitchFamily="34" charset="-120"/>
              </a:rPr>
              <a:t>產生的數值選</a:t>
            </a:r>
            <a:r>
              <a:rPr kumimoji="1" lang="en-US" altLang="zh-TW" dirty="0">
                <a:ea typeface="Microsoft JhengHei" panose="020B0604030504040204" pitchFamily="34" charset="-120"/>
              </a:rPr>
              <a:t> Top-k</a:t>
            </a:r>
            <a:r>
              <a:rPr kumimoji="1" lang="zh-TW" altLang="en-US" dirty="0">
                <a:ea typeface="Microsoft JhengHei" panose="020B0604030504040204" pitchFamily="34" charset="-120"/>
              </a:rPr>
              <a:t>個</a:t>
            </a:r>
            <a:r>
              <a:rPr kumimoji="1" lang="en-US" altLang="zh-TW" dirty="0">
                <a:ea typeface="Microsoft JhengHei" panose="020B0604030504040204" pitchFamily="34" charset="-120"/>
              </a:rPr>
              <a:t> experts (k=2)</a:t>
            </a:r>
          </a:p>
        </p:txBody>
      </p:sp>
      <p:cxnSp>
        <p:nvCxnSpPr>
          <p:cNvPr id="99" name="直線箭頭接點 98">
            <a:extLst>
              <a:ext uri="{FF2B5EF4-FFF2-40B4-BE49-F238E27FC236}">
                <a16:creationId xmlns:a16="http://schemas.microsoft.com/office/drawing/2014/main" id="{D33FD7B5-0884-4BA3-B66F-F4DC808B7C42}"/>
              </a:ext>
            </a:extLst>
          </p:cNvPr>
          <p:cNvCxnSpPr>
            <a:cxnSpLocks/>
          </p:cNvCxnSpPr>
          <p:nvPr/>
        </p:nvCxnSpPr>
        <p:spPr>
          <a:xfrm flipV="1">
            <a:off x="3311489" y="1480020"/>
            <a:ext cx="0" cy="174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>
            <a:extLst>
              <a:ext uri="{FF2B5EF4-FFF2-40B4-BE49-F238E27FC236}">
                <a16:creationId xmlns:a16="http://schemas.microsoft.com/office/drawing/2014/main" id="{9FFAEC78-F99E-DBA5-ABF4-4FE9F4265F0E}"/>
              </a:ext>
            </a:extLst>
          </p:cNvPr>
          <p:cNvSpPr/>
          <p:nvPr/>
        </p:nvSpPr>
        <p:spPr>
          <a:xfrm>
            <a:off x="1868467" y="1200079"/>
            <a:ext cx="2875526" cy="2694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</a:rPr>
              <a:t>Feed Forward (for generation)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DF1CDC58-D516-E6C4-CD9E-D8826E926B80}"/>
              </a:ext>
            </a:extLst>
          </p:cNvPr>
          <p:cNvSpPr/>
          <p:nvPr/>
        </p:nvSpPr>
        <p:spPr>
          <a:xfrm>
            <a:off x="9131691" y="5984790"/>
            <a:ext cx="2069860" cy="3092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Active parameters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98FF8AB1-B9DB-9B6E-0699-5903202CC497}"/>
              </a:ext>
            </a:extLst>
          </p:cNvPr>
          <p:cNvSpPr/>
          <p:nvPr/>
        </p:nvSpPr>
        <p:spPr>
          <a:xfrm>
            <a:off x="9127542" y="6394663"/>
            <a:ext cx="2069859" cy="302508"/>
          </a:xfrm>
          <a:prstGeom prst="rect">
            <a:avLst/>
          </a:prstGeom>
          <a:solidFill>
            <a:srgbClr val="FEE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Partial parameters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4" name="圓角矩形 103">
            <a:extLst>
              <a:ext uri="{FF2B5EF4-FFF2-40B4-BE49-F238E27FC236}">
                <a16:creationId xmlns:a16="http://schemas.microsoft.com/office/drawing/2014/main" id="{607B9D6E-A109-DFEC-939B-1F04ED9FE15F}"/>
              </a:ext>
            </a:extLst>
          </p:cNvPr>
          <p:cNvSpPr/>
          <p:nvPr/>
        </p:nvSpPr>
        <p:spPr>
          <a:xfrm>
            <a:off x="6962062" y="5215310"/>
            <a:ext cx="1259268" cy="4568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Router</a:t>
            </a:r>
            <a:endParaRPr kumimoji="1"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105" name="圓角矩形 104">
            <a:extLst>
              <a:ext uri="{FF2B5EF4-FFF2-40B4-BE49-F238E27FC236}">
                <a16:creationId xmlns:a16="http://schemas.microsoft.com/office/drawing/2014/main" id="{E29B326D-48BA-9647-4463-ADC656EFE8A7}"/>
              </a:ext>
            </a:extLst>
          </p:cNvPr>
          <p:cNvSpPr/>
          <p:nvPr/>
        </p:nvSpPr>
        <p:spPr>
          <a:xfrm>
            <a:off x="6976830" y="2602406"/>
            <a:ext cx="1259268" cy="4568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Router</a:t>
            </a:r>
            <a:endParaRPr kumimoji="1"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62992577-F31F-B8F6-4A62-690A4BFD3BC9}"/>
              </a:ext>
            </a:extLst>
          </p:cNvPr>
          <p:cNvSpPr txBox="1"/>
          <p:nvPr/>
        </p:nvSpPr>
        <p:spPr>
          <a:xfrm>
            <a:off x="8367003" y="2610666"/>
            <a:ext cx="36344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600" dirty="0"/>
              <a:t>原本是</a:t>
            </a:r>
            <a:r>
              <a:rPr kumimoji="1" lang="en-US" altLang="zh-TW" sz="1600" dirty="0"/>
              <a:t>7B</a:t>
            </a:r>
          </a:p>
          <a:p>
            <a:r>
              <a:rPr kumimoji="1" lang="zh-TW" altLang="en-US" sz="1600" dirty="0"/>
              <a:t>外加了</a:t>
            </a:r>
            <a:r>
              <a:rPr kumimoji="1" lang="en-US" altLang="zh-TW" sz="1600" dirty="0"/>
              <a:t>32</a:t>
            </a:r>
            <a:r>
              <a:rPr kumimoji="1" lang="zh-TW" altLang="en-US" sz="1600" dirty="0"/>
              <a:t>層的</a:t>
            </a:r>
            <a:r>
              <a:rPr kumimoji="1" lang="en-US" altLang="zh-TW" sz="1600" dirty="0"/>
              <a:t>(</a:t>
            </a:r>
            <a:r>
              <a:rPr kumimoji="1" lang="en-US" altLang="zh-TW" sz="1600" dirty="0" err="1"/>
              <a:t>FFN+Router</a:t>
            </a:r>
            <a:r>
              <a:rPr kumimoji="1" lang="en-US" altLang="zh-TW" sz="1600" dirty="0"/>
              <a:t>)</a:t>
            </a:r>
            <a:r>
              <a:rPr kumimoji="1" lang="zh-TW" altLang="en-US" sz="1600" dirty="0"/>
              <a:t> 參數</a:t>
            </a:r>
            <a:endParaRPr kumimoji="1" lang="en-US" altLang="zh-TW" sz="1600" dirty="0"/>
          </a:p>
          <a:p>
            <a:r>
              <a:rPr kumimoji="1" lang="zh-TW" altLang="en-US" sz="1600" dirty="0"/>
              <a:t>一個</a:t>
            </a:r>
            <a:r>
              <a:rPr kumimoji="1" lang="en-US" altLang="zh-TW" sz="1600" dirty="0"/>
              <a:t>FFN: 4096*14336*3 (</a:t>
            </a:r>
            <a:r>
              <a:rPr kumimoji="1" lang="en-US" altLang="zh-TW" sz="1600" dirty="0" err="1"/>
              <a:t>SwiGLU</a:t>
            </a:r>
            <a:r>
              <a:rPr kumimoji="1" lang="en-US" altLang="zh-TW" sz="1600" dirty="0"/>
              <a:t>)</a:t>
            </a:r>
          </a:p>
          <a:p>
            <a:r>
              <a:rPr kumimoji="1" lang="zh-TW" altLang="en-US" sz="1600" dirty="0"/>
              <a:t>一個</a:t>
            </a:r>
            <a:r>
              <a:rPr kumimoji="1" lang="en-US" altLang="zh-TW" sz="1600" dirty="0"/>
              <a:t>Router: 4096*8 = 32768</a:t>
            </a:r>
          </a:p>
          <a:p>
            <a:r>
              <a:rPr kumimoji="1" lang="zh-TW" altLang="en-US" sz="1600" dirty="0"/>
              <a:t>層</a:t>
            </a:r>
            <a:r>
              <a:rPr kumimoji="1" lang="en-US" altLang="zh-TW" sz="1600" dirty="0"/>
              <a:t>: (4096*14336*3+32768)*32</a:t>
            </a:r>
            <a:r>
              <a:rPr kumimoji="1" lang="zh-TW" altLang="en-US" sz="1600" dirty="0"/>
              <a:t>約</a:t>
            </a:r>
            <a:r>
              <a:rPr kumimoji="1" lang="en-US" altLang="zh-TW" sz="1600" dirty="0"/>
              <a:t>5.6B</a:t>
            </a:r>
          </a:p>
        </p:txBody>
      </p:sp>
    </p:spTree>
    <p:extLst>
      <p:ext uri="{BB962C8B-B14F-4D97-AF65-F5344CB8AC3E}">
        <p14:creationId xmlns:p14="http://schemas.microsoft.com/office/powerpoint/2010/main" val="339290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827131-A61A-574B-6C85-069A959E3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Online resources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ECD82EF-5587-A940-BC55-197B8E59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7BB3B9A-77EF-4966-6268-E73A88F6D1D5}"/>
              </a:ext>
            </a:extLst>
          </p:cNvPr>
          <p:cNvSpPr txBox="1"/>
          <p:nvPr/>
        </p:nvSpPr>
        <p:spPr>
          <a:xfrm>
            <a:off x="653143" y="1750982"/>
            <a:ext cx="10104120" cy="502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" altLang="zh-TW" sz="2400" dirty="0">
                <a:ea typeface="Microsoft JhengHei" panose="020B0604030504040204" pitchFamily="34" charset="-120"/>
                <a:hlinkClick r:id="rId2"/>
              </a:rPr>
              <a:t>Stanford CS25: V4 I Demystifying Mixtral of Experts </a:t>
            </a:r>
            <a:endParaRPr kumimoji="1" lang="en-US" altLang="zh-TW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>
                <a:hlinkClick r:id="rId3"/>
              </a:rPr>
              <a:t>[IBM Technology] What is Mixture of Experts? </a:t>
            </a:r>
            <a:endParaRPr kumimoji="1" lang="en-US" altLang="zh-TW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>
                <a:solidFill>
                  <a:srgbClr val="FF0000"/>
                </a:solidFill>
              </a:rPr>
              <a:t>Important papers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400" dirty="0">
                <a:ea typeface="Microsoft JhengHei" panose="020B0604030504040204" pitchFamily="34" charset="-120"/>
              </a:rPr>
              <a:t>近代 </a:t>
            </a:r>
            <a:r>
              <a:rPr kumimoji="1" lang="en-US" altLang="zh-TW" sz="2400" dirty="0" err="1">
                <a:ea typeface="Microsoft JhengHei" panose="020B0604030504040204" pitchFamily="34" charset="-120"/>
              </a:rPr>
              <a:t>MoE</a:t>
            </a:r>
            <a:r>
              <a:rPr kumimoji="1" lang="en-US" altLang="zh-TW" sz="2400" dirty="0">
                <a:ea typeface="Microsoft JhengHei" panose="020B0604030504040204" pitchFamily="34" charset="-120"/>
              </a:rPr>
              <a:t> </a:t>
            </a:r>
            <a:r>
              <a:rPr kumimoji="1" lang="zh-TW" altLang="en-US" sz="2400" dirty="0">
                <a:ea typeface="Microsoft JhengHei" panose="020B0604030504040204" pitchFamily="34" charset="-120"/>
              </a:rPr>
              <a:t>開山之作</a:t>
            </a:r>
            <a:endParaRPr kumimoji="1" lang="en-US" altLang="zh-TW" sz="2400" dirty="0">
              <a:ea typeface="Microsoft JhengHei" panose="020B0604030504040204" pitchFamily="34" charset="-12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>
                <a:hlinkClick r:id="rId4"/>
              </a:rPr>
              <a:t>Outrageously Large Neural Networks: The Sparsely-Gated Mixture-of-Experts Layer (Shazeer et al., 2017)</a:t>
            </a:r>
            <a:endParaRPr kumimoji="1" lang="en-US" altLang="zh-TW" sz="2400" dirty="0">
              <a:ea typeface="Microsoft JhengHei" panose="020B0604030504040204" pitchFamily="34" charset="-12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 err="1">
                <a:ea typeface="Microsoft JhengHei" panose="020B0604030504040204" pitchFamily="34" charset="-120"/>
              </a:rPr>
              <a:t>MoE</a:t>
            </a:r>
            <a:r>
              <a:rPr kumimoji="1" lang="en-US" altLang="zh-TW" sz="2400" dirty="0">
                <a:ea typeface="Microsoft JhengHei" panose="020B0604030504040204" pitchFamily="34" charset="-120"/>
              </a:rPr>
              <a:t> on Transformers (T5)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>
                <a:hlinkClick r:id="rId5"/>
              </a:rPr>
              <a:t>Switch Transformers (Fedus et al., 2021)</a:t>
            </a:r>
            <a:endParaRPr kumimoji="1" lang="en-US" altLang="zh-TW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652447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9DC14C-E49F-B6CE-AAAB-089F49EA7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Bonus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BA43AC-EBF2-1594-B86E-CA3A7EA0D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45CA6A3-B04D-A8CA-EB47-720EE3E5494E}"/>
              </a:ext>
            </a:extLst>
          </p:cNvPr>
          <p:cNvSpPr txBox="1"/>
          <p:nvPr/>
        </p:nvSpPr>
        <p:spPr>
          <a:xfrm>
            <a:off x="653143" y="1750982"/>
            <a:ext cx="10104120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4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以 </a:t>
            </a:r>
            <a:r>
              <a:rPr kumimoji="1" lang="en-US" altLang="zh-TW" sz="2400" dirty="0" err="1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Unsloth</a:t>
            </a:r>
            <a:r>
              <a:rPr kumimoji="1" lang="en-US" altLang="zh-TW" sz="24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 fine-tune </a:t>
            </a:r>
            <a:r>
              <a:rPr kumimoji="1" lang="zh-TW" altLang="en-US" sz="24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一個</a:t>
            </a:r>
            <a:r>
              <a:rPr kumimoji="1" lang="en-US" altLang="zh-TW" sz="24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 LLM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4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上傳到 </a:t>
            </a:r>
            <a:r>
              <a:rPr kumimoji="1" lang="en-US" altLang="zh-TW" sz="24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Hugging Face model</a:t>
            </a:r>
            <a:r>
              <a:rPr kumimoji="1" lang="zh-TW" altLang="en-US" sz="24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，撰寫 </a:t>
            </a:r>
            <a:r>
              <a:rPr kumimoji="1" lang="en-US" altLang="zh-TW" sz="24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README</a:t>
            </a:r>
            <a:endParaRPr kumimoji="1" lang="en" altLang="zh-TW" sz="2400" dirty="0">
              <a:latin typeface="Calibri" panose="020F0502020204030204" pitchFamily="34" charset="0"/>
              <a:ea typeface="Microsoft JhengHei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135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6CD83C5C-EA61-C255-DF28-E9CFF9EEA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3065145"/>
            <a:ext cx="3200400" cy="727709"/>
          </a:xfrm>
        </p:spPr>
        <p:txBody>
          <a:bodyPr anchor="ctr">
            <a:normAutofit/>
          </a:bodyPr>
          <a:lstStyle/>
          <a:p>
            <a:r>
              <a:rPr lang="en-US" altLang="zh-TW" sz="4800" dirty="0"/>
              <a:t>Thank you!</a:t>
            </a:r>
            <a:endParaRPr lang="zh-TW" altLang="en-US" sz="4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060AC63-905C-E7E8-4AEA-D711150C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5CC2DB8D-FB34-E3BD-0CDD-276E352FE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68" y="2943225"/>
            <a:ext cx="4071257" cy="1182794"/>
          </a:xfrm>
        </p:spPr>
        <p:txBody>
          <a:bodyPr>
            <a:normAutofit/>
          </a:bodyPr>
          <a:lstStyle/>
          <a:p>
            <a:r>
              <a:rPr kumimoji="1" lang="en-US" altLang="zh-TW" sz="32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Instructor: </a:t>
            </a:r>
            <a:r>
              <a:rPr kumimoji="1" lang="zh-TW" altLang="en-US" sz="32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林英嘉</a:t>
            </a:r>
            <a:endParaRPr kumimoji="1" lang="en-US" altLang="zh-TW" sz="3200" dirty="0">
              <a:latin typeface="Calibri" panose="020F0502020204030204" pitchFamily="34" charset="0"/>
              <a:ea typeface="Microsoft JhengHei" panose="020B0604030504040204" pitchFamily="34" charset="-12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kumimoji="1" lang="en-US" altLang="zh-TW" sz="32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 ✉️ </a:t>
            </a:r>
            <a:r>
              <a:rPr kumimoji="1" lang="en-US" altLang="zh-TW" sz="3200" dirty="0" err="1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yjlin@cgu.edu.tw</a:t>
            </a:r>
            <a:endParaRPr kumimoji="1" lang="en-US" altLang="zh-TW" sz="3200" dirty="0">
              <a:latin typeface="Calibri" panose="020F0502020204030204" pitchFamily="34" charset="0"/>
              <a:ea typeface="Microsoft JhengHei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816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02DA14-1682-D176-ABB5-D25F8A28A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ea typeface="Microsoft JhengHei" panose="020B0604030504040204" pitchFamily="34" charset="-120"/>
              </a:rPr>
              <a:t>Outline</a:t>
            </a:r>
            <a:endParaRPr kumimoji="1" lang="zh-TW" altLang="en-US" dirty="0">
              <a:ea typeface="Microsoft JhengHe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1579229-A20B-412E-EEA2-BA80F858F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7DF3B5E-5E80-EE81-21E0-55FE59BD82EC}"/>
              </a:ext>
            </a:extLst>
          </p:cNvPr>
          <p:cNvSpPr txBox="1"/>
          <p:nvPr/>
        </p:nvSpPr>
        <p:spPr>
          <a:xfrm>
            <a:off x="653143" y="1750982"/>
            <a:ext cx="10104120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學期主題回顧</a:t>
            </a:r>
            <a:endParaRPr kumimoji="1"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Introduction to Mixture of Experts</a:t>
            </a:r>
          </a:p>
        </p:txBody>
      </p:sp>
    </p:spTree>
    <p:extLst>
      <p:ext uri="{BB962C8B-B14F-4D97-AF65-F5344CB8AC3E}">
        <p14:creationId xmlns:p14="http://schemas.microsoft.com/office/powerpoint/2010/main" val="2246356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949B0-29D7-A581-59A0-79E0A5473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68438975-5E1D-3E49-C280-6B77F282A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772" y="1325863"/>
            <a:ext cx="3541486" cy="228600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學期主題回顧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1AEDF50-285A-F48C-1879-171301CBD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74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E19909-541E-1ADC-E712-8BAA4E505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/>
              <a:t>Road Map of Natural Language Processing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F9A6820-B7B5-43AD-E198-87DC77574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2A025B1-1B51-A3EF-CAC2-F9D11E0D8382}"/>
              </a:ext>
            </a:extLst>
          </p:cNvPr>
          <p:cNvSpPr/>
          <p:nvPr/>
        </p:nvSpPr>
        <p:spPr>
          <a:xfrm>
            <a:off x="740228" y="1612782"/>
            <a:ext cx="2140857" cy="8128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b="1" i="1" dirty="0">
                <a:solidFill>
                  <a:schemeClr val="tx1"/>
                </a:solidFill>
              </a:rPr>
              <a:t>Statistical Language Models</a:t>
            </a:r>
            <a:r>
              <a:rPr kumimoji="1" lang="en-US" altLang="zh-TW" i="1" dirty="0">
                <a:solidFill>
                  <a:schemeClr val="tx1"/>
                </a:solidFill>
              </a:rPr>
              <a:t> </a:t>
            </a:r>
            <a:r>
              <a:rPr kumimoji="1" lang="en-US" altLang="zh-TW" sz="1600" dirty="0">
                <a:solidFill>
                  <a:schemeClr val="tx1"/>
                </a:solidFill>
              </a:rPr>
              <a:t>(W2)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056FDF4-3D70-1D9C-91BE-00917294877F}"/>
              </a:ext>
            </a:extLst>
          </p:cNvPr>
          <p:cNvSpPr/>
          <p:nvPr/>
        </p:nvSpPr>
        <p:spPr>
          <a:xfrm>
            <a:off x="740227" y="3184194"/>
            <a:ext cx="2140857" cy="8128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b="1" dirty="0">
                <a:solidFill>
                  <a:schemeClr val="tx1"/>
                </a:solidFill>
              </a:rPr>
              <a:t>Word2vec, </a:t>
            </a:r>
            <a:r>
              <a:rPr kumimoji="1" lang="en-US" altLang="zh-TW" b="1" dirty="0" err="1">
                <a:solidFill>
                  <a:schemeClr val="tx1"/>
                </a:solidFill>
              </a:rPr>
              <a:t>GloVe</a:t>
            </a:r>
            <a:r>
              <a:rPr kumimoji="1" lang="en-US" altLang="zh-TW" b="1" dirty="0">
                <a:solidFill>
                  <a:schemeClr val="tx1"/>
                </a:solidFill>
              </a:rPr>
              <a:t> </a:t>
            </a:r>
            <a:r>
              <a:rPr kumimoji="1" lang="en-US" altLang="zh-TW" sz="1600" dirty="0">
                <a:solidFill>
                  <a:schemeClr val="tx1"/>
                </a:solidFill>
              </a:rPr>
              <a:t>(W3)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3B4FC3D-A549-DF2E-C7A1-DEF814D47480}"/>
              </a:ext>
            </a:extLst>
          </p:cNvPr>
          <p:cNvSpPr txBox="1"/>
          <p:nvPr/>
        </p:nvSpPr>
        <p:spPr>
          <a:xfrm>
            <a:off x="2946402" y="1696016"/>
            <a:ext cx="2351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Concept of N-gram</a:t>
            </a:r>
          </a:p>
          <a:p>
            <a:r>
              <a:rPr kumimoji="1" lang="en-US" altLang="zh-TW" dirty="0"/>
              <a:t>First word vectors</a:t>
            </a:r>
            <a:endParaRPr kumimoji="1"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775908D-4B63-3748-741B-5EBE0E8AAAF9}"/>
              </a:ext>
            </a:extLst>
          </p:cNvPr>
          <p:cNvSpPr txBox="1"/>
          <p:nvPr/>
        </p:nvSpPr>
        <p:spPr>
          <a:xfrm>
            <a:off x="2946402" y="3405928"/>
            <a:ext cx="235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(shallow NN)</a:t>
            </a:r>
            <a:endParaRPr kumimoji="1" lang="zh-TW" altLang="en-US" dirty="0"/>
          </a:p>
        </p:txBody>
      </p: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3AD18BF9-F684-DFB9-ED24-CBC74DAE04AE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flipH="1">
            <a:off x="1810656" y="2425582"/>
            <a:ext cx="1" cy="7586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7252A7D-CDFA-3C60-03AD-F7E2A2139501}"/>
              </a:ext>
            </a:extLst>
          </p:cNvPr>
          <p:cNvSpPr txBox="1"/>
          <p:nvPr/>
        </p:nvSpPr>
        <p:spPr>
          <a:xfrm>
            <a:off x="1792511" y="2626178"/>
            <a:ext cx="235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讓模型自己學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9DB4867-48EA-A0AA-413F-9092A0C148D0}"/>
              </a:ext>
            </a:extLst>
          </p:cNvPr>
          <p:cNvSpPr/>
          <p:nvPr/>
        </p:nvSpPr>
        <p:spPr>
          <a:xfrm>
            <a:off x="6112328" y="1627297"/>
            <a:ext cx="2140857" cy="236969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b="1" dirty="0">
                <a:solidFill>
                  <a:schemeClr val="tx1"/>
                </a:solidFill>
              </a:rPr>
              <a:t>RNN</a:t>
            </a:r>
          </a:p>
          <a:p>
            <a:pPr algn="ctr"/>
            <a:r>
              <a:rPr kumimoji="1" lang="en-US" altLang="zh-TW" b="1" dirty="0">
                <a:solidFill>
                  <a:schemeClr val="tx1"/>
                </a:solidFill>
              </a:rPr>
              <a:t>Transformers</a:t>
            </a:r>
          </a:p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(W4, W5, W6)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直線箭頭接點 22">
            <a:extLst>
              <a:ext uri="{FF2B5EF4-FFF2-40B4-BE49-F238E27FC236}">
                <a16:creationId xmlns:a16="http://schemas.microsoft.com/office/drawing/2014/main" id="{E48E137A-503D-B2C5-B6B2-FBC6B388001B}"/>
              </a:ext>
            </a:extLst>
          </p:cNvPr>
          <p:cNvCxnSpPr>
            <a:cxnSpLocks/>
            <a:stCxn id="25" idx="3"/>
            <a:endCxn id="22" idx="1"/>
          </p:cNvCxnSpPr>
          <p:nvPr/>
        </p:nvCxnSpPr>
        <p:spPr>
          <a:xfrm>
            <a:off x="4920344" y="2809363"/>
            <a:ext cx="1191984" cy="27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018D992A-DC56-A1B2-69D9-C2C55894615C}"/>
              </a:ext>
            </a:extLst>
          </p:cNvPr>
          <p:cNvSpPr/>
          <p:nvPr/>
        </p:nvSpPr>
        <p:spPr>
          <a:xfrm>
            <a:off x="653144" y="1518439"/>
            <a:ext cx="4267200" cy="2581848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2568804-B84E-3B8F-6875-4677FF098C55}"/>
              </a:ext>
            </a:extLst>
          </p:cNvPr>
          <p:cNvSpPr txBox="1"/>
          <p:nvPr/>
        </p:nvSpPr>
        <p:spPr>
          <a:xfrm>
            <a:off x="5111750" y="2442814"/>
            <a:ext cx="80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結合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9016384-5995-F4A4-1644-ECD726D383CB}"/>
              </a:ext>
            </a:extLst>
          </p:cNvPr>
          <p:cNvSpPr/>
          <p:nvPr/>
        </p:nvSpPr>
        <p:spPr>
          <a:xfrm>
            <a:off x="8444591" y="2261500"/>
            <a:ext cx="3094265" cy="46708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b="1" dirty="0">
                <a:solidFill>
                  <a:schemeClr val="tx1"/>
                </a:solidFill>
              </a:rPr>
              <a:t>Byte-pair Encoding </a:t>
            </a:r>
            <a:r>
              <a:rPr kumimoji="1" lang="en-US" altLang="zh-TW" sz="1600" dirty="0">
                <a:solidFill>
                  <a:schemeClr val="tx1"/>
                </a:solidFill>
              </a:rPr>
              <a:t>(W5)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2FDB4E3-CCAC-71DB-773B-705FDA82E57B}"/>
              </a:ext>
            </a:extLst>
          </p:cNvPr>
          <p:cNvSpPr/>
          <p:nvPr/>
        </p:nvSpPr>
        <p:spPr>
          <a:xfrm>
            <a:off x="8444591" y="2895703"/>
            <a:ext cx="3094264" cy="46708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b="1" dirty="0">
                <a:solidFill>
                  <a:schemeClr val="tx1"/>
                </a:solidFill>
              </a:rPr>
              <a:t>Beam Search </a:t>
            </a:r>
            <a:r>
              <a:rPr kumimoji="1" lang="en-US" altLang="zh-TW" sz="1600" dirty="0">
                <a:solidFill>
                  <a:schemeClr val="tx1"/>
                </a:solidFill>
              </a:rPr>
              <a:t>(W7)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5E5BD7D-ACBA-C5ED-F004-22CD8187AF4B}"/>
              </a:ext>
            </a:extLst>
          </p:cNvPr>
          <p:cNvSpPr/>
          <p:nvPr/>
        </p:nvSpPr>
        <p:spPr>
          <a:xfrm>
            <a:off x="8444590" y="1627297"/>
            <a:ext cx="3094265" cy="46708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b="1" dirty="0">
                <a:solidFill>
                  <a:schemeClr val="tx1"/>
                </a:solidFill>
              </a:rPr>
              <a:t>Attention </a:t>
            </a:r>
            <a:r>
              <a:rPr kumimoji="1" lang="en-US" altLang="zh-TW" sz="1600" dirty="0">
                <a:solidFill>
                  <a:schemeClr val="tx1"/>
                </a:solidFill>
              </a:rPr>
              <a:t>(W5, W6)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5EDB817-B672-16A2-B72D-6365CCF257E0}"/>
              </a:ext>
            </a:extLst>
          </p:cNvPr>
          <p:cNvSpPr/>
          <p:nvPr/>
        </p:nvSpPr>
        <p:spPr>
          <a:xfrm>
            <a:off x="8444591" y="3529907"/>
            <a:ext cx="3094264" cy="46708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b="1" dirty="0">
                <a:solidFill>
                  <a:schemeClr val="tx1"/>
                </a:solidFill>
              </a:rPr>
              <a:t>Top-p / Top-k Sampling </a:t>
            </a:r>
            <a:r>
              <a:rPr kumimoji="1" lang="en-US" altLang="zh-TW" sz="1600" dirty="0">
                <a:solidFill>
                  <a:schemeClr val="tx1"/>
                </a:solidFill>
              </a:rPr>
              <a:t>(W10)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A5350E8-12EE-7A1C-7C19-4C38DC723DC1}"/>
              </a:ext>
            </a:extLst>
          </p:cNvPr>
          <p:cNvSpPr/>
          <p:nvPr/>
        </p:nvSpPr>
        <p:spPr>
          <a:xfrm>
            <a:off x="736599" y="4582550"/>
            <a:ext cx="7516588" cy="59587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b="1" dirty="0">
                <a:solidFill>
                  <a:schemeClr val="tx1"/>
                </a:solidFill>
              </a:rPr>
              <a:t>BERT </a:t>
            </a:r>
            <a:r>
              <a:rPr kumimoji="1" lang="en-US" altLang="zh-TW" sz="1600" dirty="0">
                <a:solidFill>
                  <a:schemeClr val="tx1"/>
                </a:solidFill>
              </a:rPr>
              <a:t>(W7)</a:t>
            </a:r>
            <a:r>
              <a:rPr kumimoji="1" lang="en-US" altLang="zh-TW" dirty="0">
                <a:solidFill>
                  <a:schemeClr val="tx1"/>
                </a:solidFill>
              </a:rPr>
              <a:t>,</a:t>
            </a:r>
            <a:r>
              <a:rPr kumimoji="1" lang="en-US" altLang="zh-TW" b="1" dirty="0">
                <a:solidFill>
                  <a:schemeClr val="tx1"/>
                </a:solidFill>
              </a:rPr>
              <a:t> </a:t>
            </a:r>
            <a:r>
              <a:rPr kumimoji="1" lang="en-US" altLang="zh-TW" b="1" dirty="0" err="1">
                <a:solidFill>
                  <a:schemeClr val="tx1"/>
                </a:solidFill>
              </a:rPr>
              <a:t>RoBERTa</a:t>
            </a:r>
            <a:r>
              <a:rPr kumimoji="1" lang="en-US" altLang="zh-TW" b="1" dirty="0">
                <a:solidFill>
                  <a:schemeClr val="tx1"/>
                </a:solidFill>
              </a:rPr>
              <a:t> </a:t>
            </a:r>
            <a:r>
              <a:rPr kumimoji="1" lang="en-US" altLang="zh-TW" sz="1600" dirty="0">
                <a:solidFill>
                  <a:schemeClr val="tx1"/>
                </a:solidFill>
              </a:rPr>
              <a:t>(W7)</a:t>
            </a:r>
            <a:r>
              <a:rPr kumimoji="1" lang="en-US" altLang="zh-TW" dirty="0">
                <a:solidFill>
                  <a:schemeClr val="tx1"/>
                </a:solidFill>
              </a:rPr>
              <a:t>,</a:t>
            </a:r>
            <a:r>
              <a:rPr kumimoji="1" lang="en-US" altLang="zh-TW" b="1" dirty="0">
                <a:solidFill>
                  <a:schemeClr val="tx1"/>
                </a:solidFill>
              </a:rPr>
              <a:t> GPT 1-3 </a:t>
            </a:r>
            <a:r>
              <a:rPr kumimoji="1" lang="en-US" altLang="zh-TW" sz="1600" dirty="0">
                <a:solidFill>
                  <a:schemeClr val="tx1"/>
                </a:solidFill>
              </a:rPr>
              <a:t>(W7)</a:t>
            </a:r>
            <a:r>
              <a:rPr kumimoji="1" lang="en-US" altLang="zh-TW" dirty="0">
                <a:solidFill>
                  <a:schemeClr val="tx1"/>
                </a:solidFill>
              </a:rPr>
              <a:t>,</a:t>
            </a:r>
            <a:r>
              <a:rPr kumimoji="1" lang="en-US" altLang="zh-TW" b="1" dirty="0">
                <a:solidFill>
                  <a:schemeClr val="tx1"/>
                </a:solidFill>
              </a:rPr>
              <a:t> </a:t>
            </a:r>
            <a:r>
              <a:rPr kumimoji="1" lang="en-US" altLang="zh-TW" b="1" dirty="0" err="1">
                <a:solidFill>
                  <a:schemeClr val="tx1"/>
                </a:solidFill>
              </a:rPr>
              <a:t>InstructGPT</a:t>
            </a:r>
            <a:r>
              <a:rPr kumimoji="1" lang="en-US" altLang="zh-TW" b="1" dirty="0">
                <a:solidFill>
                  <a:schemeClr val="tx1"/>
                </a:solidFill>
              </a:rPr>
              <a:t> </a:t>
            </a:r>
            <a:r>
              <a:rPr kumimoji="1" lang="en-US" altLang="zh-TW" sz="1600" dirty="0">
                <a:solidFill>
                  <a:schemeClr val="tx1"/>
                </a:solidFill>
              </a:rPr>
              <a:t>(W10)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BD7482E-749E-FBBD-777B-6FF1700658B8}"/>
              </a:ext>
            </a:extLst>
          </p:cNvPr>
          <p:cNvSpPr/>
          <p:nvPr/>
        </p:nvSpPr>
        <p:spPr>
          <a:xfrm>
            <a:off x="736599" y="5430491"/>
            <a:ext cx="7516588" cy="99637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b="1" i="1" dirty="0">
                <a:solidFill>
                  <a:schemeClr val="tx1"/>
                </a:solidFill>
              </a:rPr>
              <a:t>Large Language Models: </a:t>
            </a:r>
            <a:r>
              <a:rPr kumimoji="1" lang="en-US" altLang="zh-TW" b="1" dirty="0">
                <a:solidFill>
                  <a:schemeClr val="tx1"/>
                </a:solidFill>
              </a:rPr>
              <a:t>PEFT </a:t>
            </a:r>
            <a:r>
              <a:rPr kumimoji="1" lang="en-US" altLang="zh-TW" sz="1600" dirty="0">
                <a:solidFill>
                  <a:schemeClr val="tx1"/>
                </a:solidFill>
              </a:rPr>
              <a:t>(W12)</a:t>
            </a:r>
            <a:r>
              <a:rPr kumimoji="1" lang="en-US" altLang="zh-TW" b="1" dirty="0">
                <a:solidFill>
                  <a:schemeClr val="tx1"/>
                </a:solidFill>
              </a:rPr>
              <a:t>, Llama </a:t>
            </a:r>
            <a:r>
              <a:rPr kumimoji="1" lang="en-US" altLang="zh-TW" sz="1600" dirty="0">
                <a:solidFill>
                  <a:schemeClr val="tx1"/>
                </a:solidFill>
              </a:rPr>
              <a:t>(W13)</a:t>
            </a:r>
            <a:r>
              <a:rPr kumimoji="1" lang="en-US" altLang="zh-TW" b="1" dirty="0">
                <a:solidFill>
                  <a:schemeClr val="tx1"/>
                </a:solidFill>
              </a:rPr>
              <a:t>, RAG </a:t>
            </a:r>
            <a:r>
              <a:rPr kumimoji="1" lang="en-US" altLang="zh-TW" sz="1600" dirty="0">
                <a:solidFill>
                  <a:schemeClr val="tx1"/>
                </a:solidFill>
              </a:rPr>
              <a:t>(W14),</a:t>
            </a:r>
          </a:p>
          <a:p>
            <a:pPr algn="ctr"/>
            <a:r>
              <a:rPr kumimoji="1" lang="en-US" altLang="zh-TW" b="1" dirty="0">
                <a:solidFill>
                  <a:schemeClr val="tx1"/>
                </a:solidFill>
              </a:rPr>
              <a:t>Mixture of Experts </a:t>
            </a:r>
            <a:r>
              <a:rPr kumimoji="1" lang="en-US" altLang="zh-TW" sz="1400" dirty="0">
                <a:solidFill>
                  <a:schemeClr val="tx1"/>
                </a:solidFill>
              </a:rPr>
              <a:t>(W16, </a:t>
            </a:r>
            <a:r>
              <a:rPr kumimoji="1" lang="en-US" altLang="zh-TW" sz="1400" dirty="0">
                <a:solidFill>
                  <a:srgbClr val="FF0000"/>
                </a:solidFill>
              </a:rPr>
              <a:t>today</a:t>
            </a:r>
            <a:r>
              <a:rPr kumimoji="1" lang="en-US" altLang="zh-TW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4C85154-C830-4670-FF66-F545409A3231}"/>
              </a:ext>
            </a:extLst>
          </p:cNvPr>
          <p:cNvSpPr/>
          <p:nvPr/>
        </p:nvSpPr>
        <p:spPr>
          <a:xfrm>
            <a:off x="8444589" y="4582550"/>
            <a:ext cx="3094265" cy="184432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b="1" i="1" dirty="0">
                <a:solidFill>
                  <a:schemeClr val="tx1"/>
                </a:solidFill>
              </a:rPr>
              <a:t>NLG Evaluations:</a:t>
            </a:r>
          </a:p>
          <a:p>
            <a:r>
              <a:rPr kumimoji="1" lang="en-US" altLang="zh-TW" b="1" dirty="0">
                <a:solidFill>
                  <a:schemeClr val="tx1"/>
                </a:solidFill>
              </a:rPr>
              <a:t>BLEU, ROUGE </a:t>
            </a:r>
            <a:r>
              <a:rPr kumimoji="1" lang="en-US" altLang="zh-TW" sz="1600" dirty="0">
                <a:solidFill>
                  <a:schemeClr val="tx1"/>
                </a:solidFill>
              </a:rPr>
              <a:t>(W10)</a:t>
            </a:r>
            <a:endParaRPr kumimoji="1" lang="en-US" altLang="zh-TW" sz="1600" b="1" dirty="0">
              <a:solidFill>
                <a:schemeClr val="tx1"/>
              </a:solidFill>
            </a:endParaRPr>
          </a:p>
          <a:p>
            <a:r>
              <a:rPr kumimoji="1" lang="en-US" altLang="zh-TW" b="1" dirty="0" err="1">
                <a:solidFill>
                  <a:schemeClr val="tx1"/>
                </a:solidFill>
              </a:rPr>
              <a:t>BERTScore</a:t>
            </a:r>
            <a:r>
              <a:rPr kumimoji="1" lang="en-US" altLang="zh-TW" b="1" dirty="0">
                <a:solidFill>
                  <a:schemeClr val="tx1"/>
                </a:solidFill>
              </a:rPr>
              <a:t>, BLEURT, </a:t>
            </a:r>
            <a:r>
              <a:rPr kumimoji="1" lang="en-US" altLang="zh-TW" b="1" dirty="0" err="1">
                <a:solidFill>
                  <a:schemeClr val="tx1"/>
                </a:solidFill>
              </a:rPr>
              <a:t>GPTRank</a:t>
            </a:r>
            <a:r>
              <a:rPr kumimoji="1" lang="en-US" altLang="zh-TW" b="1" dirty="0">
                <a:solidFill>
                  <a:schemeClr val="tx1"/>
                </a:solidFill>
              </a:rPr>
              <a:t> </a:t>
            </a:r>
            <a:r>
              <a:rPr kumimoji="1" lang="en-US" altLang="zh-TW" sz="1600" dirty="0">
                <a:solidFill>
                  <a:schemeClr val="tx1"/>
                </a:solidFill>
              </a:rPr>
              <a:t>(W15)</a:t>
            </a:r>
          </a:p>
        </p:txBody>
      </p:sp>
      <p:sp>
        <p:nvSpPr>
          <p:cNvPr id="48" name="右中括弧 47">
            <a:extLst>
              <a:ext uri="{FF2B5EF4-FFF2-40B4-BE49-F238E27FC236}">
                <a16:creationId xmlns:a16="http://schemas.microsoft.com/office/drawing/2014/main" id="{9C20B769-4DAC-76F1-F879-F9435B6DDAF7}"/>
              </a:ext>
            </a:extLst>
          </p:cNvPr>
          <p:cNvSpPr/>
          <p:nvPr/>
        </p:nvSpPr>
        <p:spPr>
          <a:xfrm rot="5400000">
            <a:off x="6080622" y="-1220059"/>
            <a:ext cx="95822" cy="10820641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51" name="肘形接點 50">
            <a:extLst>
              <a:ext uri="{FF2B5EF4-FFF2-40B4-BE49-F238E27FC236}">
                <a16:creationId xmlns:a16="http://schemas.microsoft.com/office/drawing/2014/main" id="{847281B4-2A3E-E58A-0242-34F7A592D43E}"/>
              </a:ext>
            </a:extLst>
          </p:cNvPr>
          <p:cNvCxnSpPr>
            <a:cxnSpLocks/>
            <a:endCxn id="43" idx="0"/>
          </p:cNvCxnSpPr>
          <p:nvPr/>
        </p:nvCxnSpPr>
        <p:spPr>
          <a:xfrm rot="10800000" flipV="1">
            <a:off x="4494894" y="4238170"/>
            <a:ext cx="1499511" cy="34437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箭頭接點 54">
            <a:extLst>
              <a:ext uri="{FF2B5EF4-FFF2-40B4-BE49-F238E27FC236}">
                <a16:creationId xmlns:a16="http://schemas.microsoft.com/office/drawing/2014/main" id="{8B23DBAD-9324-6360-6DD8-92F2A84F3B61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>
            <a:off x="4494893" y="5178428"/>
            <a:ext cx="0" cy="252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7F8DF19-E077-8E12-D436-A122EA194EF5}"/>
              </a:ext>
            </a:extLst>
          </p:cNvPr>
          <p:cNvSpPr txBox="1"/>
          <p:nvPr/>
        </p:nvSpPr>
        <p:spPr>
          <a:xfrm>
            <a:off x="227694" y="4225696"/>
            <a:ext cx="426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>
                <a:ea typeface="Microsoft JhengHei" panose="020B0604030504040204" pitchFamily="34" charset="-120"/>
              </a:rPr>
              <a:t>Pre-training + Fine-tuning </a:t>
            </a:r>
            <a:r>
              <a:rPr kumimoji="1" lang="zh-TW" altLang="en-US" dirty="0">
                <a:ea typeface="Microsoft JhengHei" panose="020B0604030504040204" pitchFamily="34" charset="-120"/>
              </a:rPr>
              <a:t>主體模型一致</a:t>
            </a:r>
          </a:p>
        </p:txBody>
      </p:sp>
    </p:spTree>
    <p:extLst>
      <p:ext uri="{BB962C8B-B14F-4D97-AF65-F5344CB8AC3E}">
        <p14:creationId xmlns:p14="http://schemas.microsoft.com/office/powerpoint/2010/main" val="845972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3DAD7D-7A2C-E0C1-CC49-4D9F0F141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891" y="356088"/>
            <a:ext cx="11223444" cy="1033416"/>
          </a:xfrm>
        </p:spPr>
        <p:txBody>
          <a:bodyPr>
            <a:noAutofit/>
          </a:bodyPr>
          <a:lstStyle/>
          <a:p>
            <a:r>
              <a:rPr kumimoji="1" lang="en-US" altLang="zh-TW" sz="4000" dirty="0"/>
              <a:t>Why do we need to learn </a:t>
            </a:r>
            <a:r>
              <a:rPr kumimoji="1" lang="en-US" altLang="zh-TW" sz="4000" dirty="0" err="1"/>
              <a:t>MoE</a:t>
            </a:r>
            <a:r>
              <a:rPr kumimoji="1" lang="en-US" altLang="zh-TW" sz="4000" dirty="0"/>
              <a:t>?</a:t>
            </a:r>
            <a:endParaRPr kumimoji="1" lang="zh-TW" altLang="en-US" sz="4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46984C-A900-75C8-5000-CFBA93C9E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5F33A48-E741-1074-F539-EBDA51689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390" y="2982075"/>
            <a:ext cx="5883363" cy="343348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35EFE16-F743-5B1A-B593-F7453AFDB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289" y="1486019"/>
            <a:ext cx="4680638" cy="494603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69FEDBAA-4B54-5312-18A9-530116AEA0DD}"/>
              </a:ext>
            </a:extLst>
          </p:cNvPr>
          <p:cNvSpPr txBox="1"/>
          <p:nvPr/>
        </p:nvSpPr>
        <p:spPr>
          <a:xfrm>
            <a:off x="5838738" y="1985734"/>
            <a:ext cx="4774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 err="1">
                <a:ea typeface="Microsoft JhengHei" panose="020B0604030504040204" pitchFamily="34" charset="-120"/>
              </a:rPr>
              <a:t>PyTorch</a:t>
            </a:r>
            <a:r>
              <a:rPr kumimoji="1" lang="en-US" altLang="zh-TW" sz="2000" dirty="0">
                <a:ea typeface="Microsoft JhengHei" panose="020B0604030504040204" pitchFamily="34" charset="-120"/>
              </a:rPr>
              <a:t> </a:t>
            </a:r>
            <a:r>
              <a:rPr kumimoji="1" lang="zh-TW" altLang="en-US" sz="2000" dirty="0">
                <a:ea typeface="Microsoft JhengHei" panose="020B0604030504040204" pitchFamily="34" charset="-120"/>
              </a:rPr>
              <a:t>創始者推測 </a:t>
            </a:r>
            <a:r>
              <a:rPr kumimoji="1" lang="en-US" altLang="zh-TW" sz="2000" dirty="0">
                <a:ea typeface="Microsoft JhengHei" panose="020B0604030504040204" pitchFamily="34" charset="-120"/>
              </a:rPr>
              <a:t>GPT-4</a:t>
            </a:r>
            <a:r>
              <a:rPr kumimoji="1" lang="zh-TW" altLang="en-US" sz="2000" dirty="0">
                <a:ea typeface="Microsoft JhengHei" panose="020B0604030504040204" pitchFamily="34" charset="-120"/>
              </a:rPr>
              <a:t> 採用 </a:t>
            </a:r>
            <a:r>
              <a:rPr kumimoji="1" lang="en-US" altLang="zh-TW" sz="2000" dirty="0" err="1">
                <a:ea typeface="Microsoft JhengHei" panose="020B0604030504040204" pitchFamily="34" charset="-120"/>
              </a:rPr>
              <a:t>MoE</a:t>
            </a:r>
            <a:endParaRPr kumimoji="1" lang="zh-TW" altLang="en-US" sz="2000" dirty="0">
              <a:ea typeface="Microsoft JhengHei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9B5CB56-AABD-CAC2-4D86-1B575B0BC7B5}"/>
              </a:ext>
            </a:extLst>
          </p:cNvPr>
          <p:cNvSpPr txBox="1"/>
          <p:nvPr/>
        </p:nvSpPr>
        <p:spPr>
          <a:xfrm>
            <a:off x="5847705" y="2447673"/>
            <a:ext cx="5645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TW" sz="1600" dirty="0"/>
              <a:t>https://</a:t>
            </a:r>
            <a:r>
              <a:rPr kumimoji="1" lang="en" altLang="zh-TW" sz="1600" dirty="0" err="1"/>
              <a:t>x.com</a:t>
            </a:r>
            <a:r>
              <a:rPr kumimoji="1" lang="en" altLang="zh-TW" sz="1600" dirty="0"/>
              <a:t>/</a:t>
            </a:r>
            <a:r>
              <a:rPr kumimoji="1" lang="en" altLang="zh-TW" sz="1600" dirty="0" err="1"/>
              <a:t>soumithchintala</a:t>
            </a:r>
            <a:r>
              <a:rPr kumimoji="1" lang="en" altLang="zh-TW" sz="1600" dirty="0"/>
              <a:t>/status/1671267150101721090</a:t>
            </a:r>
            <a:endParaRPr kumimoji="1"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83453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3DAD7D-7A2C-E0C1-CC49-4D9F0F141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891" y="356088"/>
            <a:ext cx="11223444" cy="1033416"/>
          </a:xfrm>
        </p:spPr>
        <p:txBody>
          <a:bodyPr>
            <a:noAutofit/>
          </a:bodyPr>
          <a:lstStyle/>
          <a:p>
            <a:r>
              <a:rPr kumimoji="1" lang="en-US" altLang="zh-TW" sz="4000" dirty="0"/>
              <a:t>Why do we need to learn </a:t>
            </a:r>
            <a:r>
              <a:rPr kumimoji="1" lang="en-US" altLang="zh-TW" sz="4000" dirty="0" err="1"/>
              <a:t>MoE</a:t>
            </a:r>
            <a:r>
              <a:rPr kumimoji="1" lang="en-US" altLang="zh-TW" sz="4000" dirty="0"/>
              <a:t>?</a:t>
            </a:r>
            <a:endParaRPr kumimoji="1" lang="zh-TW" altLang="en-US" sz="4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46984C-A900-75C8-5000-CFBA93C9E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3" name="表格 17">
            <a:extLst>
              <a:ext uri="{FF2B5EF4-FFF2-40B4-BE49-F238E27FC236}">
                <a16:creationId xmlns:a16="http://schemas.microsoft.com/office/drawing/2014/main" id="{712C24BA-BD01-41A1-DE9E-5105C8AC7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857560"/>
              </p:ext>
            </p:extLst>
          </p:nvPr>
        </p:nvGraphicFramePr>
        <p:xfrm>
          <a:off x="1248095" y="2187740"/>
          <a:ext cx="9695809" cy="3357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6175">
                  <a:extLst>
                    <a:ext uri="{9D8B030D-6E8A-4147-A177-3AD203B41FA5}">
                      <a16:colId xmlns:a16="http://schemas.microsoft.com/office/drawing/2014/main" val="593488789"/>
                    </a:ext>
                  </a:extLst>
                </a:gridCol>
                <a:gridCol w="1762508">
                  <a:extLst>
                    <a:ext uri="{9D8B030D-6E8A-4147-A177-3AD203B41FA5}">
                      <a16:colId xmlns:a16="http://schemas.microsoft.com/office/drawing/2014/main" val="2566750925"/>
                    </a:ext>
                  </a:extLst>
                </a:gridCol>
                <a:gridCol w="4093827">
                  <a:extLst>
                    <a:ext uri="{9D8B030D-6E8A-4147-A177-3AD203B41FA5}">
                      <a16:colId xmlns:a16="http://schemas.microsoft.com/office/drawing/2014/main" val="3960140354"/>
                    </a:ext>
                  </a:extLst>
                </a:gridCol>
                <a:gridCol w="1753299">
                  <a:extLst>
                    <a:ext uri="{9D8B030D-6E8A-4147-A177-3AD203B41FA5}">
                      <a16:colId xmlns:a16="http://schemas.microsoft.com/office/drawing/2014/main" val="3117846948"/>
                    </a:ext>
                  </a:extLst>
                </a:gridCol>
              </a:tblGrid>
              <a:tr h="67147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Model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Release Date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Active Parameters (Total Parameters)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Company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9518489"/>
                  </a:ext>
                </a:extLst>
              </a:tr>
              <a:tr h="6714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hlinkClick r:id="rId2"/>
                        </a:rPr>
                        <a:t>DeepSeek-V3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2024/12/27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/>
                        <a:t>37B (671B), 256 experts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/>
                        <a:t>DeepSeek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5385428"/>
                  </a:ext>
                </a:extLst>
              </a:tr>
              <a:tr h="671477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hlinkClick r:id="rId3"/>
                        </a:rPr>
                        <a:t>DeepSeek-R1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2025/1/22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/>
                        <a:t>37B (671B), 256 experts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/>
                        <a:t>DeepSeek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3108301"/>
                  </a:ext>
                </a:extLst>
              </a:tr>
              <a:tr h="67147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Llama 4 Maverick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2025/4/5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17B (400B), 128 experts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Meta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9957291"/>
                  </a:ext>
                </a:extLst>
              </a:tr>
              <a:tr h="671477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hlinkClick r:id="rId4"/>
                        </a:rPr>
                        <a:t>Mixtral</a:t>
                      </a:r>
                      <a:r>
                        <a:rPr lang="en" altLang="zh-TW" dirty="0">
                          <a:hlinkClick r:id="rId4"/>
                        </a:rPr>
                        <a:t> 8x7B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2024/1/8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13B (47B), 8 experts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/>
                        <a:t>Mistral AI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8448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2319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C0088F74-E7BD-9221-09BE-BD84A56E8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18606"/>
            <a:ext cx="3200400" cy="2286000"/>
          </a:xfrm>
        </p:spPr>
        <p:txBody>
          <a:bodyPr>
            <a:normAutofit/>
          </a:bodyPr>
          <a:lstStyle/>
          <a:p>
            <a:r>
              <a:rPr lang="en-US" altLang="zh-TW" sz="4400" dirty="0" err="1"/>
              <a:t>MoE</a:t>
            </a:r>
            <a:endParaRPr lang="zh-TW" altLang="en-US" sz="4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26CD975-2D44-BE2A-2880-315742DD1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1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047FA9-7F0F-487C-7A42-5944DFEB9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[Recap] Transformer</a:t>
            </a:r>
            <a:r>
              <a:rPr kumimoji="1" lang="zh-TW" altLang="en-US" dirty="0"/>
              <a:t> </a:t>
            </a:r>
            <a:r>
              <a:rPr kumimoji="1" lang="en-US" altLang="zh-TW" dirty="0"/>
              <a:t>block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B079A2C-65E1-F7E3-E5F5-E04FBEB61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144A39B8-5E92-C29E-2CF5-6474F7674EFF}"/>
              </a:ext>
            </a:extLst>
          </p:cNvPr>
          <p:cNvGrpSpPr/>
          <p:nvPr/>
        </p:nvGrpSpPr>
        <p:grpSpPr>
          <a:xfrm>
            <a:off x="854797" y="2550552"/>
            <a:ext cx="2601017" cy="2861857"/>
            <a:chOff x="718698" y="2461344"/>
            <a:chExt cx="1904110" cy="2313773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B84F9AA-C62F-D867-ED9F-359F68D7603D}"/>
                </a:ext>
              </a:extLst>
            </p:cNvPr>
            <p:cNvSpPr/>
            <p:nvPr/>
          </p:nvSpPr>
          <p:spPr>
            <a:xfrm>
              <a:off x="1107539" y="2461344"/>
              <a:ext cx="1515269" cy="2011866"/>
            </a:xfrm>
            <a:prstGeom prst="rect">
              <a:avLst/>
            </a:prstGeom>
            <a:solidFill>
              <a:srgbClr val="CFE3F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240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9068879-5793-96AD-FF29-49E80631A1DD}"/>
                </a:ext>
              </a:extLst>
            </p:cNvPr>
            <p:cNvSpPr/>
            <p:nvPr/>
          </p:nvSpPr>
          <p:spPr>
            <a:xfrm>
              <a:off x="1333077" y="3388664"/>
              <a:ext cx="1109534" cy="236710"/>
            </a:xfrm>
            <a:prstGeom prst="rect">
              <a:avLst/>
            </a:prstGeom>
            <a:solidFill>
              <a:srgbClr val="B6A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400" dirty="0">
                  <a:solidFill>
                    <a:schemeClr val="tx1"/>
                  </a:solidFill>
                </a:rPr>
                <a:t>Layer Norm</a:t>
              </a:r>
              <a:endParaRPr kumimoji="1"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5896FEB-4711-D6CF-58BD-B269D62F2D6E}"/>
                </a:ext>
              </a:extLst>
            </p:cNvPr>
            <p:cNvSpPr/>
            <p:nvPr/>
          </p:nvSpPr>
          <p:spPr>
            <a:xfrm>
              <a:off x="1182086" y="4537517"/>
              <a:ext cx="1411515" cy="237600"/>
            </a:xfrm>
            <a:prstGeom prst="rect">
              <a:avLst/>
            </a:prstGeom>
            <a:solidFill>
              <a:srgbClr val="FACB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Text &amp; Position Embed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61C26EB-09EB-421C-715F-A0D7E3F627B0}"/>
                </a:ext>
              </a:extLst>
            </p:cNvPr>
            <p:cNvSpPr/>
            <p:nvPr/>
          </p:nvSpPr>
          <p:spPr>
            <a:xfrm>
              <a:off x="1333077" y="3764088"/>
              <a:ext cx="1109534" cy="391878"/>
            </a:xfrm>
            <a:prstGeom prst="rect">
              <a:avLst/>
            </a:prstGeom>
            <a:solidFill>
              <a:srgbClr val="D6A6B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400" dirty="0">
                  <a:solidFill>
                    <a:schemeClr val="tx1"/>
                  </a:solidFill>
                </a:rPr>
                <a:t>Self Attention</a:t>
              </a:r>
            </a:p>
            <a:p>
              <a:pPr algn="ctr"/>
              <a:r>
                <a:rPr kumimoji="1" lang="en-US" altLang="zh-TW" sz="1400" dirty="0">
                  <a:solidFill>
                    <a:schemeClr val="tx1"/>
                  </a:solidFill>
                </a:rPr>
                <a:t>Layer</a:t>
              </a:r>
              <a:endParaRPr kumimoji="1"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線箭頭接點 9">
              <a:extLst>
                <a:ext uri="{FF2B5EF4-FFF2-40B4-BE49-F238E27FC236}">
                  <a16:creationId xmlns:a16="http://schemas.microsoft.com/office/drawing/2014/main" id="{D0497B36-BF2F-49E3-7158-E5B9D7FECC12}"/>
                </a:ext>
              </a:extLst>
            </p:cNvPr>
            <p:cNvCxnSpPr>
              <a:cxnSpLocks/>
              <a:stCxn id="8" idx="0"/>
              <a:endCxn id="9" idx="2"/>
            </p:cNvCxnSpPr>
            <p:nvPr/>
          </p:nvCxnSpPr>
          <p:spPr>
            <a:xfrm flipV="1">
              <a:off x="1887844" y="4155967"/>
              <a:ext cx="1" cy="38155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肘形接點 10">
              <a:extLst>
                <a:ext uri="{FF2B5EF4-FFF2-40B4-BE49-F238E27FC236}">
                  <a16:creationId xmlns:a16="http://schemas.microsoft.com/office/drawing/2014/main" id="{C717DD58-1922-0586-475B-7E4ABE3A139C}"/>
                </a:ext>
              </a:extLst>
            </p:cNvPr>
            <p:cNvCxnSpPr>
              <a:cxnSpLocks/>
              <a:stCxn id="13" idx="1"/>
              <a:endCxn id="7" idx="1"/>
            </p:cNvCxnSpPr>
            <p:nvPr/>
          </p:nvCxnSpPr>
          <p:spPr>
            <a:xfrm rot="10800000">
              <a:off x="1333077" y="3507020"/>
              <a:ext cx="556584" cy="902307"/>
            </a:xfrm>
            <a:prstGeom prst="bentConnector3">
              <a:avLst>
                <a:gd name="adj1" fmla="val 130067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3DD1113-83E5-615C-9640-02C6A92AE0FF}"/>
                </a:ext>
              </a:extLst>
            </p:cNvPr>
            <p:cNvSpPr/>
            <p:nvPr/>
          </p:nvSpPr>
          <p:spPr>
            <a:xfrm>
              <a:off x="1333077" y="2980643"/>
              <a:ext cx="1109534" cy="244574"/>
            </a:xfrm>
            <a:prstGeom prst="rect">
              <a:avLst/>
            </a:prstGeom>
            <a:solidFill>
              <a:srgbClr val="FEE6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400" dirty="0">
                  <a:solidFill>
                    <a:schemeClr val="tx1"/>
                  </a:solidFill>
                </a:rPr>
                <a:t>Feed Forward</a:t>
              </a:r>
              <a:endParaRPr kumimoji="1"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5983D867-0AE3-068E-66EA-E88948B6AF4F}"/>
                </a:ext>
              </a:extLst>
            </p:cNvPr>
            <p:cNvSpPr txBox="1"/>
            <p:nvPr/>
          </p:nvSpPr>
          <p:spPr>
            <a:xfrm>
              <a:off x="1889661" y="4222701"/>
              <a:ext cx="296266" cy="373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TW" altLang="en-US" sz="2400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9EC7E9B7-3B08-26B1-6688-A250B0A99202}"/>
                </a:ext>
              </a:extLst>
            </p:cNvPr>
            <p:cNvSpPr txBox="1"/>
            <p:nvPr/>
          </p:nvSpPr>
          <p:spPr>
            <a:xfrm>
              <a:off x="2114371" y="3785887"/>
              <a:ext cx="321891" cy="373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TW" altLang="en-US" sz="2400" dirty="0"/>
            </a:p>
          </p:txBody>
        </p:sp>
        <p:cxnSp>
          <p:nvCxnSpPr>
            <p:cNvPr id="15" name="肘形接點 14">
              <a:extLst>
                <a:ext uri="{FF2B5EF4-FFF2-40B4-BE49-F238E27FC236}">
                  <a16:creationId xmlns:a16="http://schemas.microsoft.com/office/drawing/2014/main" id="{CF662E0D-E237-4C52-1AD9-99758D16785F}"/>
                </a:ext>
              </a:extLst>
            </p:cNvPr>
            <p:cNvCxnSpPr>
              <a:cxnSpLocks/>
              <a:stCxn id="16" idx="2"/>
              <a:endCxn id="14" idx="2"/>
            </p:cNvCxnSpPr>
            <p:nvPr/>
          </p:nvCxnSpPr>
          <p:spPr>
            <a:xfrm rot="16200000" flipH="1">
              <a:off x="1881009" y="3765315"/>
              <a:ext cx="10268" cy="787643"/>
            </a:xfrm>
            <a:prstGeom prst="bentConnector3">
              <a:avLst>
                <a:gd name="adj1" fmla="val 1800000"/>
              </a:avLst>
            </a:prstGeom>
            <a:ln w="95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E6722A34-BB87-B824-4620-1A0CA23B3930}"/>
                </a:ext>
              </a:extLst>
            </p:cNvPr>
            <p:cNvSpPr txBox="1"/>
            <p:nvPr/>
          </p:nvSpPr>
          <p:spPr>
            <a:xfrm>
              <a:off x="1326728" y="3785887"/>
              <a:ext cx="321891" cy="373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TW" altLang="en-US" sz="2400" dirty="0"/>
            </a:p>
          </p:txBody>
        </p:sp>
        <p:cxnSp>
          <p:nvCxnSpPr>
            <p:cNvPr id="17" name="肘形接點 16">
              <a:extLst>
                <a:ext uri="{FF2B5EF4-FFF2-40B4-BE49-F238E27FC236}">
                  <a16:creationId xmlns:a16="http://schemas.microsoft.com/office/drawing/2014/main" id="{EF8CCAD1-4F89-05A3-C115-A4F2A1A00543}"/>
                </a:ext>
              </a:extLst>
            </p:cNvPr>
            <p:cNvCxnSpPr>
              <a:cxnSpLocks/>
              <a:stCxn id="19" idx="1"/>
              <a:endCxn id="18" idx="1"/>
            </p:cNvCxnSpPr>
            <p:nvPr/>
          </p:nvCxnSpPr>
          <p:spPr>
            <a:xfrm rot="10800000">
              <a:off x="1333077" y="2720994"/>
              <a:ext cx="554633" cy="611986"/>
            </a:xfrm>
            <a:prstGeom prst="bentConnector3">
              <a:avLst>
                <a:gd name="adj1" fmla="val 130173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6727C3B-95ED-744B-BB11-7DBCE9374F69}"/>
                </a:ext>
              </a:extLst>
            </p:cNvPr>
            <p:cNvSpPr/>
            <p:nvPr/>
          </p:nvSpPr>
          <p:spPr>
            <a:xfrm>
              <a:off x="1333077" y="2602638"/>
              <a:ext cx="1109534" cy="236710"/>
            </a:xfrm>
            <a:prstGeom prst="rect">
              <a:avLst/>
            </a:prstGeom>
            <a:solidFill>
              <a:srgbClr val="B6A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400" dirty="0">
                  <a:solidFill>
                    <a:schemeClr val="tx1"/>
                  </a:solidFill>
                </a:rPr>
                <a:t>Layer Norm</a:t>
              </a:r>
              <a:endParaRPr kumimoji="1"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13EFE56E-7D8E-6CA0-A351-877139FBA59B}"/>
                </a:ext>
              </a:extLst>
            </p:cNvPr>
            <p:cNvSpPr txBox="1"/>
            <p:nvPr/>
          </p:nvSpPr>
          <p:spPr>
            <a:xfrm>
              <a:off x="1887711" y="3146354"/>
              <a:ext cx="296266" cy="373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TW" altLang="en-US" sz="2400" dirty="0"/>
            </a:p>
          </p:txBody>
        </p:sp>
        <p:cxnSp>
          <p:nvCxnSpPr>
            <p:cNvPr id="20" name="直線箭頭接點 19">
              <a:extLst>
                <a:ext uri="{FF2B5EF4-FFF2-40B4-BE49-F238E27FC236}">
                  <a16:creationId xmlns:a16="http://schemas.microsoft.com/office/drawing/2014/main" id="{B64EEC88-C068-CC37-5991-B0B66E0282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7844" y="2839348"/>
              <a:ext cx="0" cy="1412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箭頭接點 20">
              <a:extLst>
                <a:ext uri="{FF2B5EF4-FFF2-40B4-BE49-F238E27FC236}">
                  <a16:creationId xmlns:a16="http://schemas.microsoft.com/office/drawing/2014/main" id="{0BD0A9DF-F256-85D9-75FB-C95CCEA9BC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7844" y="3625374"/>
              <a:ext cx="0" cy="1412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箭頭接點 21">
              <a:extLst>
                <a:ext uri="{FF2B5EF4-FFF2-40B4-BE49-F238E27FC236}">
                  <a16:creationId xmlns:a16="http://schemas.microsoft.com/office/drawing/2014/main" id="{1CD330AC-B69A-090A-93B6-81D025E501A5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H="1" flipV="1">
              <a:off x="1887711" y="3225217"/>
              <a:ext cx="133" cy="1634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30DE5C21-7620-F93C-DA59-60315F340DB8}"/>
                </a:ext>
              </a:extLst>
            </p:cNvPr>
            <p:cNvSpPr txBox="1"/>
            <p:nvPr/>
          </p:nvSpPr>
          <p:spPr>
            <a:xfrm>
              <a:off x="718698" y="3299081"/>
              <a:ext cx="460834" cy="273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1600" b="1" dirty="0" err="1"/>
                <a:t>xN</a:t>
              </a:r>
              <a:endParaRPr kumimoji="1" lang="zh-TW" altLang="en-US" sz="1600" b="1" dirty="0"/>
            </a:p>
          </p:txBody>
        </p:sp>
      </p:grp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D039C2A-0E83-E708-B5BF-5FE8FC26E656}"/>
              </a:ext>
            </a:extLst>
          </p:cNvPr>
          <p:cNvSpPr txBox="1"/>
          <p:nvPr/>
        </p:nvSpPr>
        <p:spPr>
          <a:xfrm>
            <a:off x="974294" y="1898655"/>
            <a:ext cx="2950467" cy="4969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TW" sz="2000" dirty="0">
                <a:ea typeface="Microsoft JhengHei" panose="020B0604030504040204" pitchFamily="34" charset="-120"/>
              </a:rPr>
              <a:t>Transformer block (layer)</a:t>
            </a:r>
            <a:endParaRPr kumimoji="1" lang="zh-TW" altLang="en-US" sz="2000" dirty="0">
              <a:ea typeface="Microsoft JhengHei" panose="020B0604030504040204" pitchFamily="34" charset="-120"/>
            </a:endParaRPr>
          </a:p>
        </p:txBody>
      </p:sp>
      <p:grpSp>
        <p:nvGrpSpPr>
          <p:cNvPr id="178" name="群組 177">
            <a:extLst>
              <a:ext uri="{FF2B5EF4-FFF2-40B4-BE49-F238E27FC236}">
                <a16:creationId xmlns:a16="http://schemas.microsoft.com/office/drawing/2014/main" id="{266D3349-ED54-C4CA-63DD-74FA63474CD2}"/>
              </a:ext>
            </a:extLst>
          </p:cNvPr>
          <p:cNvGrpSpPr/>
          <p:nvPr/>
        </p:nvGrpSpPr>
        <p:grpSpPr>
          <a:xfrm>
            <a:off x="5242092" y="2919690"/>
            <a:ext cx="5152845" cy="2634868"/>
            <a:chOff x="4965255" y="2584130"/>
            <a:chExt cx="5152845" cy="2634868"/>
          </a:xfrm>
        </p:grpSpPr>
        <p:grpSp>
          <p:nvGrpSpPr>
            <p:cNvPr id="168" name="群組 167">
              <a:extLst>
                <a:ext uri="{FF2B5EF4-FFF2-40B4-BE49-F238E27FC236}">
                  <a16:creationId xmlns:a16="http://schemas.microsoft.com/office/drawing/2014/main" id="{34E5FAE8-8AF5-AE4C-C619-8B45AF6E8F2A}"/>
                </a:ext>
              </a:extLst>
            </p:cNvPr>
            <p:cNvGrpSpPr/>
            <p:nvPr/>
          </p:nvGrpSpPr>
          <p:grpSpPr>
            <a:xfrm>
              <a:off x="4965255" y="2584130"/>
              <a:ext cx="5152845" cy="2634868"/>
              <a:chOff x="4965255" y="2584130"/>
              <a:chExt cx="5152845" cy="2634868"/>
            </a:xfrm>
          </p:grpSpPr>
          <p:sp>
            <p:nvSpPr>
              <p:cNvPr id="26" name="圓角矩形 25">
                <a:extLst>
                  <a:ext uri="{FF2B5EF4-FFF2-40B4-BE49-F238E27FC236}">
                    <a16:creationId xmlns:a16="http://schemas.microsoft.com/office/drawing/2014/main" id="{7A9F3627-FD16-14EC-B488-BAA3071FEEBB}"/>
                  </a:ext>
                </a:extLst>
              </p:cNvPr>
              <p:cNvSpPr/>
              <p:nvPr/>
            </p:nvSpPr>
            <p:spPr>
              <a:xfrm>
                <a:off x="5477480" y="4937059"/>
                <a:ext cx="391086" cy="279580"/>
              </a:xfrm>
              <a:prstGeom prst="round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zh-TW" sz="1200" dirty="0">
                    <a:solidFill>
                      <a:schemeClr val="tx1"/>
                    </a:solidFill>
                  </a:rPr>
                  <a:t>e</a:t>
                </a:r>
                <a:r>
                  <a:rPr kumimoji="1" lang="en-US" altLang="zh-TW" sz="1200" baseline="-25000" dirty="0">
                    <a:solidFill>
                      <a:schemeClr val="tx1"/>
                    </a:solidFill>
                  </a:rPr>
                  <a:t>1</a:t>
                </a:r>
                <a:endParaRPr kumimoji="1" lang="zh-TW" altLang="en-US" sz="12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圓角矩形 26">
                <a:extLst>
                  <a:ext uri="{FF2B5EF4-FFF2-40B4-BE49-F238E27FC236}">
                    <a16:creationId xmlns:a16="http://schemas.microsoft.com/office/drawing/2014/main" id="{C104E78E-1FDB-307F-B292-4025FAED8B92}"/>
                  </a:ext>
                </a:extLst>
              </p:cNvPr>
              <p:cNvSpPr/>
              <p:nvPr/>
            </p:nvSpPr>
            <p:spPr>
              <a:xfrm>
                <a:off x="4965255" y="4252208"/>
                <a:ext cx="402257" cy="39268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1400" dirty="0"/>
                  <a:t>Q</a:t>
                </a:r>
                <a:r>
                  <a:rPr kumimoji="1" lang="en-US" altLang="zh-TW" sz="1400" baseline="-25000" dirty="0"/>
                  <a:t>1</a:t>
                </a:r>
                <a:endParaRPr kumimoji="1" lang="zh-TW" altLang="en-US" sz="1400" baseline="-25000" dirty="0"/>
              </a:p>
            </p:txBody>
          </p:sp>
          <p:sp>
            <p:nvSpPr>
              <p:cNvPr id="28" name="圓角矩形 27">
                <a:extLst>
                  <a:ext uri="{FF2B5EF4-FFF2-40B4-BE49-F238E27FC236}">
                    <a16:creationId xmlns:a16="http://schemas.microsoft.com/office/drawing/2014/main" id="{67FE24F2-DE0F-750C-1B44-2D3651EA77A3}"/>
                  </a:ext>
                </a:extLst>
              </p:cNvPr>
              <p:cNvSpPr/>
              <p:nvPr/>
            </p:nvSpPr>
            <p:spPr>
              <a:xfrm>
                <a:off x="5471895" y="4252208"/>
                <a:ext cx="402257" cy="392685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1400" dirty="0"/>
                  <a:t>K</a:t>
                </a:r>
                <a:r>
                  <a:rPr kumimoji="1" lang="en-US" altLang="zh-TW" sz="1400" baseline="-25000" dirty="0"/>
                  <a:t>1</a:t>
                </a:r>
                <a:endParaRPr kumimoji="1" lang="zh-TW" altLang="en-US" sz="1400" baseline="-25000" dirty="0"/>
              </a:p>
            </p:txBody>
          </p:sp>
          <p:sp>
            <p:nvSpPr>
              <p:cNvPr id="29" name="圓角矩形 28">
                <a:extLst>
                  <a:ext uri="{FF2B5EF4-FFF2-40B4-BE49-F238E27FC236}">
                    <a16:creationId xmlns:a16="http://schemas.microsoft.com/office/drawing/2014/main" id="{8E3C9B07-CD9B-1BFD-2A51-4276875052A9}"/>
                  </a:ext>
                </a:extLst>
              </p:cNvPr>
              <p:cNvSpPr/>
              <p:nvPr/>
            </p:nvSpPr>
            <p:spPr>
              <a:xfrm>
                <a:off x="5978535" y="4252207"/>
                <a:ext cx="402257" cy="392685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1400" dirty="0"/>
                  <a:t>V</a:t>
                </a:r>
                <a:r>
                  <a:rPr kumimoji="1" lang="en-US" altLang="zh-TW" sz="1400" baseline="-25000" dirty="0"/>
                  <a:t>1</a:t>
                </a:r>
                <a:endParaRPr kumimoji="1" lang="zh-TW" altLang="en-US" sz="1400" baseline="-25000" dirty="0"/>
              </a:p>
            </p:txBody>
          </p:sp>
          <p:sp>
            <p:nvSpPr>
              <p:cNvPr id="30" name="圓角矩形 29">
                <a:extLst>
                  <a:ext uri="{FF2B5EF4-FFF2-40B4-BE49-F238E27FC236}">
                    <a16:creationId xmlns:a16="http://schemas.microsoft.com/office/drawing/2014/main" id="{157C8687-F88F-B999-FC3F-B52ECDF2C1E9}"/>
                  </a:ext>
                </a:extLst>
              </p:cNvPr>
              <p:cNvSpPr/>
              <p:nvPr/>
            </p:nvSpPr>
            <p:spPr>
              <a:xfrm>
                <a:off x="6832876" y="4252208"/>
                <a:ext cx="402257" cy="39268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1400" dirty="0"/>
                  <a:t>Q</a:t>
                </a:r>
                <a:r>
                  <a:rPr kumimoji="1" lang="en-US" altLang="zh-TW" sz="1400" baseline="-25000" dirty="0"/>
                  <a:t>2</a:t>
                </a:r>
                <a:endParaRPr kumimoji="1" lang="zh-TW" altLang="en-US" sz="1400" baseline="-25000" dirty="0"/>
              </a:p>
            </p:txBody>
          </p:sp>
          <p:sp>
            <p:nvSpPr>
              <p:cNvPr id="31" name="圓角矩形 30">
                <a:extLst>
                  <a:ext uri="{FF2B5EF4-FFF2-40B4-BE49-F238E27FC236}">
                    <a16:creationId xmlns:a16="http://schemas.microsoft.com/office/drawing/2014/main" id="{0E04A60A-F59F-7F5F-56A1-663BD2022DF1}"/>
                  </a:ext>
                </a:extLst>
              </p:cNvPr>
              <p:cNvSpPr/>
              <p:nvPr/>
            </p:nvSpPr>
            <p:spPr>
              <a:xfrm>
                <a:off x="7339516" y="4252208"/>
                <a:ext cx="402257" cy="392685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1400" dirty="0"/>
                  <a:t>K</a:t>
                </a:r>
                <a:r>
                  <a:rPr kumimoji="1" lang="en-US" altLang="zh-TW" sz="1400" baseline="-25000" dirty="0"/>
                  <a:t>2</a:t>
                </a:r>
                <a:endParaRPr kumimoji="1" lang="zh-TW" altLang="en-US" sz="1400" baseline="-25000" dirty="0"/>
              </a:p>
            </p:txBody>
          </p:sp>
          <p:sp>
            <p:nvSpPr>
              <p:cNvPr id="32" name="圓角矩形 31">
                <a:extLst>
                  <a:ext uri="{FF2B5EF4-FFF2-40B4-BE49-F238E27FC236}">
                    <a16:creationId xmlns:a16="http://schemas.microsoft.com/office/drawing/2014/main" id="{D3E9B725-D1D7-904B-FAEC-567348A5C0F2}"/>
                  </a:ext>
                </a:extLst>
              </p:cNvPr>
              <p:cNvSpPr/>
              <p:nvPr/>
            </p:nvSpPr>
            <p:spPr>
              <a:xfrm>
                <a:off x="7846155" y="4252207"/>
                <a:ext cx="402257" cy="392685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1400" dirty="0"/>
                  <a:t>V</a:t>
                </a:r>
                <a:r>
                  <a:rPr kumimoji="1" lang="en-US" altLang="zh-TW" sz="1400" baseline="-25000" dirty="0"/>
                  <a:t>2</a:t>
                </a:r>
                <a:endParaRPr kumimoji="1" lang="zh-TW" altLang="en-US" sz="1400" baseline="-25000" dirty="0"/>
              </a:p>
            </p:txBody>
          </p:sp>
          <p:sp>
            <p:nvSpPr>
              <p:cNvPr id="33" name="圓角矩形 32">
                <a:extLst>
                  <a:ext uri="{FF2B5EF4-FFF2-40B4-BE49-F238E27FC236}">
                    <a16:creationId xmlns:a16="http://schemas.microsoft.com/office/drawing/2014/main" id="{3971F380-89B3-A1FC-E8B8-925C6616D88D}"/>
                  </a:ext>
                </a:extLst>
              </p:cNvPr>
              <p:cNvSpPr/>
              <p:nvPr/>
            </p:nvSpPr>
            <p:spPr>
              <a:xfrm>
                <a:off x="8700496" y="4252208"/>
                <a:ext cx="402257" cy="39268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1400" dirty="0"/>
                  <a:t>Q</a:t>
                </a:r>
                <a:r>
                  <a:rPr kumimoji="1" lang="en-US" altLang="zh-TW" sz="1400" baseline="-25000" dirty="0"/>
                  <a:t>3</a:t>
                </a:r>
                <a:endParaRPr kumimoji="1" lang="zh-TW" altLang="en-US" sz="1400" baseline="-25000" dirty="0"/>
              </a:p>
            </p:txBody>
          </p:sp>
          <p:sp>
            <p:nvSpPr>
              <p:cNvPr id="34" name="圓角矩形 33">
                <a:extLst>
                  <a:ext uri="{FF2B5EF4-FFF2-40B4-BE49-F238E27FC236}">
                    <a16:creationId xmlns:a16="http://schemas.microsoft.com/office/drawing/2014/main" id="{A5F1E939-209A-0C73-D984-E6AEF30D51E0}"/>
                  </a:ext>
                </a:extLst>
              </p:cNvPr>
              <p:cNvSpPr/>
              <p:nvPr/>
            </p:nvSpPr>
            <p:spPr>
              <a:xfrm>
                <a:off x="9207136" y="4252207"/>
                <a:ext cx="402257" cy="392685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1400" dirty="0"/>
                  <a:t>K</a:t>
                </a:r>
                <a:r>
                  <a:rPr kumimoji="1" lang="en-US" altLang="zh-TW" sz="1400" baseline="-25000" dirty="0"/>
                  <a:t>3</a:t>
                </a:r>
                <a:endParaRPr kumimoji="1" lang="zh-TW" altLang="en-US" sz="1400" baseline="-25000" dirty="0"/>
              </a:p>
            </p:txBody>
          </p:sp>
          <p:sp>
            <p:nvSpPr>
              <p:cNvPr id="35" name="圓角矩形 34">
                <a:extLst>
                  <a:ext uri="{FF2B5EF4-FFF2-40B4-BE49-F238E27FC236}">
                    <a16:creationId xmlns:a16="http://schemas.microsoft.com/office/drawing/2014/main" id="{75DC06B3-1B72-DA71-39DA-4CF5876B58EA}"/>
                  </a:ext>
                </a:extLst>
              </p:cNvPr>
              <p:cNvSpPr/>
              <p:nvPr/>
            </p:nvSpPr>
            <p:spPr>
              <a:xfrm>
                <a:off x="9713776" y="4252206"/>
                <a:ext cx="402257" cy="392685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1400" dirty="0"/>
                  <a:t>V</a:t>
                </a:r>
                <a:r>
                  <a:rPr kumimoji="1" lang="en-US" altLang="zh-TW" sz="1400" baseline="-25000" dirty="0"/>
                  <a:t>3</a:t>
                </a:r>
                <a:endParaRPr kumimoji="1" lang="zh-TW" altLang="en-US" sz="1400" baseline="-25000" dirty="0"/>
              </a:p>
            </p:txBody>
          </p:sp>
          <p:sp>
            <p:nvSpPr>
              <p:cNvPr id="43" name="圓角矩形 42">
                <a:extLst>
                  <a:ext uri="{FF2B5EF4-FFF2-40B4-BE49-F238E27FC236}">
                    <a16:creationId xmlns:a16="http://schemas.microsoft.com/office/drawing/2014/main" id="{14994440-5275-6358-8342-0F5CD61C2B3E}"/>
                  </a:ext>
                </a:extLst>
              </p:cNvPr>
              <p:cNvSpPr/>
              <p:nvPr/>
            </p:nvSpPr>
            <p:spPr>
              <a:xfrm>
                <a:off x="5459329" y="2584131"/>
                <a:ext cx="402257" cy="392685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1400" dirty="0"/>
                  <a:t>h</a:t>
                </a:r>
                <a:r>
                  <a:rPr kumimoji="1" lang="en-US" altLang="zh-TW" sz="1400" baseline="-25000" dirty="0"/>
                  <a:t>1</a:t>
                </a:r>
                <a:endParaRPr kumimoji="1" lang="zh-TW" altLang="en-US" sz="1400" baseline="-25000" dirty="0"/>
              </a:p>
            </p:txBody>
          </p:sp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27658F0E-C1CD-E454-7825-87F9D136BEC8}"/>
                  </a:ext>
                </a:extLst>
              </p:cNvPr>
              <p:cNvSpPr txBox="1"/>
              <p:nvPr/>
            </p:nvSpPr>
            <p:spPr>
              <a:xfrm>
                <a:off x="5911217" y="4957388"/>
                <a:ext cx="2199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100" dirty="0"/>
                  <a:t>I</a:t>
                </a:r>
                <a:endParaRPr kumimoji="1" lang="zh-TW" altLang="en-US" sz="1100" dirty="0"/>
              </a:p>
            </p:txBody>
          </p:sp>
          <p:sp>
            <p:nvSpPr>
              <p:cNvPr id="45" name="圓角矩形 44">
                <a:extLst>
                  <a:ext uri="{FF2B5EF4-FFF2-40B4-BE49-F238E27FC236}">
                    <a16:creationId xmlns:a16="http://schemas.microsoft.com/office/drawing/2014/main" id="{942651FE-B2ED-9425-1F66-CBFEBE19566F}"/>
                  </a:ext>
                </a:extLst>
              </p:cNvPr>
              <p:cNvSpPr/>
              <p:nvPr/>
            </p:nvSpPr>
            <p:spPr>
              <a:xfrm>
                <a:off x="7345101" y="4937059"/>
                <a:ext cx="391086" cy="279580"/>
              </a:xfrm>
              <a:prstGeom prst="round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zh-TW" sz="1200" dirty="0">
                    <a:solidFill>
                      <a:schemeClr val="tx1"/>
                    </a:solidFill>
                  </a:rPr>
                  <a:t>e</a:t>
                </a:r>
                <a:r>
                  <a:rPr kumimoji="1" lang="en-US" altLang="zh-TW" sz="1200" baseline="-25000" dirty="0">
                    <a:solidFill>
                      <a:schemeClr val="tx1"/>
                    </a:solidFill>
                  </a:rPr>
                  <a:t>2</a:t>
                </a:r>
                <a:endParaRPr kumimoji="1" lang="zh-TW" altLang="en-US" sz="12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52EF755F-6F8C-8768-CD41-4BC612A720D7}"/>
                  </a:ext>
                </a:extLst>
              </p:cNvPr>
              <p:cNvSpPr txBox="1"/>
              <p:nvPr/>
            </p:nvSpPr>
            <p:spPr>
              <a:xfrm>
                <a:off x="7772117" y="4957388"/>
                <a:ext cx="6046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100" dirty="0"/>
                  <a:t>printed</a:t>
                </a:r>
                <a:endParaRPr kumimoji="1" lang="zh-TW" altLang="en-US" sz="1100" dirty="0"/>
              </a:p>
            </p:txBody>
          </p:sp>
          <p:sp>
            <p:nvSpPr>
              <p:cNvPr id="47" name="圓角矩形 46">
                <a:extLst>
                  <a:ext uri="{FF2B5EF4-FFF2-40B4-BE49-F238E27FC236}">
                    <a16:creationId xmlns:a16="http://schemas.microsoft.com/office/drawing/2014/main" id="{6109C8B0-33A1-683E-A86C-23F3165E4EEA}"/>
                  </a:ext>
                </a:extLst>
              </p:cNvPr>
              <p:cNvSpPr/>
              <p:nvPr/>
            </p:nvSpPr>
            <p:spPr>
              <a:xfrm>
                <a:off x="9212721" y="4933542"/>
                <a:ext cx="391086" cy="279580"/>
              </a:xfrm>
              <a:prstGeom prst="round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zh-TW" sz="1200" dirty="0">
                    <a:solidFill>
                      <a:schemeClr val="tx1"/>
                    </a:solidFill>
                  </a:rPr>
                  <a:t>e</a:t>
                </a:r>
                <a:r>
                  <a:rPr kumimoji="1" lang="en-US" altLang="zh-TW" sz="1200" baseline="-25000" dirty="0">
                    <a:solidFill>
                      <a:schemeClr val="tx1"/>
                    </a:solidFill>
                  </a:rPr>
                  <a:t>3</a:t>
                </a:r>
                <a:endParaRPr kumimoji="1" lang="zh-TW" altLang="en-US" sz="12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565A7EB8-8970-1005-6339-54D52F4AEA8A}"/>
                  </a:ext>
                </a:extLst>
              </p:cNvPr>
              <p:cNvSpPr txBox="1"/>
              <p:nvPr/>
            </p:nvSpPr>
            <p:spPr>
              <a:xfrm>
                <a:off x="9636878" y="4933542"/>
                <a:ext cx="48122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100" dirty="0"/>
                  <a:t>Hello</a:t>
                </a:r>
                <a:endParaRPr kumimoji="1" lang="zh-TW" altLang="en-US" sz="1100" dirty="0"/>
              </a:p>
            </p:txBody>
          </p:sp>
          <p:sp>
            <p:nvSpPr>
              <p:cNvPr id="58" name="圓角矩形 57">
                <a:extLst>
                  <a:ext uri="{FF2B5EF4-FFF2-40B4-BE49-F238E27FC236}">
                    <a16:creationId xmlns:a16="http://schemas.microsoft.com/office/drawing/2014/main" id="{03012B75-74A0-E676-2550-BDDF878FCA07}"/>
                  </a:ext>
                </a:extLst>
              </p:cNvPr>
              <p:cNvSpPr/>
              <p:nvPr/>
            </p:nvSpPr>
            <p:spPr>
              <a:xfrm>
                <a:off x="7322002" y="2585801"/>
                <a:ext cx="402257" cy="392685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1400" dirty="0"/>
                  <a:t>h</a:t>
                </a:r>
                <a:r>
                  <a:rPr kumimoji="1" lang="en-US" altLang="zh-TW" sz="1400" baseline="-25000" dirty="0"/>
                  <a:t>2</a:t>
                </a:r>
                <a:endParaRPr kumimoji="1" lang="zh-TW" altLang="en-US" sz="1400" baseline="-25000" dirty="0"/>
              </a:p>
            </p:txBody>
          </p:sp>
          <p:sp>
            <p:nvSpPr>
              <p:cNvPr id="59" name="圓角矩形 58">
                <a:extLst>
                  <a:ext uri="{FF2B5EF4-FFF2-40B4-BE49-F238E27FC236}">
                    <a16:creationId xmlns:a16="http://schemas.microsoft.com/office/drawing/2014/main" id="{4125030F-4675-575B-308E-549743B4A436}"/>
                  </a:ext>
                </a:extLst>
              </p:cNvPr>
              <p:cNvSpPr/>
              <p:nvPr/>
            </p:nvSpPr>
            <p:spPr>
              <a:xfrm>
                <a:off x="9184676" y="2584130"/>
                <a:ext cx="402257" cy="392685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1400" dirty="0"/>
                  <a:t>h</a:t>
                </a:r>
                <a:r>
                  <a:rPr kumimoji="1" lang="en-US" altLang="zh-TW" sz="1400" baseline="-25000" dirty="0"/>
                  <a:t>3</a:t>
                </a:r>
                <a:endParaRPr kumimoji="1" lang="zh-TW" altLang="en-US" sz="1400" baseline="-25000" dirty="0"/>
              </a:p>
            </p:txBody>
          </p:sp>
          <p:cxnSp>
            <p:nvCxnSpPr>
              <p:cNvPr id="69" name="肘形接點 68">
                <a:extLst>
                  <a:ext uri="{FF2B5EF4-FFF2-40B4-BE49-F238E27FC236}">
                    <a16:creationId xmlns:a16="http://schemas.microsoft.com/office/drawing/2014/main" id="{83232654-A399-F29A-9CE2-1CB10639E3F2}"/>
                  </a:ext>
                </a:extLst>
              </p:cNvPr>
              <p:cNvCxnSpPr>
                <a:stCxn id="26" idx="1"/>
                <a:endCxn id="43" idx="1"/>
              </p:cNvCxnSpPr>
              <p:nvPr/>
            </p:nvCxnSpPr>
            <p:spPr>
              <a:xfrm rot="10800000">
                <a:off x="5459329" y="2780474"/>
                <a:ext cx="18151" cy="2296375"/>
              </a:xfrm>
              <a:prstGeom prst="bentConnector3">
                <a:avLst>
                  <a:gd name="adj1" fmla="val 3985417"/>
                </a:avLst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肘形接點 69">
                <a:extLst>
                  <a:ext uri="{FF2B5EF4-FFF2-40B4-BE49-F238E27FC236}">
                    <a16:creationId xmlns:a16="http://schemas.microsoft.com/office/drawing/2014/main" id="{9462F9F6-E57F-0F45-8D6A-C84E83158C7A}"/>
                  </a:ext>
                </a:extLst>
              </p:cNvPr>
              <p:cNvCxnSpPr/>
              <p:nvPr/>
            </p:nvCxnSpPr>
            <p:spPr>
              <a:xfrm rot="10800000">
                <a:off x="7322228" y="2790049"/>
                <a:ext cx="18151" cy="2296375"/>
              </a:xfrm>
              <a:prstGeom prst="bentConnector3">
                <a:avLst>
                  <a:gd name="adj1" fmla="val 3985417"/>
                </a:avLst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肘形接點 70">
                <a:extLst>
                  <a:ext uri="{FF2B5EF4-FFF2-40B4-BE49-F238E27FC236}">
                    <a16:creationId xmlns:a16="http://schemas.microsoft.com/office/drawing/2014/main" id="{038DC1E8-EDBA-9844-137A-C1A7B956B379}"/>
                  </a:ext>
                </a:extLst>
              </p:cNvPr>
              <p:cNvCxnSpPr/>
              <p:nvPr/>
            </p:nvCxnSpPr>
            <p:spPr>
              <a:xfrm rot="10800000">
                <a:off x="9184676" y="2780474"/>
                <a:ext cx="18151" cy="2296375"/>
              </a:xfrm>
              <a:prstGeom prst="bentConnector3">
                <a:avLst>
                  <a:gd name="adj1" fmla="val 3985417"/>
                </a:avLst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曲線接點 76">
                <a:extLst>
                  <a:ext uri="{FF2B5EF4-FFF2-40B4-BE49-F238E27FC236}">
                    <a16:creationId xmlns:a16="http://schemas.microsoft.com/office/drawing/2014/main" id="{BAFF4D32-8A51-CF40-A3CA-CE37AE7CAB48}"/>
                  </a:ext>
                </a:extLst>
              </p:cNvPr>
              <p:cNvCxnSpPr>
                <a:cxnSpLocks/>
                <a:stCxn id="27" idx="0"/>
                <a:endCxn id="28" idx="0"/>
              </p:cNvCxnSpPr>
              <p:nvPr/>
            </p:nvCxnSpPr>
            <p:spPr>
              <a:xfrm rot="5400000" flipH="1" flipV="1">
                <a:off x="5419704" y="3998888"/>
                <a:ext cx="12700" cy="506640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曲線接點 81">
                <a:extLst>
                  <a:ext uri="{FF2B5EF4-FFF2-40B4-BE49-F238E27FC236}">
                    <a16:creationId xmlns:a16="http://schemas.microsoft.com/office/drawing/2014/main" id="{B67D994A-A459-6082-11B2-1C2B282A0299}"/>
                  </a:ext>
                </a:extLst>
              </p:cNvPr>
              <p:cNvCxnSpPr>
                <a:cxnSpLocks/>
                <a:stCxn id="27" idx="0"/>
                <a:endCxn id="31" idx="0"/>
              </p:cNvCxnSpPr>
              <p:nvPr/>
            </p:nvCxnSpPr>
            <p:spPr>
              <a:xfrm rot="5400000" flipH="1" flipV="1">
                <a:off x="6353514" y="3065078"/>
                <a:ext cx="12700" cy="2374261"/>
              </a:xfrm>
              <a:prstGeom prst="curvedConnector3">
                <a:avLst>
                  <a:gd name="adj1" fmla="val 298899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曲線接點 84">
                <a:extLst>
                  <a:ext uri="{FF2B5EF4-FFF2-40B4-BE49-F238E27FC236}">
                    <a16:creationId xmlns:a16="http://schemas.microsoft.com/office/drawing/2014/main" id="{5CE70D87-5793-9B76-8E65-6354BA734F95}"/>
                  </a:ext>
                </a:extLst>
              </p:cNvPr>
              <p:cNvCxnSpPr>
                <a:cxnSpLocks/>
                <a:stCxn id="27" idx="0"/>
                <a:endCxn id="34" idx="0"/>
              </p:cNvCxnSpPr>
              <p:nvPr/>
            </p:nvCxnSpPr>
            <p:spPr>
              <a:xfrm rot="5400000" flipH="1" flipV="1">
                <a:off x="7287324" y="2131268"/>
                <a:ext cx="1" cy="4241881"/>
              </a:xfrm>
              <a:prstGeom prst="curvedConnector3">
                <a:avLst>
                  <a:gd name="adj1" fmla="val 2286010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曲線接點 109">
                <a:extLst>
                  <a:ext uri="{FF2B5EF4-FFF2-40B4-BE49-F238E27FC236}">
                    <a16:creationId xmlns:a16="http://schemas.microsoft.com/office/drawing/2014/main" id="{BB03CFB2-7B72-6A93-8ABA-90D53E4AFA85}"/>
                  </a:ext>
                </a:extLst>
              </p:cNvPr>
              <p:cNvCxnSpPr>
                <a:cxnSpLocks/>
                <a:stCxn id="30" idx="0"/>
                <a:endCxn id="34" idx="0"/>
              </p:cNvCxnSpPr>
              <p:nvPr/>
            </p:nvCxnSpPr>
            <p:spPr>
              <a:xfrm rot="5400000" flipH="1" flipV="1">
                <a:off x="8221135" y="3065078"/>
                <a:ext cx="1" cy="2374260"/>
              </a:xfrm>
              <a:prstGeom prst="curvedConnector3">
                <a:avLst>
                  <a:gd name="adj1" fmla="val 2286010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曲線接點 121">
                <a:extLst>
                  <a:ext uri="{FF2B5EF4-FFF2-40B4-BE49-F238E27FC236}">
                    <a16:creationId xmlns:a16="http://schemas.microsoft.com/office/drawing/2014/main" id="{25A36D57-06A3-F261-C9F6-54F07C67EA05}"/>
                  </a:ext>
                </a:extLst>
              </p:cNvPr>
              <p:cNvCxnSpPr>
                <a:cxnSpLocks/>
                <a:stCxn id="28" idx="0"/>
                <a:endCxn id="30" idx="0"/>
              </p:cNvCxnSpPr>
              <p:nvPr/>
            </p:nvCxnSpPr>
            <p:spPr>
              <a:xfrm rot="5400000" flipH="1" flipV="1">
                <a:off x="6353514" y="3571718"/>
                <a:ext cx="12700" cy="1360981"/>
              </a:xfrm>
              <a:prstGeom prst="curvedConnector3">
                <a:avLst>
                  <a:gd name="adj1" fmla="val 2328441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曲線接點 125">
                <a:extLst>
                  <a:ext uri="{FF2B5EF4-FFF2-40B4-BE49-F238E27FC236}">
                    <a16:creationId xmlns:a16="http://schemas.microsoft.com/office/drawing/2014/main" id="{C10FA446-342B-C7FC-41CE-AA8BD18D09F8}"/>
                  </a:ext>
                </a:extLst>
              </p:cNvPr>
              <p:cNvCxnSpPr>
                <a:cxnSpLocks/>
                <a:stCxn id="31" idx="0"/>
                <a:endCxn id="33" idx="0"/>
              </p:cNvCxnSpPr>
              <p:nvPr/>
            </p:nvCxnSpPr>
            <p:spPr>
              <a:xfrm rot="5400000" flipH="1" flipV="1">
                <a:off x="8221135" y="3571718"/>
                <a:ext cx="12700" cy="1360980"/>
              </a:xfrm>
              <a:prstGeom prst="curvedConnector3">
                <a:avLst>
                  <a:gd name="adj1" fmla="val 2658717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曲線接點 129">
                <a:extLst>
                  <a:ext uri="{FF2B5EF4-FFF2-40B4-BE49-F238E27FC236}">
                    <a16:creationId xmlns:a16="http://schemas.microsoft.com/office/drawing/2014/main" id="{EC057708-3307-7EFB-18F4-0E77F83C3454}"/>
                  </a:ext>
                </a:extLst>
              </p:cNvPr>
              <p:cNvCxnSpPr>
                <a:cxnSpLocks/>
                <a:stCxn id="28" idx="0"/>
                <a:endCxn id="33" idx="0"/>
              </p:cNvCxnSpPr>
              <p:nvPr/>
            </p:nvCxnSpPr>
            <p:spPr>
              <a:xfrm rot="5400000" flipH="1" flipV="1">
                <a:off x="7287324" y="2637908"/>
                <a:ext cx="12700" cy="3228601"/>
              </a:xfrm>
              <a:prstGeom prst="curvedConnector3">
                <a:avLst>
                  <a:gd name="adj1" fmla="val 2922921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曲線接點 138">
                <a:extLst>
                  <a:ext uri="{FF2B5EF4-FFF2-40B4-BE49-F238E27FC236}">
                    <a16:creationId xmlns:a16="http://schemas.microsoft.com/office/drawing/2014/main" id="{0E1DA019-C054-A35A-56F1-9504BC52C03C}"/>
                  </a:ext>
                </a:extLst>
              </p:cNvPr>
              <p:cNvCxnSpPr>
                <a:cxnSpLocks/>
                <a:stCxn id="30" idx="0"/>
                <a:endCxn id="31" idx="0"/>
              </p:cNvCxnSpPr>
              <p:nvPr/>
            </p:nvCxnSpPr>
            <p:spPr>
              <a:xfrm rot="5400000" flipH="1" flipV="1">
                <a:off x="7287325" y="3998888"/>
                <a:ext cx="12700" cy="506640"/>
              </a:xfrm>
              <a:prstGeom prst="curvedConnector3">
                <a:avLst>
                  <a:gd name="adj1" fmla="val 1337614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曲線接點 142">
                <a:extLst>
                  <a:ext uri="{FF2B5EF4-FFF2-40B4-BE49-F238E27FC236}">
                    <a16:creationId xmlns:a16="http://schemas.microsoft.com/office/drawing/2014/main" id="{D8D80524-B56F-54F1-DA60-FA0C2E75B1D9}"/>
                  </a:ext>
                </a:extLst>
              </p:cNvPr>
              <p:cNvCxnSpPr>
                <a:cxnSpLocks/>
                <a:stCxn id="33" idx="0"/>
                <a:endCxn id="34" idx="0"/>
              </p:cNvCxnSpPr>
              <p:nvPr/>
            </p:nvCxnSpPr>
            <p:spPr>
              <a:xfrm rot="5400000" flipH="1" flipV="1">
                <a:off x="9154945" y="3998888"/>
                <a:ext cx="1" cy="506640"/>
              </a:xfrm>
              <a:prstGeom prst="curvedConnector3">
                <a:avLst>
                  <a:gd name="adj1" fmla="val 2286010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圓角矩形 145">
                <a:extLst>
                  <a:ext uri="{FF2B5EF4-FFF2-40B4-BE49-F238E27FC236}">
                    <a16:creationId xmlns:a16="http://schemas.microsoft.com/office/drawing/2014/main" id="{6D03ABBE-2099-A37E-7954-03C40BA9AC21}"/>
                  </a:ext>
                </a:extLst>
              </p:cNvPr>
              <p:cNvSpPr/>
              <p:nvPr/>
            </p:nvSpPr>
            <p:spPr>
              <a:xfrm>
                <a:off x="5459329" y="3307420"/>
                <a:ext cx="402257" cy="392685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1400" dirty="0"/>
                  <a:t>a</a:t>
                </a:r>
                <a:r>
                  <a:rPr kumimoji="1" lang="en-US" altLang="zh-TW" sz="1400" baseline="-25000" dirty="0"/>
                  <a:t>1</a:t>
                </a:r>
                <a:endParaRPr kumimoji="1" lang="zh-TW" altLang="en-US" sz="1400" baseline="-25000" dirty="0"/>
              </a:p>
            </p:txBody>
          </p:sp>
          <p:sp>
            <p:nvSpPr>
              <p:cNvPr id="147" name="圓角矩形 146">
                <a:extLst>
                  <a:ext uri="{FF2B5EF4-FFF2-40B4-BE49-F238E27FC236}">
                    <a16:creationId xmlns:a16="http://schemas.microsoft.com/office/drawing/2014/main" id="{18D1F477-0248-C6B6-D86C-6FE7D2104B11}"/>
                  </a:ext>
                </a:extLst>
              </p:cNvPr>
              <p:cNvSpPr/>
              <p:nvPr/>
            </p:nvSpPr>
            <p:spPr>
              <a:xfrm>
                <a:off x="7321777" y="3307420"/>
                <a:ext cx="402257" cy="392685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1400" dirty="0"/>
                  <a:t>a</a:t>
                </a:r>
                <a:r>
                  <a:rPr kumimoji="1" lang="en-US" altLang="zh-TW" sz="1400" baseline="-25000" dirty="0"/>
                  <a:t>2</a:t>
                </a:r>
                <a:endParaRPr kumimoji="1" lang="zh-TW" altLang="en-US" sz="1400" baseline="-25000" dirty="0"/>
              </a:p>
            </p:txBody>
          </p:sp>
          <p:sp>
            <p:nvSpPr>
              <p:cNvPr id="148" name="圓角矩形 147">
                <a:extLst>
                  <a:ext uri="{FF2B5EF4-FFF2-40B4-BE49-F238E27FC236}">
                    <a16:creationId xmlns:a16="http://schemas.microsoft.com/office/drawing/2014/main" id="{88E6AC2D-DD4B-FDD4-9DB1-72D46E1A4C41}"/>
                  </a:ext>
                </a:extLst>
              </p:cNvPr>
              <p:cNvSpPr/>
              <p:nvPr/>
            </p:nvSpPr>
            <p:spPr>
              <a:xfrm>
                <a:off x="9181613" y="3301841"/>
                <a:ext cx="402257" cy="392685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1400" dirty="0"/>
                  <a:t>a</a:t>
                </a:r>
                <a:r>
                  <a:rPr kumimoji="1" lang="en-US" altLang="zh-TW" sz="1400" baseline="-25000" dirty="0"/>
                  <a:t>3</a:t>
                </a:r>
                <a:endParaRPr kumimoji="1" lang="zh-TW" altLang="en-US" sz="1400" baseline="-25000" dirty="0"/>
              </a:p>
            </p:txBody>
          </p:sp>
          <p:cxnSp>
            <p:nvCxnSpPr>
              <p:cNvPr id="153" name="直線箭頭接點 152">
                <a:extLst>
                  <a:ext uri="{FF2B5EF4-FFF2-40B4-BE49-F238E27FC236}">
                    <a16:creationId xmlns:a16="http://schemas.microsoft.com/office/drawing/2014/main" id="{B95B4911-7B4B-430F-8606-12F69C064C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73023" y="3702915"/>
                <a:ext cx="0" cy="1747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線箭頭接點 154">
                <a:extLst>
                  <a:ext uri="{FF2B5EF4-FFF2-40B4-BE49-F238E27FC236}">
                    <a16:creationId xmlns:a16="http://schemas.microsoft.com/office/drawing/2014/main" id="{7FC7F355-D153-3911-AA36-FFC832B4A6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33680" y="3702915"/>
                <a:ext cx="0" cy="1747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線箭頭接點 155">
                <a:extLst>
                  <a:ext uri="{FF2B5EF4-FFF2-40B4-BE49-F238E27FC236}">
                    <a16:creationId xmlns:a16="http://schemas.microsoft.com/office/drawing/2014/main" id="{E2D2F99F-0A27-2D5F-B1B0-33AB6271DB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88700" y="3702915"/>
                <a:ext cx="0" cy="1747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線箭頭接點 156">
                <a:extLst>
                  <a:ext uri="{FF2B5EF4-FFF2-40B4-BE49-F238E27FC236}">
                    <a16:creationId xmlns:a16="http://schemas.microsoft.com/office/drawing/2014/main" id="{A118AAED-12C6-5CBE-77C7-3197FD201D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88700" y="3022970"/>
                <a:ext cx="0" cy="2397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線箭頭接點 158">
                <a:extLst>
                  <a:ext uri="{FF2B5EF4-FFF2-40B4-BE49-F238E27FC236}">
                    <a16:creationId xmlns:a16="http://schemas.microsoft.com/office/drawing/2014/main" id="{974BCC01-7582-AB03-FF28-88A8D3B155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33680" y="3022970"/>
                <a:ext cx="0" cy="2397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線箭頭接點 159">
                <a:extLst>
                  <a:ext uri="{FF2B5EF4-FFF2-40B4-BE49-F238E27FC236}">
                    <a16:creationId xmlns:a16="http://schemas.microsoft.com/office/drawing/2014/main" id="{0464D534-B573-2110-7EE6-2060624B28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73023" y="3022970"/>
                <a:ext cx="0" cy="2397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肘形接點 160">
                <a:extLst>
                  <a:ext uri="{FF2B5EF4-FFF2-40B4-BE49-F238E27FC236}">
                    <a16:creationId xmlns:a16="http://schemas.microsoft.com/office/drawing/2014/main" id="{027E648E-8271-5A49-3EF4-92BB749DE1DB}"/>
                  </a:ext>
                </a:extLst>
              </p:cNvPr>
              <p:cNvCxnSpPr>
                <a:cxnSpLocks/>
                <a:stCxn id="29" idx="0"/>
              </p:cNvCxnSpPr>
              <p:nvPr/>
            </p:nvCxnSpPr>
            <p:spPr>
              <a:xfrm rot="16200000" flipV="1">
                <a:off x="5373577" y="3446120"/>
                <a:ext cx="1109346" cy="502828"/>
              </a:xfrm>
              <a:prstGeom prst="bentConnector3">
                <a:avLst>
                  <a:gd name="adj1" fmla="val 9991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肘形接點 164">
                <a:extLst>
                  <a:ext uri="{FF2B5EF4-FFF2-40B4-BE49-F238E27FC236}">
                    <a16:creationId xmlns:a16="http://schemas.microsoft.com/office/drawing/2014/main" id="{724B81D3-756B-FF03-B55A-0FCB8C069DC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243735" y="3436926"/>
                <a:ext cx="1109346" cy="502828"/>
              </a:xfrm>
              <a:prstGeom prst="bentConnector3">
                <a:avLst>
                  <a:gd name="adj1" fmla="val 9991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肘形接點 165">
                <a:extLst>
                  <a:ext uri="{FF2B5EF4-FFF2-40B4-BE49-F238E27FC236}">
                    <a16:creationId xmlns:a16="http://schemas.microsoft.com/office/drawing/2014/main" id="{5D1C9219-0932-087C-2E1C-CEA20A5D8C8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9100815" y="3436926"/>
                <a:ext cx="1109346" cy="502828"/>
              </a:xfrm>
              <a:prstGeom prst="bentConnector3">
                <a:avLst>
                  <a:gd name="adj1" fmla="val 9991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0" name="直線箭頭接點 169">
              <a:extLst>
                <a:ext uri="{FF2B5EF4-FFF2-40B4-BE49-F238E27FC236}">
                  <a16:creationId xmlns:a16="http://schemas.microsoft.com/office/drawing/2014/main" id="{0C73955F-EDE7-008F-7C14-C1F550165400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V="1">
              <a:off x="5673023" y="4670282"/>
              <a:ext cx="2325" cy="26677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肘形接點 170">
              <a:extLst>
                <a:ext uri="{FF2B5EF4-FFF2-40B4-BE49-F238E27FC236}">
                  <a16:creationId xmlns:a16="http://schemas.microsoft.com/office/drawing/2014/main" id="{BE880F81-DA3E-5A3A-7BE2-7724D10C3AD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666673" y="4136242"/>
              <a:ext cx="12700" cy="1075921"/>
            </a:xfrm>
            <a:prstGeom prst="bentConnector3">
              <a:avLst>
                <a:gd name="adj1" fmla="val 1403669"/>
              </a:avLst>
            </a:prstGeom>
            <a:ln w="95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箭頭接點 173">
              <a:extLst>
                <a:ext uri="{FF2B5EF4-FFF2-40B4-BE49-F238E27FC236}">
                  <a16:creationId xmlns:a16="http://schemas.microsoft.com/office/drawing/2014/main" id="{D1F0E9E6-066A-32BE-FB2C-CC1F11B1E6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33680" y="4656267"/>
              <a:ext cx="2325" cy="26677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肘形接點 174">
              <a:extLst>
                <a:ext uri="{FF2B5EF4-FFF2-40B4-BE49-F238E27FC236}">
                  <a16:creationId xmlns:a16="http://schemas.microsoft.com/office/drawing/2014/main" id="{58943F1B-9142-E3C3-ACE6-57798916977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527330" y="4122227"/>
              <a:ext cx="12700" cy="1075921"/>
            </a:xfrm>
            <a:prstGeom prst="bentConnector3">
              <a:avLst>
                <a:gd name="adj1" fmla="val 1403669"/>
              </a:avLst>
            </a:prstGeom>
            <a:ln w="95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箭頭接點 175">
              <a:extLst>
                <a:ext uri="{FF2B5EF4-FFF2-40B4-BE49-F238E27FC236}">
                  <a16:creationId xmlns:a16="http://schemas.microsoft.com/office/drawing/2014/main" id="{534A0D20-7A23-EADF-DD8A-B576FAE495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04074" y="4663928"/>
              <a:ext cx="2325" cy="26677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肘形接點 176">
              <a:extLst>
                <a:ext uri="{FF2B5EF4-FFF2-40B4-BE49-F238E27FC236}">
                  <a16:creationId xmlns:a16="http://schemas.microsoft.com/office/drawing/2014/main" id="{76AB60EA-E4DC-EA3E-F0B2-D86184A3275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9397724" y="4129888"/>
              <a:ext cx="12700" cy="1075921"/>
            </a:xfrm>
            <a:prstGeom prst="bentConnector3">
              <a:avLst>
                <a:gd name="adj1" fmla="val 1403669"/>
              </a:avLst>
            </a:prstGeom>
            <a:ln w="95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文字方塊 178">
            <a:extLst>
              <a:ext uri="{FF2B5EF4-FFF2-40B4-BE49-F238E27FC236}">
                <a16:creationId xmlns:a16="http://schemas.microsoft.com/office/drawing/2014/main" id="{B291BF50-6E6C-4ADC-1B23-2DF18F5518C0}"/>
              </a:ext>
            </a:extLst>
          </p:cNvPr>
          <p:cNvSpPr txBox="1"/>
          <p:nvPr/>
        </p:nvSpPr>
        <p:spPr>
          <a:xfrm>
            <a:off x="5373954" y="2828062"/>
            <a:ext cx="23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+</a:t>
            </a:r>
            <a:endParaRPr kumimoji="1" lang="zh-TW" altLang="en-US" dirty="0"/>
          </a:p>
        </p:txBody>
      </p:sp>
      <p:sp>
        <p:nvSpPr>
          <p:cNvPr id="180" name="文字方塊 179">
            <a:extLst>
              <a:ext uri="{FF2B5EF4-FFF2-40B4-BE49-F238E27FC236}">
                <a16:creationId xmlns:a16="http://schemas.microsoft.com/office/drawing/2014/main" id="{3B2E6F93-D05B-7D1F-BB23-49659A1AD60F}"/>
              </a:ext>
            </a:extLst>
          </p:cNvPr>
          <p:cNvSpPr txBox="1"/>
          <p:nvPr/>
        </p:nvSpPr>
        <p:spPr>
          <a:xfrm>
            <a:off x="7270697" y="2828062"/>
            <a:ext cx="23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+</a:t>
            </a:r>
            <a:endParaRPr kumimoji="1" lang="zh-TW" altLang="en-US" dirty="0"/>
          </a:p>
        </p:txBody>
      </p:sp>
      <p:sp>
        <p:nvSpPr>
          <p:cNvPr id="181" name="文字方塊 180">
            <a:extLst>
              <a:ext uri="{FF2B5EF4-FFF2-40B4-BE49-F238E27FC236}">
                <a16:creationId xmlns:a16="http://schemas.microsoft.com/office/drawing/2014/main" id="{2C3B50A0-B396-283A-5B34-1CA950EB441D}"/>
              </a:ext>
            </a:extLst>
          </p:cNvPr>
          <p:cNvSpPr txBox="1"/>
          <p:nvPr/>
        </p:nvSpPr>
        <p:spPr>
          <a:xfrm>
            <a:off x="9134045" y="2828062"/>
            <a:ext cx="23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+</a:t>
            </a:r>
            <a:endParaRPr kumimoji="1" lang="zh-TW" altLang="en-US" dirty="0"/>
          </a:p>
        </p:txBody>
      </p:sp>
      <p:sp>
        <p:nvSpPr>
          <p:cNvPr id="182" name="文字方塊 181">
            <a:extLst>
              <a:ext uri="{FF2B5EF4-FFF2-40B4-BE49-F238E27FC236}">
                <a16:creationId xmlns:a16="http://schemas.microsoft.com/office/drawing/2014/main" id="{52D5BEA2-7121-58BE-E6CC-D8558238D136}"/>
              </a:ext>
            </a:extLst>
          </p:cNvPr>
          <p:cNvSpPr txBox="1"/>
          <p:nvPr/>
        </p:nvSpPr>
        <p:spPr>
          <a:xfrm>
            <a:off x="6196583" y="3410585"/>
            <a:ext cx="181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/>
              <a:t>x</a:t>
            </a:r>
            <a:endParaRPr kumimoji="1" lang="zh-TW" altLang="en-US" sz="1600" dirty="0"/>
          </a:p>
        </p:txBody>
      </p:sp>
      <p:sp>
        <p:nvSpPr>
          <p:cNvPr id="183" name="文字方塊 182">
            <a:extLst>
              <a:ext uri="{FF2B5EF4-FFF2-40B4-BE49-F238E27FC236}">
                <a16:creationId xmlns:a16="http://schemas.microsoft.com/office/drawing/2014/main" id="{DEFEA164-4F3F-F61E-0DBB-7A707678ED1A}"/>
              </a:ext>
            </a:extLst>
          </p:cNvPr>
          <p:cNvSpPr txBox="1"/>
          <p:nvPr/>
        </p:nvSpPr>
        <p:spPr>
          <a:xfrm>
            <a:off x="8078796" y="3410585"/>
            <a:ext cx="181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/>
              <a:t>x</a:t>
            </a:r>
            <a:endParaRPr kumimoji="1" lang="zh-TW" altLang="en-US" sz="1600" dirty="0"/>
          </a:p>
        </p:txBody>
      </p:sp>
      <p:sp>
        <p:nvSpPr>
          <p:cNvPr id="184" name="文字方塊 183">
            <a:extLst>
              <a:ext uri="{FF2B5EF4-FFF2-40B4-BE49-F238E27FC236}">
                <a16:creationId xmlns:a16="http://schemas.microsoft.com/office/drawing/2014/main" id="{602CEFD1-D4FD-32BD-7E4A-49C8AE1FC6E8}"/>
              </a:ext>
            </a:extLst>
          </p:cNvPr>
          <p:cNvSpPr txBox="1"/>
          <p:nvPr/>
        </p:nvSpPr>
        <p:spPr>
          <a:xfrm>
            <a:off x="9931246" y="3410585"/>
            <a:ext cx="181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/>
              <a:t>x</a:t>
            </a:r>
            <a:endParaRPr kumimoji="1" lang="zh-TW" altLang="en-US" sz="1600" dirty="0"/>
          </a:p>
        </p:txBody>
      </p:sp>
      <p:cxnSp>
        <p:nvCxnSpPr>
          <p:cNvPr id="186" name="直線接點 185">
            <a:extLst>
              <a:ext uri="{FF2B5EF4-FFF2-40B4-BE49-F238E27FC236}">
                <a16:creationId xmlns:a16="http://schemas.microsoft.com/office/drawing/2014/main" id="{7977B8CE-E3CE-795B-638C-AFA4CF82520F}"/>
              </a:ext>
            </a:extLst>
          </p:cNvPr>
          <p:cNvCxnSpPr>
            <a:cxnSpLocks/>
          </p:cNvCxnSpPr>
          <p:nvPr/>
        </p:nvCxnSpPr>
        <p:spPr>
          <a:xfrm flipV="1">
            <a:off x="3225038" y="3034865"/>
            <a:ext cx="1313724" cy="111675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接點 191">
            <a:extLst>
              <a:ext uri="{FF2B5EF4-FFF2-40B4-BE49-F238E27FC236}">
                <a16:creationId xmlns:a16="http://schemas.microsoft.com/office/drawing/2014/main" id="{57E18506-AEE0-827D-BC0C-75B7561580B5}"/>
              </a:ext>
            </a:extLst>
          </p:cNvPr>
          <p:cNvCxnSpPr>
            <a:cxnSpLocks/>
          </p:cNvCxnSpPr>
          <p:nvPr/>
        </p:nvCxnSpPr>
        <p:spPr>
          <a:xfrm flipH="1" flipV="1">
            <a:off x="3209418" y="4632425"/>
            <a:ext cx="1313724" cy="111675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向右箭號 193">
            <a:extLst>
              <a:ext uri="{FF2B5EF4-FFF2-40B4-BE49-F238E27FC236}">
                <a16:creationId xmlns:a16="http://schemas.microsoft.com/office/drawing/2014/main" id="{70C0C0D1-C9D7-6805-A1F6-C7F6EEDCF4BB}"/>
              </a:ext>
            </a:extLst>
          </p:cNvPr>
          <p:cNvSpPr/>
          <p:nvPr/>
        </p:nvSpPr>
        <p:spPr>
          <a:xfrm rot="10800000">
            <a:off x="3296758" y="3232830"/>
            <a:ext cx="424763" cy="19617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00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/>
      <p:bldP spid="179" grpId="1"/>
      <p:bldP spid="180" grpId="0"/>
      <p:bldP spid="180" grpId="1"/>
      <p:bldP spid="181" grpId="0"/>
      <p:bldP spid="181" grpId="1"/>
      <p:bldP spid="182" grpId="0"/>
      <p:bldP spid="182" grpId="1"/>
      <p:bldP spid="183" grpId="0"/>
      <p:bldP spid="183" grpId="1"/>
      <p:bldP spid="184" grpId="0"/>
      <p:bldP spid="184" grpId="1"/>
      <p:bldP spid="19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785FFF-3402-E5EC-B985-7C1D07F2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Mixture of Experts (</a:t>
            </a:r>
            <a:r>
              <a:rPr kumimoji="1" lang="en-US" altLang="zh-TW" dirty="0" err="1"/>
              <a:t>MoE</a:t>
            </a:r>
            <a:r>
              <a:rPr kumimoji="1" lang="en-US" altLang="zh-TW" dirty="0"/>
              <a:t>)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6E3C2E2-FFB9-53B3-6C95-86C8B7CE7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F159D697-2295-5013-60A8-5A1FA1BB6C0B}"/>
              </a:ext>
            </a:extLst>
          </p:cNvPr>
          <p:cNvGrpSpPr/>
          <p:nvPr/>
        </p:nvGrpSpPr>
        <p:grpSpPr>
          <a:xfrm>
            <a:off x="854797" y="2550552"/>
            <a:ext cx="2601017" cy="2861857"/>
            <a:chOff x="718698" y="2461344"/>
            <a:chExt cx="1904110" cy="2313773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AAB127C-A0D7-9E37-127F-F5A0F7E60BFB}"/>
                </a:ext>
              </a:extLst>
            </p:cNvPr>
            <p:cNvSpPr/>
            <p:nvPr/>
          </p:nvSpPr>
          <p:spPr>
            <a:xfrm>
              <a:off x="1107539" y="2461344"/>
              <a:ext cx="1515269" cy="2011866"/>
            </a:xfrm>
            <a:prstGeom prst="rect">
              <a:avLst/>
            </a:prstGeom>
            <a:solidFill>
              <a:srgbClr val="CFE3F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240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27C3A24-C6DA-D9EA-AE9D-3F430CD4AF13}"/>
                </a:ext>
              </a:extLst>
            </p:cNvPr>
            <p:cNvSpPr/>
            <p:nvPr/>
          </p:nvSpPr>
          <p:spPr>
            <a:xfrm>
              <a:off x="1333077" y="3388664"/>
              <a:ext cx="1109534" cy="236710"/>
            </a:xfrm>
            <a:prstGeom prst="rect">
              <a:avLst/>
            </a:prstGeom>
            <a:solidFill>
              <a:srgbClr val="B6A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400" dirty="0">
                  <a:solidFill>
                    <a:schemeClr val="tx1"/>
                  </a:solidFill>
                </a:rPr>
                <a:t>Layer Norm</a:t>
              </a:r>
              <a:endParaRPr kumimoji="1"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B692ECE-2B1C-6A94-B852-8434EF2A53E3}"/>
                </a:ext>
              </a:extLst>
            </p:cNvPr>
            <p:cNvSpPr/>
            <p:nvPr/>
          </p:nvSpPr>
          <p:spPr>
            <a:xfrm>
              <a:off x="1182086" y="4537517"/>
              <a:ext cx="1411515" cy="237600"/>
            </a:xfrm>
            <a:prstGeom prst="rect">
              <a:avLst/>
            </a:prstGeom>
            <a:solidFill>
              <a:srgbClr val="FACB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Text &amp; Position Embed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FC56C4E-B6C0-2812-9C32-4424AE689861}"/>
                </a:ext>
              </a:extLst>
            </p:cNvPr>
            <p:cNvSpPr/>
            <p:nvPr/>
          </p:nvSpPr>
          <p:spPr>
            <a:xfrm>
              <a:off x="1333077" y="3764088"/>
              <a:ext cx="1109534" cy="391878"/>
            </a:xfrm>
            <a:prstGeom prst="rect">
              <a:avLst/>
            </a:prstGeom>
            <a:solidFill>
              <a:srgbClr val="D6A6B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400" dirty="0">
                  <a:solidFill>
                    <a:schemeClr val="tx1"/>
                  </a:solidFill>
                </a:rPr>
                <a:t>Self Attention</a:t>
              </a:r>
            </a:p>
            <a:p>
              <a:pPr algn="ctr"/>
              <a:r>
                <a:rPr kumimoji="1" lang="en-US" altLang="zh-TW" sz="1400" dirty="0">
                  <a:solidFill>
                    <a:schemeClr val="tx1"/>
                  </a:solidFill>
                </a:rPr>
                <a:t>Layer</a:t>
              </a:r>
              <a:endParaRPr kumimoji="1"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線箭頭接點 9">
              <a:extLst>
                <a:ext uri="{FF2B5EF4-FFF2-40B4-BE49-F238E27FC236}">
                  <a16:creationId xmlns:a16="http://schemas.microsoft.com/office/drawing/2014/main" id="{3821D1A2-7E97-DDF6-A094-F153D4EB3C2B}"/>
                </a:ext>
              </a:extLst>
            </p:cNvPr>
            <p:cNvCxnSpPr>
              <a:cxnSpLocks/>
              <a:stCxn id="8" idx="0"/>
              <a:endCxn id="9" idx="2"/>
            </p:cNvCxnSpPr>
            <p:nvPr/>
          </p:nvCxnSpPr>
          <p:spPr>
            <a:xfrm flipV="1">
              <a:off x="1887844" y="4155967"/>
              <a:ext cx="1" cy="38155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肘形接點 10">
              <a:extLst>
                <a:ext uri="{FF2B5EF4-FFF2-40B4-BE49-F238E27FC236}">
                  <a16:creationId xmlns:a16="http://schemas.microsoft.com/office/drawing/2014/main" id="{13ED472A-37A5-2C11-E3C8-0F92481F4453}"/>
                </a:ext>
              </a:extLst>
            </p:cNvPr>
            <p:cNvCxnSpPr>
              <a:cxnSpLocks/>
              <a:stCxn id="13" idx="1"/>
              <a:endCxn id="7" idx="1"/>
            </p:cNvCxnSpPr>
            <p:nvPr/>
          </p:nvCxnSpPr>
          <p:spPr>
            <a:xfrm rot="10800000">
              <a:off x="1333077" y="3507020"/>
              <a:ext cx="556584" cy="902307"/>
            </a:xfrm>
            <a:prstGeom prst="bentConnector3">
              <a:avLst>
                <a:gd name="adj1" fmla="val 130067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4401F1E-C128-DBAB-5208-E79C4337B887}"/>
                </a:ext>
              </a:extLst>
            </p:cNvPr>
            <p:cNvSpPr/>
            <p:nvPr/>
          </p:nvSpPr>
          <p:spPr>
            <a:xfrm>
              <a:off x="1333077" y="2980643"/>
              <a:ext cx="1109534" cy="244574"/>
            </a:xfrm>
            <a:prstGeom prst="rect">
              <a:avLst/>
            </a:prstGeom>
            <a:solidFill>
              <a:srgbClr val="FEE6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400" dirty="0">
                  <a:solidFill>
                    <a:schemeClr val="tx1"/>
                  </a:solidFill>
                </a:rPr>
                <a:t>Feed Forward</a:t>
              </a:r>
              <a:endParaRPr kumimoji="1"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3168F791-C624-F8C0-A559-0B5EBD7A0F2B}"/>
                </a:ext>
              </a:extLst>
            </p:cNvPr>
            <p:cNvSpPr txBox="1"/>
            <p:nvPr/>
          </p:nvSpPr>
          <p:spPr>
            <a:xfrm>
              <a:off x="1889661" y="4222701"/>
              <a:ext cx="296266" cy="373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TW" altLang="en-US" sz="2400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EC6E2AC9-BB0A-CB63-1C2B-AC349E9A55E0}"/>
                </a:ext>
              </a:extLst>
            </p:cNvPr>
            <p:cNvSpPr txBox="1"/>
            <p:nvPr/>
          </p:nvSpPr>
          <p:spPr>
            <a:xfrm>
              <a:off x="2114371" y="3785887"/>
              <a:ext cx="321891" cy="373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TW" altLang="en-US" sz="2400" dirty="0"/>
            </a:p>
          </p:txBody>
        </p:sp>
        <p:cxnSp>
          <p:nvCxnSpPr>
            <p:cNvPr id="15" name="肘形接點 14">
              <a:extLst>
                <a:ext uri="{FF2B5EF4-FFF2-40B4-BE49-F238E27FC236}">
                  <a16:creationId xmlns:a16="http://schemas.microsoft.com/office/drawing/2014/main" id="{D9CB4076-B28B-6D03-1EC8-ADCF8F5F84F1}"/>
                </a:ext>
              </a:extLst>
            </p:cNvPr>
            <p:cNvCxnSpPr>
              <a:cxnSpLocks/>
              <a:stCxn id="16" idx="2"/>
              <a:endCxn id="14" idx="2"/>
            </p:cNvCxnSpPr>
            <p:nvPr/>
          </p:nvCxnSpPr>
          <p:spPr>
            <a:xfrm rot="16200000" flipH="1">
              <a:off x="1881009" y="3765315"/>
              <a:ext cx="10268" cy="787643"/>
            </a:xfrm>
            <a:prstGeom prst="bentConnector3">
              <a:avLst>
                <a:gd name="adj1" fmla="val 1800000"/>
              </a:avLst>
            </a:prstGeom>
            <a:ln w="95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71C8999-C520-4654-FCDB-833D38DA34FF}"/>
                </a:ext>
              </a:extLst>
            </p:cNvPr>
            <p:cNvSpPr txBox="1"/>
            <p:nvPr/>
          </p:nvSpPr>
          <p:spPr>
            <a:xfrm>
              <a:off x="1326728" y="3785887"/>
              <a:ext cx="321891" cy="373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TW" altLang="en-US" sz="2400" dirty="0"/>
            </a:p>
          </p:txBody>
        </p:sp>
        <p:cxnSp>
          <p:nvCxnSpPr>
            <p:cNvPr id="17" name="肘形接點 16">
              <a:extLst>
                <a:ext uri="{FF2B5EF4-FFF2-40B4-BE49-F238E27FC236}">
                  <a16:creationId xmlns:a16="http://schemas.microsoft.com/office/drawing/2014/main" id="{A2F907F2-310B-CF7E-9651-F5F35B78C06A}"/>
                </a:ext>
              </a:extLst>
            </p:cNvPr>
            <p:cNvCxnSpPr>
              <a:cxnSpLocks/>
              <a:stCxn id="19" idx="1"/>
              <a:endCxn id="18" idx="1"/>
            </p:cNvCxnSpPr>
            <p:nvPr/>
          </p:nvCxnSpPr>
          <p:spPr>
            <a:xfrm rot="10800000">
              <a:off x="1333077" y="2720994"/>
              <a:ext cx="554633" cy="611986"/>
            </a:xfrm>
            <a:prstGeom prst="bentConnector3">
              <a:avLst>
                <a:gd name="adj1" fmla="val 130173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C704882-D661-A2E0-524C-6009E1F4DF63}"/>
                </a:ext>
              </a:extLst>
            </p:cNvPr>
            <p:cNvSpPr/>
            <p:nvPr/>
          </p:nvSpPr>
          <p:spPr>
            <a:xfrm>
              <a:off x="1333077" y="2602638"/>
              <a:ext cx="1109534" cy="236710"/>
            </a:xfrm>
            <a:prstGeom prst="rect">
              <a:avLst/>
            </a:prstGeom>
            <a:solidFill>
              <a:srgbClr val="B6A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400" dirty="0">
                  <a:solidFill>
                    <a:schemeClr val="tx1"/>
                  </a:solidFill>
                </a:rPr>
                <a:t>Layer Norm</a:t>
              </a:r>
              <a:endParaRPr kumimoji="1"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F0014587-C3B0-1061-0D1B-A7CE33A2CA9D}"/>
                </a:ext>
              </a:extLst>
            </p:cNvPr>
            <p:cNvSpPr txBox="1"/>
            <p:nvPr/>
          </p:nvSpPr>
          <p:spPr>
            <a:xfrm>
              <a:off x="1887711" y="3146354"/>
              <a:ext cx="296266" cy="373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TW" altLang="en-US" sz="2400" dirty="0"/>
            </a:p>
          </p:txBody>
        </p:sp>
        <p:cxnSp>
          <p:nvCxnSpPr>
            <p:cNvPr id="20" name="直線箭頭接點 19">
              <a:extLst>
                <a:ext uri="{FF2B5EF4-FFF2-40B4-BE49-F238E27FC236}">
                  <a16:creationId xmlns:a16="http://schemas.microsoft.com/office/drawing/2014/main" id="{351A3C0D-74D7-1144-AF3C-6949E51285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7844" y="2839348"/>
              <a:ext cx="0" cy="1412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箭頭接點 20">
              <a:extLst>
                <a:ext uri="{FF2B5EF4-FFF2-40B4-BE49-F238E27FC236}">
                  <a16:creationId xmlns:a16="http://schemas.microsoft.com/office/drawing/2014/main" id="{AA4ACEF8-67CF-F685-0B32-A2139EBCB9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7844" y="3625374"/>
              <a:ext cx="0" cy="1412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箭頭接點 21">
              <a:extLst>
                <a:ext uri="{FF2B5EF4-FFF2-40B4-BE49-F238E27FC236}">
                  <a16:creationId xmlns:a16="http://schemas.microsoft.com/office/drawing/2014/main" id="{380C6EE3-719F-3B48-F153-54733FEC3AD5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H="1" flipV="1">
              <a:off x="1887711" y="3225217"/>
              <a:ext cx="133" cy="1634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A16600C0-5D81-FD9A-9E26-630D0344B179}"/>
                </a:ext>
              </a:extLst>
            </p:cNvPr>
            <p:cNvSpPr txBox="1"/>
            <p:nvPr/>
          </p:nvSpPr>
          <p:spPr>
            <a:xfrm>
              <a:off x="718698" y="3299081"/>
              <a:ext cx="460834" cy="273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1600" b="1" dirty="0" err="1"/>
                <a:t>xN</a:t>
              </a:r>
              <a:endParaRPr kumimoji="1" lang="zh-TW" altLang="en-US" sz="1600" b="1" dirty="0"/>
            </a:p>
          </p:txBody>
        </p:sp>
      </p:grpSp>
      <p:sp>
        <p:nvSpPr>
          <p:cNvPr id="25" name="向右箭號 24">
            <a:extLst>
              <a:ext uri="{FF2B5EF4-FFF2-40B4-BE49-F238E27FC236}">
                <a16:creationId xmlns:a16="http://schemas.microsoft.com/office/drawing/2014/main" id="{88ADE78B-7ABC-7179-1E67-2E8F7381FB34}"/>
              </a:ext>
            </a:extLst>
          </p:cNvPr>
          <p:cNvSpPr/>
          <p:nvPr/>
        </p:nvSpPr>
        <p:spPr>
          <a:xfrm rot="10800000">
            <a:off x="3296758" y="3232830"/>
            <a:ext cx="424763" cy="19617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FF0000"/>
              </a:solidFill>
            </a:endParaRPr>
          </a:p>
        </p:txBody>
      </p:sp>
      <p:sp>
        <p:nvSpPr>
          <p:cNvPr id="26" name="圓角矩形 25">
            <a:extLst>
              <a:ext uri="{FF2B5EF4-FFF2-40B4-BE49-F238E27FC236}">
                <a16:creationId xmlns:a16="http://schemas.microsoft.com/office/drawing/2014/main" id="{5E647E0B-7FC3-AAF6-56DB-737D0C919701}"/>
              </a:ext>
            </a:extLst>
          </p:cNvPr>
          <p:cNvSpPr/>
          <p:nvPr/>
        </p:nvSpPr>
        <p:spPr>
          <a:xfrm>
            <a:off x="4839992" y="5522898"/>
            <a:ext cx="603254" cy="27958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e</a:t>
            </a:r>
            <a:r>
              <a:rPr kumimoji="1" lang="en-US" altLang="zh-TW" baseline="-25000" dirty="0">
                <a:solidFill>
                  <a:schemeClr val="tx1"/>
                </a:solidFill>
              </a:rPr>
              <a:t>1</a:t>
            </a:r>
            <a:endParaRPr kumimoji="1" lang="zh-TW" alt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27" name="表格 27">
            <a:extLst>
              <a:ext uri="{FF2B5EF4-FFF2-40B4-BE49-F238E27FC236}">
                <a16:creationId xmlns:a16="http://schemas.microsoft.com/office/drawing/2014/main" id="{BF5A8C9F-9E0C-C555-2EC2-1802B58FD6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551368"/>
              </p:ext>
            </p:extLst>
          </p:nvPr>
        </p:nvGraphicFramePr>
        <p:xfrm>
          <a:off x="5443246" y="5580326"/>
          <a:ext cx="115943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887">
                  <a:extLst>
                    <a:ext uri="{9D8B030D-6E8A-4147-A177-3AD203B41FA5}">
                      <a16:colId xmlns:a16="http://schemas.microsoft.com/office/drawing/2014/main" val="4222108522"/>
                    </a:ext>
                  </a:extLst>
                </a:gridCol>
                <a:gridCol w="231887">
                  <a:extLst>
                    <a:ext uri="{9D8B030D-6E8A-4147-A177-3AD203B41FA5}">
                      <a16:colId xmlns:a16="http://schemas.microsoft.com/office/drawing/2014/main" val="1576750467"/>
                    </a:ext>
                  </a:extLst>
                </a:gridCol>
                <a:gridCol w="231887">
                  <a:extLst>
                    <a:ext uri="{9D8B030D-6E8A-4147-A177-3AD203B41FA5}">
                      <a16:colId xmlns:a16="http://schemas.microsoft.com/office/drawing/2014/main" val="3353455831"/>
                    </a:ext>
                  </a:extLst>
                </a:gridCol>
                <a:gridCol w="231887">
                  <a:extLst>
                    <a:ext uri="{9D8B030D-6E8A-4147-A177-3AD203B41FA5}">
                      <a16:colId xmlns:a16="http://schemas.microsoft.com/office/drawing/2014/main" val="2305119566"/>
                    </a:ext>
                  </a:extLst>
                </a:gridCol>
                <a:gridCol w="231887">
                  <a:extLst>
                    <a:ext uri="{9D8B030D-6E8A-4147-A177-3AD203B41FA5}">
                      <a16:colId xmlns:a16="http://schemas.microsoft.com/office/drawing/2014/main" val="22996617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205981"/>
                  </a:ext>
                </a:extLst>
              </a:tr>
            </a:tbl>
          </a:graphicData>
        </a:graphic>
      </p:graphicFrame>
      <p:sp>
        <p:nvSpPr>
          <p:cNvPr id="28" name="文字方塊 27">
            <a:extLst>
              <a:ext uri="{FF2B5EF4-FFF2-40B4-BE49-F238E27FC236}">
                <a16:creationId xmlns:a16="http://schemas.microsoft.com/office/drawing/2014/main" id="{CFC69C75-A80F-BB1F-25D7-3C30EEAAAD15}"/>
              </a:ext>
            </a:extLst>
          </p:cNvPr>
          <p:cNvSpPr txBox="1"/>
          <p:nvPr/>
        </p:nvSpPr>
        <p:spPr>
          <a:xfrm>
            <a:off x="4325659" y="5958795"/>
            <a:ext cx="3596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ea typeface="Microsoft JhengHei" panose="020B0604030504040204" pitchFamily="34" charset="-120"/>
              </a:rPr>
              <a:t>(</a:t>
            </a:r>
            <a:r>
              <a:rPr kumimoji="1" lang="zh-TW" altLang="en-US" dirty="0">
                <a:ea typeface="Microsoft JhengHei" panose="020B0604030504040204" pitchFamily="34" charset="-120"/>
              </a:rPr>
              <a:t>來自第一次 </a:t>
            </a:r>
            <a:r>
              <a:rPr kumimoji="1" lang="en-US" altLang="zh-TW" dirty="0">
                <a:ea typeface="Microsoft JhengHei" panose="020B0604030504040204" pitchFamily="34" charset="-120"/>
              </a:rPr>
              <a:t>Add &amp; Norm </a:t>
            </a:r>
            <a:r>
              <a:rPr kumimoji="1" lang="zh-TW" altLang="en-US" dirty="0">
                <a:ea typeface="Microsoft JhengHei" panose="020B0604030504040204" pitchFamily="34" charset="-120"/>
              </a:rPr>
              <a:t>的輸出</a:t>
            </a:r>
            <a:r>
              <a:rPr kumimoji="1" lang="en-US" altLang="zh-TW" dirty="0">
                <a:ea typeface="Microsoft JhengHei" panose="020B0604030504040204" pitchFamily="34" charset="-120"/>
              </a:rPr>
              <a:t>)</a:t>
            </a:r>
            <a:endParaRPr kumimoji="1" lang="zh-TW" altLang="en-US" dirty="0">
              <a:ea typeface="Microsoft JhengHei" panose="020B0604030504040204" pitchFamily="34" charset="-120"/>
            </a:endParaRPr>
          </a:p>
        </p:txBody>
      </p:sp>
      <p:cxnSp>
        <p:nvCxnSpPr>
          <p:cNvPr id="31" name="直線箭頭接點 30">
            <a:extLst>
              <a:ext uri="{FF2B5EF4-FFF2-40B4-BE49-F238E27FC236}">
                <a16:creationId xmlns:a16="http://schemas.microsoft.com/office/drawing/2014/main" id="{B6D24305-FDE0-02BC-4F2C-09443E49944C}"/>
              </a:ext>
            </a:extLst>
          </p:cNvPr>
          <p:cNvCxnSpPr/>
          <p:nvPr/>
        </p:nvCxnSpPr>
        <p:spPr>
          <a:xfrm flipV="1">
            <a:off x="6016871" y="5140684"/>
            <a:ext cx="0" cy="373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圓角矩形 32">
            <a:extLst>
              <a:ext uri="{FF2B5EF4-FFF2-40B4-BE49-F238E27FC236}">
                <a16:creationId xmlns:a16="http://schemas.microsoft.com/office/drawing/2014/main" id="{78DAEDF5-FB0C-99BC-B222-5D68D3FBB704}"/>
              </a:ext>
            </a:extLst>
          </p:cNvPr>
          <p:cNvSpPr/>
          <p:nvPr/>
        </p:nvSpPr>
        <p:spPr>
          <a:xfrm>
            <a:off x="5387237" y="4316709"/>
            <a:ext cx="1259268" cy="752708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TW" altLang="en-US" dirty="0">
                <a:solidFill>
                  <a:schemeClr val="tx1"/>
                </a:solidFill>
              </a:rPr>
              <a:t>路由器</a:t>
            </a:r>
            <a:endParaRPr kumimoji="1" lang="en-US" altLang="zh-TW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(Router)</a:t>
            </a:r>
            <a:endParaRPr kumimoji="1"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87FB75C-60EC-70F0-E947-7D447BD8A708}"/>
              </a:ext>
            </a:extLst>
          </p:cNvPr>
          <p:cNvSpPr/>
          <p:nvPr/>
        </p:nvSpPr>
        <p:spPr>
          <a:xfrm>
            <a:off x="4467192" y="3165985"/>
            <a:ext cx="976201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Expert 1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AC8C1A7-BAC6-D042-10DB-C1A63BA7D1B2}"/>
              </a:ext>
            </a:extLst>
          </p:cNvPr>
          <p:cNvSpPr/>
          <p:nvPr/>
        </p:nvSpPr>
        <p:spPr>
          <a:xfrm>
            <a:off x="5528770" y="3165985"/>
            <a:ext cx="976201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Expert 2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C4DDBA1-FB40-182E-B8AF-476093C9EFB7}"/>
              </a:ext>
            </a:extLst>
          </p:cNvPr>
          <p:cNvSpPr/>
          <p:nvPr/>
        </p:nvSpPr>
        <p:spPr>
          <a:xfrm>
            <a:off x="6590348" y="3165985"/>
            <a:ext cx="976201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Expert 3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38" name="直線箭頭接點 37">
            <a:extLst>
              <a:ext uri="{FF2B5EF4-FFF2-40B4-BE49-F238E27FC236}">
                <a16:creationId xmlns:a16="http://schemas.microsoft.com/office/drawing/2014/main" id="{906B090A-27B8-6010-BC7B-F33B53AED99C}"/>
              </a:ext>
            </a:extLst>
          </p:cNvPr>
          <p:cNvCxnSpPr>
            <a:cxnSpLocks/>
            <a:stCxn id="33" idx="0"/>
            <a:endCxn id="34" idx="2"/>
          </p:cNvCxnSpPr>
          <p:nvPr/>
        </p:nvCxnSpPr>
        <p:spPr>
          <a:xfrm flipH="1" flipV="1">
            <a:off x="4955293" y="3663544"/>
            <a:ext cx="1061578" cy="65316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箭頭接點 42">
            <a:extLst>
              <a:ext uri="{FF2B5EF4-FFF2-40B4-BE49-F238E27FC236}">
                <a16:creationId xmlns:a16="http://schemas.microsoft.com/office/drawing/2014/main" id="{C5822299-E932-134E-245F-6AEF49A63DCC}"/>
              </a:ext>
            </a:extLst>
          </p:cNvPr>
          <p:cNvCxnSpPr>
            <a:cxnSpLocks/>
            <a:stCxn id="33" idx="0"/>
            <a:endCxn id="36" idx="2"/>
          </p:cNvCxnSpPr>
          <p:nvPr/>
        </p:nvCxnSpPr>
        <p:spPr>
          <a:xfrm flipV="1">
            <a:off x="6016871" y="3663544"/>
            <a:ext cx="0" cy="65316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箭頭接點 45">
            <a:extLst>
              <a:ext uri="{FF2B5EF4-FFF2-40B4-BE49-F238E27FC236}">
                <a16:creationId xmlns:a16="http://schemas.microsoft.com/office/drawing/2014/main" id="{3339C78F-9294-222F-753B-7B25D0765DE0}"/>
              </a:ext>
            </a:extLst>
          </p:cNvPr>
          <p:cNvCxnSpPr>
            <a:cxnSpLocks/>
            <a:stCxn id="33" idx="0"/>
            <a:endCxn id="37" idx="2"/>
          </p:cNvCxnSpPr>
          <p:nvPr/>
        </p:nvCxnSpPr>
        <p:spPr>
          <a:xfrm flipV="1">
            <a:off x="6016871" y="3663544"/>
            <a:ext cx="1061578" cy="65316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圓角矩形 48">
            <a:extLst>
              <a:ext uri="{FF2B5EF4-FFF2-40B4-BE49-F238E27FC236}">
                <a16:creationId xmlns:a16="http://schemas.microsoft.com/office/drawing/2014/main" id="{19D67453-5CB5-8A32-9326-33BF213D9E30}"/>
              </a:ext>
            </a:extLst>
          </p:cNvPr>
          <p:cNvSpPr/>
          <p:nvPr/>
        </p:nvSpPr>
        <p:spPr>
          <a:xfrm>
            <a:off x="4325660" y="3877308"/>
            <a:ext cx="1117586" cy="27958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dirty="0">
                <a:solidFill>
                  <a:srgbClr val="00B050"/>
                </a:solidFill>
              </a:rPr>
              <a:t>p = 0.65</a:t>
            </a:r>
            <a:endParaRPr kumimoji="1" lang="zh-TW" altLang="en-US" dirty="0">
              <a:solidFill>
                <a:srgbClr val="00B050"/>
              </a:solidFill>
            </a:endParaRPr>
          </a:p>
        </p:txBody>
      </p:sp>
      <p:cxnSp>
        <p:nvCxnSpPr>
          <p:cNvPr id="50" name="直線箭頭接點 49">
            <a:extLst>
              <a:ext uri="{FF2B5EF4-FFF2-40B4-BE49-F238E27FC236}">
                <a16:creationId xmlns:a16="http://schemas.microsoft.com/office/drawing/2014/main" id="{3722468E-B67F-F9B9-8F16-C5FD6B49FED4}"/>
              </a:ext>
            </a:extLst>
          </p:cNvPr>
          <p:cNvCxnSpPr>
            <a:cxnSpLocks/>
          </p:cNvCxnSpPr>
          <p:nvPr/>
        </p:nvCxnSpPr>
        <p:spPr>
          <a:xfrm flipV="1">
            <a:off x="4972877" y="2707732"/>
            <a:ext cx="0" cy="4406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B7648C0E-8442-7743-1769-AFF76FF891D4}"/>
              </a:ext>
            </a:extLst>
          </p:cNvPr>
          <p:cNvSpPr/>
          <p:nvPr/>
        </p:nvSpPr>
        <p:spPr>
          <a:xfrm>
            <a:off x="4467192" y="2382053"/>
            <a:ext cx="3099354" cy="292782"/>
          </a:xfrm>
          <a:prstGeom prst="rect">
            <a:avLst/>
          </a:prstGeom>
          <a:solidFill>
            <a:srgbClr val="B6A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</a:rPr>
              <a:t>Layer Norm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圓角矩形 54">
            <a:extLst>
              <a:ext uri="{FF2B5EF4-FFF2-40B4-BE49-F238E27FC236}">
                <a16:creationId xmlns:a16="http://schemas.microsoft.com/office/drawing/2014/main" id="{70B21751-AFC7-8489-6883-BF3D02BD4073}"/>
              </a:ext>
            </a:extLst>
          </p:cNvPr>
          <p:cNvSpPr/>
          <p:nvPr/>
        </p:nvSpPr>
        <p:spPr>
          <a:xfrm>
            <a:off x="8529070" y="5521169"/>
            <a:ext cx="603254" cy="27958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e</a:t>
            </a:r>
            <a:r>
              <a:rPr kumimoji="1" lang="en-US" altLang="zh-TW" baseline="-25000" dirty="0">
                <a:solidFill>
                  <a:schemeClr val="tx1"/>
                </a:solidFill>
              </a:rPr>
              <a:t>2</a:t>
            </a:r>
            <a:endParaRPr kumimoji="1" lang="zh-TW" alt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56" name="表格 27">
            <a:extLst>
              <a:ext uri="{FF2B5EF4-FFF2-40B4-BE49-F238E27FC236}">
                <a16:creationId xmlns:a16="http://schemas.microsoft.com/office/drawing/2014/main" id="{44FE5A74-6CEF-E2DA-F6A2-84604F62F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682869"/>
              </p:ext>
            </p:extLst>
          </p:nvPr>
        </p:nvGraphicFramePr>
        <p:xfrm>
          <a:off x="9132324" y="5578597"/>
          <a:ext cx="115943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887">
                  <a:extLst>
                    <a:ext uri="{9D8B030D-6E8A-4147-A177-3AD203B41FA5}">
                      <a16:colId xmlns:a16="http://schemas.microsoft.com/office/drawing/2014/main" val="4222108522"/>
                    </a:ext>
                  </a:extLst>
                </a:gridCol>
                <a:gridCol w="231887">
                  <a:extLst>
                    <a:ext uri="{9D8B030D-6E8A-4147-A177-3AD203B41FA5}">
                      <a16:colId xmlns:a16="http://schemas.microsoft.com/office/drawing/2014/main" val="1576750467"/>
                    </a:ext>
                  </a:extLst>
                </a:gridCol>
                <a:gridCol w="231887">
                  <a:extLst>
                    <a:ext uri="{9D8B030D-6E8A-4147-A177-3AD203B41FA5}">
                      <a16:colId xmlns:a16="http://schemas.microsoft.com/office/drawing/2014/main" val="3353455831"/>
                    </a:ext>
                  </a:extLst>
                </a:gridCol>
                <a:gridCol w="231887">
                  <a:extLst>
                    <a:ext uri="{9D8B030D-6E8A-4147-A177-3AD203B41FA5}">
                      <a16:colId xmlns:a16="http://schemas.microsoft.com/office/drawing/2014/main" val="2305119566"/>
                    </a:ext>
                  </a:extLst>
                </a:gridCol>
                <a:gridCol w="231887">
                  <a:extLst>
                    <a:ext uri="{9D8B030D-6E8A-4147-A177-3AD203B41FA5}">
                      <a16:colId xmlns:a16="http://schemas.microsoft.com/office/drawing/2014/main" val="22996617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205981"/>
                  </a:ext>
                </a:extLst>
              </a:tr>
            </a:tbl>
          </a:graphicData>
        </a:graphic>
      </p:graphicFrame>
      <p:sp>
        <p:nvSpPr>
          <p:cNvPr id="57" name="文字方塊 56">
            <a:extLst>
              <a:ext uri="{FF2B5EF4-FFF2-40B4-BE49-F238E27FC236}">
                <a16:creationId xmlns:a16="http://schemas.microsoft.com/office/drawing/2014/main" id="{7CE6408A-1990-466D-C690-9D8C28030A7C}"/>
              </a:ext>
            </a:extLst>
          </p:cNvPr>
          <p:cNvSpPr txBox="1"/>
          <p:nvPr/>
        </p:nvSpPr>
        <p:spPr>
          <a:xfrm>
            <a:off x="8014738" y="5957066"/>
            <a:ext cx="349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ea typeface="Microsoft JhengHei" panose="020B0604030504040204" pitchFamily="34" charset="-120"/>
              </a:rPr>
              <a:t>(</a:t>
            </a:r>
            <a:r>
              <a:rPr kumimoji="1" lang="zh-TW" altLang="en-US" dirty="0">
                <a:ea typeface="Microsoft JhengHei" panose="020B0604030504040204" pitchFamily="34" charset="-120"/>
              </a:rPr>
              <a:t>來自第一次 </a:t>
            </a:r>
            <a:r>
              <a:rPr kumimoji="1" lang="en-US" altLang="zh-TW" dirty="0">
                <a:ea typeface="Microsoft JhengHei" panose="020B0604030504040204" pitchFamily="34" charset="-120"/>
              </a:rPr>
              <a:t>Add &amp; Norm </a:t>
            </a:r>
            <a:r>
              <a:rPr kumimoji="1" lang="zh-TW" altLang="en-US" dirty="0">
                <a:ea typeface="Microsoft JhengHei" panose="020B0604030504040204" pitchFamily="34" charset="-120"/>
              </a:rPr>
              <a:t>的輸出</a:t>
            </a:r>
            <a:r>
              <a:rPr kumimoji="1" lang="en-US" altLang="zh-TW" dirty="0">
                <a:ea typeface="Microsoft JhengHei" panose="020B0604030504040204" pitchFamily="34" charset="-120"/>
              </a:rPr>
              <a:t>)</a:t>
            </a:r>
            <a:endParaRPr kumimoji="1" lang="zh-TW" altLang="en-US" dirty="0">
              <a:ea typeface="Microsoft JhengHei" panose="020B0604030504040204" pitchFamily="34" charset="-120"/>
            </a:endParaRPr>
          </a:p>
        </p:txBody>
      </p:sp>
      <p:cxnSp>
        <p:nvCxnSpPr>
          <p:cNvPr id="58" name="直線箭頭接點 57">
            <a:extLst>
              <a:ext uri="{FF2B5EF4-FFF2-40B4-BE49-F238E27FC236}">
                <a16:creationId xmlns:a16="http://schemas.microsoft.com/office/drawing/2014/main" id="{ABADF7E3-123F-DB46-8840-B7CE9C98B5C7}"/>
              </a:ext>
            </a:extLst>
          </p:cNvPr>
          <p:cNvCxnSpPr/>
          <p:nvPr/>
        </p:nvCxnSpPr>
        <p:spPr>
          <a:xfrm flipV="1">
            <a:off x="9705949" y="5138955"/>
            <a:ext cx="0" cy="373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圓角矩形 58">
            <a:extLst>
              <a:ext uri="{FF2B5EF4-FFF2-40B4-BE49-F238E27FC236}">
                <a16:creationId xmlns:a16="http://schemas.microsoft.com/office/drawing/2014/main" id="{9941A3C6-708C-F466-42AE-2C9F9E0C7F3A}"/>
              </a:ext>
            </a:extLst>
          </p:cNvPr>
          <p:cNvSpPr/>
          <p:nvPr/>
        </p:nvSpPr>
        <p:spPr>
          <a:xfrm>
            <a:off x="9076315" y="4314980"/>
            <a:ext cx="1259268" cy="752708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TW" altLang="en-US" dirty="0">
                <a:solidFill>
                  <a:schemeClr val="tx1"/>
                </a:solidFill>
              </a:rPr>
              <a:t>路由器</a:t>
            </a:r>
            <a:endParaRPr kumimoji="1" lang="en-US" altLang="zh-TW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(Router)</a:t>
            </a:r>
            <a:endParaRPr kumimoji="1"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9468287-77FE-9C14-77D5-3008047EC11F}"/>
              </a:ext>
            </a:extLst>
          </p:cNvPr>
          <p:cNvSpPr/>
          <p:nvPr/>
        </p:nvSpPr>
        <p:spPr>
          <a:xfrm>
            <a:off x="8156270" y="3164256"/>
            <a:ext cx="976201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Expert 1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5798D7A-27DD-AFFD-5C8F-2AA0E9B7C0A9}"/>
              </a:ext>
            </a:extLst>
          </p:cNvPr>
          <p:cNvSpPr/>
          <p:nvPr/>
        </p:nvSpPr>
        <p:spPr>
          <a:xfrm>
            <a:off x="9217848" y="3164256"/>
            <a:ext cx="976201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Expert 2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7D88FE25-E1BE-0DD8-1584-0285DBBA8E39}"/>
              </a:ext>
            </a:extLst>
          </p:cNvPr>
          <p:cNvSpPr/>
          <p:nvPr/>
        </p:nvSpPr>
        <p:spPr>
          <a:xfrm>
            <a:off x="10279426" y="3164256"/>
            <a:ext cx="976201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Expert 3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63" name="直線箭頭接點 62">
            <a:extLst>
              <a:ext uri="{FF2B5EF4-FFF2-40B4-BE49-F238E27FC236}">
                <a16:creationId xmlns:a16="http://schemas.microsoft.com/office/drawing/2014/main" id="{60F850AB-AF02-A870-4446-BA9F8E8E94C8}"/>
              </a:ext>
            </a:extLst>
          </p:cNvPr>
          <p:cNvCxnSpPr>
            <a:cxnSpLocks/>
            <a:stCxn id="59" idx="0"/>
            <a:endCxn id="60" idx="2"/>
          </p:cNvCxnSpPr>
          <p:nvPr/>
        </p:nvCxnSpPr>
        <p:spPr>
          <a:xfrm flipH="1" flipV="1">
            <a:off x="8644371" y="3661815"/>
            <a:ext cx="1061578" cy="65316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箭頭接點 63">
            <a:extLst>
              <a:ext uri="{FF2B5EF4-FFF2-40B4-BE49-F238E27FC236}">
                <a16:creationId xmlns:a16="http://schemas.microsoft.com/office/drawing/2014/main" id="{DCC11911-AED5-9946-55FD-CAD82220DD90}"/>
              </a:ext>
            </a:extLst>
          </p:cNvPr>
          <p:cNvCxnSpPr>
            <a:cxnSpLocks/>
            <a:stCxn id="59" idx="0"/>
            <a:endCxn id="61" idx="2"/>
          </p:cNvCxnSpPr>
          <p:nvPr/>
        </p:nvCxnSpPr>
        <p:spPr>
          <a:xfrm flipV="1">
            <a:off x="9705949" y="3661815"/>
            <a:ext cx="0" cy="653165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箭頭接點 64">
            <a:extLst>
              <a:ext uri="{FF2B5EF4-FFF2-40B4-BE49-F238E27FC236}">
                <a16:creationId xmlns:a16="http://schemas.microsoft.com/office/drawing/2014/main" id="{61A93648-0425-A799-1F9B-70374018E245}"/>
              </a:ext>
            </a:extLst>
          </p:cNvPr>
          <p:cNvCxnSpPr>
            <a:cxnSpLocks/>
            <a:stCxn id="59" idx="0"/>
            <a:endCxn id="62" idx="2"/>
          </p:cNvCxnSpPr>
          <p:nvPr/>
        </p:nvCxnSpPr>
        <p:spPr>
          <a:xfrm flipV="1">
            <a:off x="9705949" y="3661815"/>
            <a:ext cx="1061578" cy="65316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圓角矩形 65">
            <a:extLst>
              <a:ext uri="{FF2B5EF4-FFF2-40B4-BE49-F238E27FC236}">
                <a16:creationId xmlns:a16="http://schemas.microsoft.com/office/drawing/2014/main" id="{999BAAB6-863B-87E2-307A-936DA73E9FAB}"/>
              </a:ext>
            </a:extLst>
          </p:cNvPr>
          <p:cNvSpPr/>
          <p:nvPr/>
        </p:nvSpPr>
        <p:spPr>
          <a:xfrm>
            <a:off x="8661955" y="3877308"/>
            <a:ext cx="1117586" cy="27958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dirty="0">
                <a:solidFill>
                  <a:srgbClr val="00B050"/>
                </a:solidFill>
              </a:rPr>
              <a:t>p = 0.75</a:t>
            </a:r>
            <a:endParaRPr kumimoji="1" lang="zh-TW" altLang="en-US" dirty="0">
              <a:solidFill>
                <a:srgbClr val="00B050"/>
              </a:solidFill>
            </a:endParaRPr>
          </a:p>
        </p:txBody>
      </p:sp>
      <p:cxnSp>
        <p:nvCxnSpPr>
          <p:cNvPr id="67" name="直線箭頭接點 66">
            <a:extLst>
              <a:ext uri="{FF2B5EF4-FFF2-40B4-BE49-F238E27FC236}">
                <a16:creationId xmlns:a16="http://schemas.microsoft.com/office/drawing/2014/main" id="{228B2646-224E-D9BB-D286-4EF2384036A3}"/>
              </a:ext>
            </a:extLst>
          </p:cNvPr>
          <p:cNvCxnSpPr>
            <a:cxnSpLocks/>
          </p:cNvCxnSpPr>
          <p:nvPr/>
        </p:nvCxnSpPr>
        <p:spPr>
          <a:xfrm flipV="1">
            <a:off x="9705947" y="2707732"/>
            <a:ext cx="0" cy="4406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D7070DC9-415C-4388-9533-307841142F5B}"/>
              </a:ext>
            </a:extLst>
          </p:cNvPr>
          <p:cNvSpPr/>
          <p:nvPr/>
        </p:nvSpPr>
        <p:spPr>
          <a:xfrm>
            <a:off x="8156270" y="2380324"/>
            <a:ext cx="3099354" cy="292782"/>
          </a:xfrm>
          <a:prstGeom prst="rect">
            <a:avLst/>
          </a:prstGeom>
          <a:solidFill>
            <a:srgbClr val="B6A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</a:rPr>
              <a:t>Layer Norm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70" name="肘形接點 69">
            <a:extLst>
              <a:ext uri="{FF2B5EF4-FFF2-40B4-BE49-F238E27FC236}">
                <a16:creationId xmlns:a16="http://schemas.microsoft.com/office/drawing/2014/main" id="{8A4A023A-DF71-3D59-F695-46985E3BD849}"/>
              </a:ext>
            </a:extLst>
          </p:cNvPr>
          <p:cNvCxnSpPr>
            <a:cxnSpLocks/>
            <a:stCxn id="49" idx="1"/>
          </p:cNvCxnSpPr>
          <p:nvPr/>
        </p:nvCxnSpPr>
        <p:spPr>
          <a:xfrm rot="10800000" flipH="1">
            <a:off x="4325660" y="2953188"/>
            <a:ext cx="652258" cy="1063911"/>
          </a:xfrm>
          <a:prstGeom prst="bentConnector3">
            <a:avLst>
              <a:gd name="adj1" fmla="val -22915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肘形接點 73">
            <a:extLst>
              <a:ext uri="{FF2B5EF4-FFF2-40B4-BE49-F238E27FC236}">
                <a16:creationId xmlns:a16="http://schemas.microsoft.com/office/drawing/2014/main" id="{49524593-9D09-08BF-7786-AF30D3184FCE}"/>
              </a:ext>
            </a:extLst>
          </p:cNvPr>
          <p:cNvCxnSpPr>
            <a:cxnSpLocks/>
            <a:stCxn id="66" idx="1"/>
            <a:endCxn id="75" idx="1"/>
          </p:cNvCxnSpPr>
          <p:nvPr/>
        </p:nvCxnSpPr>
        <p:spPr>
          <a:xfrm rot="10800000" flipH="1">
            <a:off x="8661955" y="2963736"/>
            <a:ext cx="1043992" cy="1053363"/>
          </a:xfrm>
          <a:prstGeom prst="bentConnector3">
            <a:avLst>
              <a:gd name="adj1" fmla="val -58111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A0F65470-56A9-8715-36A1-EFF7EE0E0E71}"/>
              </a:ext>
            </a:extLst>
          </p:cNvPr>
          <p:cNvSpPr txBox="1"/>
          <p:nvPr/>
        </p:nvSpPr>
        <p:spPr>
          <a:xfrm>
            <a:off x="9705947" y="2779069"/>
            <a:ext cx="40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19371776-332F-5897-46E0-F70321F7BA34}"/>
              </a:ext>
            </a:extLst>
          </p:cNvPr>
          <p:cNvSpPr txBox="1"/>
          <p:nvPr/>
        </p:nvSpPr>
        <p:spPr>
          <a:xfrm>
            <a:off x="7819310" y="3739144"/>
            <a:ext cx="181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/>
              <a:t>x</a:t>
            </a:r>
            <a:endParaRPr kumimoji="1" lang="zh-TW" altLang="en-US" sz="1600" dirty="0"/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A7787204-0B6D-872F-7ED8-81F52BB72180}"/>
              </a:ext>
            </a:extLst>
          </p:cNvPr>
          <p:cNvSpPr txBox="1"/>
          <p:nvPr/>
        </p:nvSpPr>
        <p:spPr>
          <a:xfrm>
            <a:off x="3937073" y="3756008"/>
            <a:ext cx="181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/>
              <a:t>x</a:t>
            </a:r>
            <a:endParaRPr kumimoji="1" lang="zh-TW" altLang="en-US" sz="1600" dirty="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BD1915FB-1742-C278-65C0-2AE0A02556E6}"/>
              </a:ext>
            </a:extLst>
          </p:cNvPr>
          <p:cNvSpPr txBox="1"/>
          <p:nvPr/>
        </p:nvSpPr>
        <p:spPr>
          <a:xfrm>
            <a:off x="974294" y="1898655"/>
            <a:ext cx="2950467" cy="4969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TW" sz="2000" dirty="0">
                <a:ea typeface="Microsoft JhengHei" panose="020B0604030504040204" pitchFamily="34" charset="-120"/>
              </a:rPr>
              <a:t>Transformer block (layer)</a:t>
            </a:r>
            <a:endParaRPr kumimoji="1" lang="zh-TW" altLang="en-US" sz="2000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21608576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urse_template_DL" id="{E71C07C9-5718-B34F-9EA9-A4FDE47A262C}" vid="{F05AA8C9-6C58-904C-AE8A-42257BEE94D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回顧</Template>
  <TotalTime>2136</TotalTime>
  <Words>788</Words>
  <Application>Microsoft Macintosh PowerPoint</Application>
  <PresentationFormat>寬螢幕</PresentationFormat>
  <Paragraphs>232</Paragraphs>
  <Slides>15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Microsoft JhengHei</vt:lpstr>
      <vt:lpstr>Arial</vt:lpstr>
      <vt:lpstr>Calibri</vt:lpstr>
      <vt:lpstr>Cambria Math</vt:lpstr>
      <vt:lpstr>回顧</vt:lpstr>
      <vt:lpstr>自然語言處理與應用 Natural Language Processing and Applications</vt:lpstr>
      <vt:lpstr>Outline</vt:lpstr>
      <vt:lpstr>學期主題回顧</vt:lpstr>
      <vt:lpstr>Road Map of Natural Language Processing</vt:lpstr>
      <vt:lpstr>Why do we need to learn MoE?</vt:lpstr>
      <vt:lpstr>Why do we need to learn MoE?</vt:lpstr>
      <vt:lpstr>MoE</vt:lpstr>
      <vt:lpstr>[Recap] Transformer block</vt:lpstr>
      <vt:lpstr>Mixture of Experts (MoE)</vt:lpstr>
      <vt:lpstr>Router</vt:lpstr>
      <vt:lpstr>Expert 是什麼？</vt:lpstr>
      <vt:lpstr>Active Parameters (以Mistral 8x7B為例)</vt:lpstr>
      <vt:lpstr>Online resources</vt:lpstr>
      <vt:lpstr>Bonus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深度學習 Deep Learning</dc:title>
  <dc:creator>林英嘉</dc:creator>
  <cp:lastModifiedBy>林英嘉</cp:lastModifiedBy>
  <cp:revision>357</cp:revision>
  <dcterms:created xsi:type="dcterms:W3CDTF">2025-02-07T09:05:59Z</dcterms:created>
  <dcterms:modified xsi:type="dcterms:W3CDTF">2025-05-29T06:17:18Z</dcterms:modified>
</cp:coreProperties>
</file>