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508" r:id="rId2"/>
    <p:sldId id="512" r:id="rId3"/>
    <p:sldId id="516" r:id="rId4"/>
    <p:sldId id="513" r:id="rId5"/>
    <p:sldId id="509" r:id="rId6"/>
    <p:sldId id="510" r:id="rId7"/>
    <p:sldId id="517" r:id="rId8"/>
    <p:sldId id="519" r:id="rId9"/>
    <p:sldId id="520" r:id="rId10"/>
    <p:sldId id="521" r:id="rId11"/>
    <p:sldId id="522" r:id="rId12"/>
    <p:sldId id="529" r:id="rId13"/>
    <p:sldId id="518" r:id="rId14"/>
    <p:sldId id="523" r:id="rId15"/>
    <p:sldId id="524" r:id="rId16"/>
    <p:sldId id="525" r:id="rId17"/>
    <p:sldId id="526" r:id="rId18"/>
    <p:sldId id="527" r:id="rId19"/>
    <p:sldId id="528" r:id="rId20"/>
    <p:sldId id="530" r:id="rId21"/>
    <p:sldId id="531" r:id="rId22"/>
    <p:sldId id="532" r:id="rId23"/>
    <p:sldId id="533" r:id="rId24"/>
    <p:sldId id="535" r:id="rId25"/>
    <p:sldId id="536" r:id="rId26"/>
    <p:sldId id="611" r:id="rId27"/>
    <p:sldId id="505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楊晴雯" initials="" lastIdx="3" clrIdx="0">
    <p:extLst>
      <p:ext uri="{19B8F6BF-5375-455C-9EA6-DF929625EA0E}">
        <p15:presenceInfo xmlns:p15="http://schemas.microsoft.com/office/powerpoint/2012/main" userId="S::b06102020@ntu.edu.tw::df0cd891-5a13-4f14-a0f7-257c9ddf67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0"/>
    <a:srgbClr val="FFCE9E"/>
    <a:srgbClr val="05A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6"/>
    <p:restoredTop sz="96327"/>
  </p:normalViewPr>
  <p:slideViewPr>
    <p:cSldViewPr snapToGrid="0">
      <p:cViewPr varScale="1">
        <p:scale>
          <a:sx n="134" d="100"/>
          <a:sy n="134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56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BE83B-754F-B948-8CD7-D8047F5EE2C4}" type="datetimeFigureOut">
              <a:rPr kumimoji="1" lang="zh-TW" altLang="en-US" smtClean="0"/>
              <a:t>2025/4/7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36D1C-D09F-2A41-BBEA-6549EF3DDB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141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892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342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6B208-0D45-71D0-C7BE-D6974D30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68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36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56088"/>
            <a:ext cx="10918371" cy="1033416"/>
          </a:xfrm>
        </p:spPr>
        <p:txBody>
          <a:bodyPr/>
          <a:lstStyle>
            <a:lvl1pPr marL="0">
              <a:defRPr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845734"/>
            <a:ext cx="10918371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7DAD89E-131D-FDCA-9260-AC419110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2955" y="6415560"/>
            <a:ext cx="1312025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05C12B-E59D-D8B7-A3B4-27931CBD675F}"/>
              </a:ext>
            </a:extLst>
          </p:cNvPr>
          <p:cNvSpPr txBox="1"/>
          <p:nvPr userDrawn="1"/>
        </p:nvSpPr>
        <p:spPr>
          <a:xfrm>
            <a:off x="423038" y="6442992"/>
            <a:ext cx="557608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TW" sz="1400" dirty="0">
                <a:ea typeface="Nanum Brush Script" panose="03060600000000000000" pitchFamily="66" charset="-127"/>
                <a:cs typeface="Arial" panose="020B0604020202020204" pitchFamily="34" charset="0"/>
              </a:rPr>
              <a:t>NLP</a:t>
            </a:r>
            <a:endParaRPr kumimoji="1" lang="zh-TW" altLang="en-US" sz="1400" dirty="0">
              <a:cs typeface="Arial" panose="020B0604020202020204" pitchFamily="34" charset="0"/>
            </a:endParaRPr>
          </a:p>
        </p:txBody>
      </p:sp>
      <p:pic>
        <p:nvPicPr>
          <p:cNvPr id="7" name="圖形 6" descr="聊天泡泡 外框">
            <a:extLst>
              <a:ext uri="{FF2B5EF4-FFF2-40B4-BE49-F238E27FC236}">
                <a16:creationId xmlns:a16="http://schemas.microsoft.com/office/drawing/2014/main" id="{0B067696-6EA5-0A4A-14B8-D7C17072FE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093" y="6388664"/>
            <a:ext cx="377640" cy="3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683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165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AB314-DF41-49F3-8643-5960470A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6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FF28B-EE0C-0976-1882-688F9026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2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8DE478E-C0B1-6FFC-0061-DA2334C3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198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06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68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1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6003" y="1355758"/>
            <a:ext cx="10839994" cy="45719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xeUDohzq9CjnDRkF76dma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mcps5601/CGUDL_2025_Spring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yasufuminakama/nbme-deberta-base-baseline-inference#Submissio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hubert101/0-960-phrases-are-key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nbme-score-clinical-patient-notes/overview" TargetMode="External"/><Relationship Id="rId2" Type="http://schemas.openxmlformats.org/officeDocument/2006/relationships/hyperlink" Target="https://www.kaggle.com/competitions/llm-classification-finetuning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mpetitions/llm-detect-ai-generated-tex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ddisonhoward/lmsys-kerasnlp-starter#%F0%9F%93%AC-%7C-Submissio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>
            <a:extLst>
              <a:ext uri="{FF2B5EF4-FFF2-40B4-BE49-F238E27FC236}">
                <a16:creationId xmlns:a16="http://schemas.microsoft.com/office/drawing/2014/main" id="{AA8F8551-2C61-48D1-9E5C-345C10BAAC8B}"/>
              </a:ext>
            </a:extLst>
          </p:cNvPr>
          <p:cNvSpPr/>
          <p:nvPr/>
        </p:nvSpPr>
        <p:spPr>
          <a:xfrm>
            <a:off x="667422" y="1891904"/>
            <a:ext cx="10857156" cy="2857500"/>
          </a:xfrm>
          <a:prstGeom prst="roundRect">
            <a:avLst/>
          </a:prstGeom>
          <a:solidFill>
            <a:srgbClr val="FFC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058193-D513-E805-2BD5-118E50D97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422" y="2567940"/>
            <a:ext cx="10857156" cy="1894640"/>
          </a:xfrm>
        </p:spPr>
        <p:txBody>
          <a:bodyPr anchor="ctr">
            <a:normAutofit/>
          </a:bodyPr>
          <a:lstStyle/>
          <a:p>
            <a:r>
              <a:rPr kumimoji="1" lang="zh-TW" altLang="en-US" sz="6000" b="1" dirty="0">
                <a:ea typeface="Microsoft JhengHei" panose="020B0604030504040204" pitchFamily="34" charset="-120"/>
              </a:rPr>
              <a:t>自然語言處理與應用</a:t>
            </a:r>
            <a:br>
              <a:rPr kumimoji="1" lang="en-US" altLang="zh-TW" sz="5400" b="1" dirty="0">
                <a:ea typeface="Microsoft JhengHei" panose="020B0604030504040204" pitchFamily="34" charset="-120"/>
              </a:rPr>
            </a:br>
            <a:r>
              <a:rPr kumimoji="1" lang="en-US" altLang="zh-TW" sz="4400" b="1" dirty="0">
                <a:ea typeface="Microsoft JhengHei" panose="020B0604030504040204" pitchFamily="34" charset="-120"/>
              </a:rPr>
              <a:t>Natural Language Processing and Applications</a:t>
            </a:r>
            <a:endParaRPr kumimoji="1" lang="zh-TW" altLang="en-US" sz="5400" b="1" dirty="0"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98A032-0E8B-F9E1-A926-2F2E78D575C6}"/>
              </a:ext>
            </a:extLst>
          </p:cNvPr>
          <p:cNvSpPr txBox="1"/>
          <p:nvPr/>
        </p:nvSpPr>
        <p:spPr>
          <a:xfrm>
            <a:off x="759622" y="4811380"/>
            <a:ext cx="558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Project Introduction</a:t>
            </a:r>
            <a:endParaRPr kumimoji="1" lang="zh-TW" altLang="en-US" sz="2800" b="1" dirty="0">
              <a:solidFill>
                <a:srgbClr val="0070C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843A79-3FEF-CDAD-6B9A-C5A7AD279D2D}"/>
              </a:ext>
            </a:extLst>
          </p:cNvPr>
          <p:cNvSpPr txBox="1"/>
          <p:nvPr/>
        </p:nvSpPr>
        <p:spPr>
          <a:xfrm>
            <a:off x="759623" y="5827463"/>
            <a:ext cx="3638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林英嘉 </a:t>
            </a:r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(Ying-Jia Lin)</a:t>
            </a:r>
          </a:p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2025/04/07</a:t>
            </a:r>
            <a:endParaRPr kumimoji="1" lang="zh-TW" altLang="en-US" sz="2000" b="1" dirty="0">
              <a:latin typeface="+mj-lt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0C8410-1877-4FB2-39F9-E0CFE048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18" y="130472"/>
            <a:ext cx="1394460" cy="139446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6DEED3F-C826-615A-5EF9-02C833E509E8}"/>
              </a:ext>
            </a:extLst>
          </p:cNvPr>
          <p:cNvSpPr txBox="1"/>
          <p:nvPr/>
        </p:nvSpPr>
        <p:spPr>
          <a:xfrm>
            <a:off x="9251637" y="6308751"/>
            <a:ext cx="198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dirty="0">
                <a:hlinkClick r:id="rId3"/>
              </a:rPr>
              <a:t>Slido # NLP_0407</a:t>
            </a: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09D0E37-CC60-E34E-21CB-3FA62722D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847" y="4749404"/>
            <a:ext cx="1741443" cy="174144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A3B3658-88C6-ED81-6EDE-D2282A5FD713}"/>
              </a:ext>
            </a:extLst>
          </p:cNvPr>
          <p:cNvSpPr txBox="1"/>
          <p:nvPr/>
        </p:nvSpPr>
        <p:spPr>
          <a:xfrm>
            <a:off x="6896672" y="6306181"/>
            <a:ext cx="157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5"/>
              </a:rPr>
              <a:t>Course GitHub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6B3A3F-7BDD-06D2-0C06-547ED7934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2349" y="4924425"/>
            <a:ext cx="1381756" cy="138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9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41438-3FDE-F124-81A8-91881044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LLM Classification Finetuning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(evaluation)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C531F9-542B-A072-1E37-1E2C66A6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3550865-FB79-DEAF-29A3-CADD09469FC1}"/>
                  </a:ext>
                </a:extLst>
              </p:cNvPr>
              <p:cNvSpPr txBox="1"/>
              <p:nvPr/>
            </p:nvSpPr>
            <p:spPr>
              <a:xfrm>
                <a:off x="778114" y="1798306"/>
                <a:ext cx="10635772" cy="1128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TW" sz="2400" dirty="0">
                    <a:ea typeface="Microsoft JhengHei" panose="020B0604030504040204" pitchFamily="34" charset="-120"/>
                  </a:rPr>
                  <a:t>Binary cross-entropy</a:t>
                </a:r>
                <a:r>
                  <a:rPr kumimoji="1" lang="zh-TW" altLang="en-US" sz="2400" dirty="0">
                    <a:ea typeface="Microsoft JhengHei" panose="020B0604030504040204" pitchFamily="34" charset="-120"/>
                  </a:rPr>
                  <a:t>，對於任一個</a:t>
                </a:r>
                <a:r>
                  <a:rPr kumimoji="1" lang="en-US" altLang="zh-TW" sz="2400" dirty="0">
                    <a:ea typeface="Microsoft JhengHei" panose="020B0604030504040204" pitchFamily="34" charset="-120"/>
                  </a:rPr>
                  <a:t> class </a:t>
                </a:r>
                <a:r>
                  <a:rPr kumimoji="1" lang="zh-TW" altLang="en-US" sz="2400" dirty="0">
                    <a:ea typeface="Microsoft JhengHei" panose="020B0604030504040204" pitchFamily="34" charset="-120"/>
                  </a:rPr>
                  <a:t>而言 </a:t>
                </a:r>
                <a:r>
                  <a:rPr kumimoji="1" lang="en-US" altLang="zh-TW" sz="2400" dirty="0">
                    <a:ea typeface="Microsoft JhengHei" panose="020B0604030504040204" pitchFamily="34" charset="-120"/>
                  </a:rPr>
                  <a:t>(</a:t>
                </a:r>
                <a:r>
                  <a:rPr kumimoji="1" lang="en-US" altLang="zh-TW" sz="2400" dirty="0" err="1">
                    <a:ea typeface="Microsoft JhengHei" panose="020B0604030504040204" pitchFamily="34" charset="-120"/>
                  </a:rPr>
                  <a:t>win_a</a:t>
                </a:r>
                <a:r>
                  <a:rPr kumimoji="1" lang="en-US" altLang="zh-TW" sz="2400" dirty="0">
                    <a:ea typeface="Microsoft JhengHei" panose="020B0604030504040204" pitchFamily="34" charset="-120"/>
                  </a:rPr>
                  <a:t>, </a:t>
                </a:r>
                <a:r>
                  <a:rPr kumimoji="1" lang="en-US" altLang="zh-TW" sz="2400" dirty="0" err="1">
                    <a:ea typeface="Microsoft JhengHei" panose="020B0604030504040204" pitchFamily="34" charset="-120"/>
                  </a:rPr>
                  <a:t>win_b</a:t>
                </a:r>
                <a:r>
                  <a:rPr kumimoji="1" lang="en-US" altLang="zh-TW" sz="2400" dirty="0">
                    <a:ea typeface="Microsoft JhengHei" panose="020B0604030504040204" pitchFamily="34" charset="-120"/>
                  </a:rPr>
                  <a:t>, tie):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TW" sz="2000" dirty="0">
                  <a:ea typeface="Microsoft JhengHei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0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log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m:rPr>
                              <m:sty m:val="p"/>
                            </m:rPr>
                            <a:rPr lang="en-US" altLang="zh-TW" sz="20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 sz="20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3550865-FB79-DEAF-29A3-CADD09469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4" y="1798306"/>
                <a:ext cx="10635772" cy="1128322"/>
              </a:xfrm>
              <a:prstGeom prst="rect">
                <a:avLst/>
              </a:prstGeom>
              <a:blipFill>
                <a:blip r:embed="rId2"/>
                <a:stretch>
                  <a:fillRect l="-835" t="-4444" b="-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1E30D4A-A3B6-8064-7E0B-A40F7F126A4E}"/>
                  </a:ext>
                </a:extLst>
              </p:cNvPr>
              <p:cNvSpPr txBox="1"/>
              <p:nvPr/>
            </p:nvSpPr>
            <p:spPr>
              <a:xfrm>
                <a:off x="3639312" y="3173138"/>
                <a:ext cx="2962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kumimoji="1" lang="en-US" altLang="zh-TW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預測該類別為</a:t>
                </a:r>
                <a:r>
                  <a:rPr kumimoji="1" lang="en-US" altLang="zh-TW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的機率</a:t>
                </a:r>
                <a:endParaRPr kumimoji="1"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kumimoji="1" lang="en-US" altLang="zh-TW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正確答案的類別</a:t>
                </a:r>
                <a:endParaRPr kumimoji="1"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1E30D4A-A3B6-8064-7E0B-A40F7F126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312" y="3173138"/>
                <a:ext cx="2962656" cy="707886"/>
              </a:xfrm>
              <a:prstGeom prst="rect">
                <a:avLst/>
              </a:prstGeom>
              <a:blipFill>
                <a:blip r:embed="rId3"/>
                <a:stretch>
                  <a:fillRect t="-5357" b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044F12DA-4784-6EBE-3898-BBABF9D54FA9}"/>
              </a:ext>
            </a:extLst>
          </p:cNvPr>
          <p:cNvSpPr txBox="1"/>
          <p:nvPr/>
        </p:nvSpPr>
        <p:spPr>
          <a:xfrm>
            <a:off x="778114" y="4209274"/>
            <a:ext cx="10635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kern="100" dirty="0">
                <a:effectLst/>
                <a:ea typeface="Microsoft JhengHei" panose="020B0604030504040204" pitchFamily="34" charset="-120"/>
                <a:cs typeface="Times New Roman" panose="02020603050405020304" pitchFamily="18" charset="0"/>
              </a:rPr>
              <a:t>Leaderboard</a:t>
            </a:r>
            <a:r>
              <a:rPr lang="zh-TW" altLang="en-US" sz="2400" kern="100" dirty="0">
                <a:effectLst/>
                <a:ea typeface="Microsoft JhengHei" panose="020B0604030504040204" pitchFamily="34" charset="-120"/>
                <a:cs typeface="Times New Roman" panose="02020603050405020304" pitchFamily="18" charset="0"/>
              </a:rPr>
              <a:t> 比的是 </a:t>
            </a:r>
            <a:r>
              <a:rPr lang="en-US" altLang="zh-TW" sz="2400" kern="100" dirty="0">
                <a:effectLst/>
                <a:ea typeface="Microsoft JhengHei" panose="020B0604030504040204" pitchFamily="34" charset="-120"/>
                <a:cs typeface="Times New Roman" panose="02020603050405020304" pitchFamily="18" charset="0"/>
              </a:rPr>
              <a:t>test set</a:t>
            </a:r>
            <a:r>
              <a:rPr lang="zh-TW" altLang="en-US" sz="2400" kern="100" dirty="0">
                <a:effectLst/>
                <a:ea typeface="Microsoft JhengHei" panose="020B0604030504040204" pitchFamily="34" charset="-120"/>
                <a:cs typeface="Times New Roman" panose="02020603050405020304" pitchFamily="18" charset="0"/>
              </a:rPr>
              <a:t>的 </a:t>
            </a:r>
            <a:r>
              <a:rPr lang="en-US" altLang="zh-TW" sz="2400" kern="100" dirty="0">
                <a:effectLst/>
                <a:ea typeface="Microsoft JhengHei" panose="020B0604030504040204" pitchFamily="34" charset="-120"/>
                <a:cs typeface="Times New Roman" panose="02020603050405020304" pitchFamily="18" charset="0"/>
              </a:rPr>
              <a:t>Loss </a:t>
            </a:r>
            <a:r>
              <a:rPr lang="zh-TW" altLang="en-US" sz="2400" kern="100" dirty="0">
                <a:effectLst/>
                <a:ea typeface="Microsoft JhengHei" panose="020B0604030504040204" pitchFamily="34" charset="-120"/>
                <a:cs typeface="Times New Roman" panose="02020603050405020304" pitchFamily="18" charset="0"/>
              </a:rPr>
              <a:t>值 </a:t>
            </a:r>
            <a:r>
              <a:rPr lang="en-US" altLang="zh-TW" sz="2400" kern="100" dirty="0">
                <a:effectLst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kern="100" dirty="0">
                <a:effectLst/>
                <a:ea typeface="Microsoft JhengHei" panose="020B0604030504040204" pitchFamily="34" charset="-120"/>
                <a:cs typeface="Times New Roman" panose="02020603050405020304" pitchFamily="18" charset="0"/>
              </a:rPr>
              <a:t>越小越好</a:t>
            </a:r>
            <a:r>
              <a:rPr lang="en-US" altLang="zh-TW" sz="2400" kern="100" dirty="0">
                <a:effectLst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zh-TW" sz="2400" kern="100" dirty="0">
              <a:effectLst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0F78D22-ADF4-CDC4-77D6-052F49FE85AC}"/>
              </a:ext>
            </a:extLst>
          </p:cNvPr>
          <p:cNvSpPr txBox="1"/>
          <p:nvPr/>
        </p:nvSpPr>
        <p:spPr>
          <a:xfrm>
            <a:off x="4159758" y="6415560"/>
            <a:ext cx="3872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https://www.kaggle.com/code/metric/log-loss</a:t>
            </a:r>
          </a:p>
        </p:txBody>
      </p:sp>
    </p:spTree>
    <p:extLst>
      <p:ext uri="{BB962C8B-B14F-4D97-AF65-F5344CB8AC3E}">
        <p14:creationId xmlns:p14="http://schemas.microsoft.com/office/powerpoint/2010/main" val="258652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A8DB6-143A-7FFB-1ADB-84029D74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/>
              <a:t>NBME - Score Clinical Patient Notes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82F509-B3F5-5169-E397-8235EE2E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1538686-8EE7-0396-7D40-FB35F57D4D30}"/>
              </a:ext>
            </a:extLst>
          </p:cNvPr>
          <p:cNvSpPr txBox="1"/>
          <p:nvPr/>
        </p:nvSpPr>
        <p:spPr>
          <a:xfrm>
            <a:off x="778114" y="1798306"/>
            <a:ext cx="10635772" cy="1694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找出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patient note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中的重要特徵，例如：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輸入一篇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patient note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，輸出為 </a:t>
            </a:r>
            <a:r>
              <a:rPr kumimoji="1" lang="en" altLang="zh-TW" sz="2400" dirty="0">
                <a:ea typeface="Microsoft JhengHei" panose="020B0604030504040204" pitchFamily="34" charset="-120"/>
              </a:rPr>
              <a:t>“diminished appetite”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競賽的實際範例：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1EDA0E3-57DD-3F96-45EC-CE266D5A0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32163"/>
              </p:ext>
            </p:extLst>
          </p:nvPr>
        </p:nvGraphicFramePr>
        <p:xfrm>
          <a:off x="1501842" y="3723855"/>
          <a:ext cx="9188315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315">
                  <a:extLst>
                    <a:ext uri="{9D8B030D-6E8A-4147-A177-3AD203B41FA5}">
                      <a16:colId xmlns:a16="http://schemas.microsoft.com/office/drawing/2014/main" val="3459653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import pandas as pd</a:t>
                      </a:r>
                    </a:p>
                    <a:p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pd.read_csv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patient_notes.csv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")</a:t>
                      </a:r>
                    </a:p>
                    <a:p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["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pn_num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"]==16].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pn_history.values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[0][696:724]</a:t>
                      </a:r>
                    </a:p>
                    <a:p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'dad with recent heart 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attcak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06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71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F9880-1C25-D401-C583-AE08E8BB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NBME – patient note example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3CFEE6-D2F1-44A3-22D4-90DE0538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400D762C-5348-CE3F-C272-4A45204EB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628645"/>
              </p:ext>
            </p:extLst>
          </p:nvPr>
        </p:nvGraphicFramePr>
        <p:xfrm>
          <a:off x="1086201" y="1934682"/>
          <a:ext cx="1001959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9598">
                  <a:extLst>
                    <a:ext uri="{9D8B030D-6E8A-4147-A177-3AD203B41FA5}">
                      <a16:colId xmlns:a16="http://schemas.microsoft.com/office/drawing/2014/main" val="3459653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HPI: 17yo M presents with palpitations. Patient reports 3-4 months of intermittent episodes of "heart beating/pounding out of my chest." 2 days ago during a soccer game had an episode, but this time had chest pressure and felt as if he were going to pass out (did not lose 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conciousness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). Of note patient endorses abusing 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adderall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primarily to study (1-3 times per week). Before recent soccer game, took 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adderrall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night before and morning of game. Denies shortness of breath, diaphoresis, fevers, chills, headache, fatigue, changes in sleep, changes in vision/hearing, abdominal 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paun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changes in bowel or urinary habits. \r\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nPMHx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none\r\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nRx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uses friends 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adderrall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\r\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nFHx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mom with "thyroid disease," dad with recent heart 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attcak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\r\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nAll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none\r\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nImmunizations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up to date\r\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nSHx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Freshmen in college. Endorses 3-4 drinks 3 nights / week (on weekends), denies 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tabacco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endorses trying marijuana. Sexually active with girlfriend x 1 year, uses condoms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065601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BDC18CAB-8883-7F42-ED17-6FF2DF3A9AED}"/>
              </a:ext>
            </a:extLst>
          </p:cNvPr>
          <p:cNvSpPr txBox="1"/>
          <p:nvPr/>
        </p:nvSpPr>
        <p:spPr>
          <a:xfrm>
            <a:off x="1019556" y="1567453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8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" altLang="zh-TW" sz="18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" altLang="zh-TW" sz="18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zh-TW" sz="18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" altLang="zh-TW" sz="18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" altLang="zh-TW" sz="18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pn_num</a:t>
            </a:r>
            <a:r>
              <a:rPr lang="en" altLang="zh-TW" sz="18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"]==16].</a:t>
            </a:r>
            <a:r>
              <a:rPr lang="en" altLang="zh-TW" sz="18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pn_history.values</a:t>
            </a:r>
            <a:r>
              <a:rPr lang="en" altLang="zh-TW" sz="18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49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26FFBA-53E1-8944-3635-CAB90618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691639"/>
            <a:ext cx="3200400" cy="2286000"/>
          </a:xfrm>
        </p:spPr>
        <p:txBody>
          <a:bodyPr>
            <a:normAutofit fontScale="90000"/>
          </a:bodyPr>
          <a:lstStyle/>
          <a:p>
            <a:r>
              <a:rPr kumimoji="1" lang="en" altLang="zh-TW" dirty="0"/>
              <a:t>NBME - Score Clinical Patient Notes</a:t>
            </a:r>
            <a:r>
              <a:rPr kumimoji="1" lang="en-US" altLang="zh-TW" dirty="0"/>
              <a:t> (data</a:t>
            </a:r>
            <a:r>
              <a:rPr kumimoji="1" lang="zh-TW" altLang="en-US" dirty="0"/>
              <a:t> </a:t>
            </a:r>
            <a:r>
              <a:rPr kumimoji="1" lang="en-US" altLang="zh-TW" dirty="0"/>
              <a:t>example - </a:t>
            </a:r>
            <a:r>
              <a:rPr kumimoji="1" lang="en-US" altLang="zh-TW" dirty="0" err="1"/>
              <a:t>train.csv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76379A8-6172-5D44-16BB-823A9A51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5BDD2-908E-CFC7-1B28-45AFF0E4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493D31-92BE-9720-46F7-3B416AE8E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882" y="167349"/>
            <a:ext cx="7772400" cy="605720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1D671C4-DAF1-D06B-6F45-B0996C481C5C}"/>
              </a:ext>
            </a:extLst>
          </p:cNvPr>
          <p:cNvSpPr txBox="1"/>
          <p:nvPr/>
        </p:nvSpPr>
        <p:spPr>
          <a:xfrm>
            <a:off x="7255664" y="6221796"/>
            <a:ext cx="1879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ea typeface="Microsoft JhengHei" panose="020B0604030504040204" pitchFamily="34" charset="-120"/>
              </a:rPr>
              <a:t>每筆資料都有</a:t>
            </a:r>
            <a:r>
              <a:rPr kumimoji="1" lang="en-US" altLang="zh-TW" sz="1600" dirty="0" err="1">
                <a:ea typeface="Microsoft JhengHei" panose="020B0604030504040204" pitchFamily="34" charset="-120"/>
              </a:rPr>
              <a:t>feature_num</a:t>
            </a:r>
            <a:r>
              <a:rPr kumimoji="1" lang="zh-TW" altLang="en-US" sz="1600" dirty="0">
                <a:ea typeface="Microsoft JhengHei" panose="020B0604030504040204" pitchFamily="34" charset="-120"/>
              </a:rPr>
              <a:t>代號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649034A-5744-E372-EDA2-30F6B15BAFFB}"/>
              </a:ext>
            </a:extLst>
          </p:cNvPr>
          <p:cNvSpPr txBox="1"/>
          <p:nvPr/>
        </p:nvSpPr>
        <p:spPr>
          <a:xfrm>
            <a:off x="9534579" y="4499676"/>
            <a:ext cx="131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>
                <a:solidFill>
                  <a:srgbClr val="FF0000"/>
                </a:solidFill>
                <a:ea typeface="Microsoft JhengHei" panose="020B0604030504040204" pitchFamily="34" charset="-120"/>
              </a:rPr>
              <a:t>但有的</a:t>
            </a:r>
            <a:r>
              <a:rPr kumimoji="1" lang="en-US" altLang="zh-TW" sz="1400" dirty="0">
                <a:solidFill>
                  <a:srgbClr val="FF0000"/>
                </a:solidFill>
                <a:ea typeface="Microsoft JhengHei" panose="020B0604030504040204" pitchFamily="34" charset="-120"/>
              </a:rPr>
              <a:t>feature</a:t>
            </a:r>
            <a:r>
              <a:rPr kumimoji="1" lang="zh-TW" altLang="en-US" sz="1400" dirty="0">
                <a:solidFill>
                  <a:srgbClr val="FF0000"/>
                </a:solidFill>
                <a:ea typeface="Microsoft JhengHei" panose="020B0604030504040204" pitchFamily="34" charset="-120"/>
              </a:rPr>
              <a:t>可能沒有標註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FB61A5-DF33-6837-7363-1080676DCFAD}"/>
              </a:ext>
            </a:extLst>
          </p:cNvPr>
          <p:cNvSpPr/>
          <p:nvPr/>
        </p:nvSpPr>
        <p:spPr>
          <a:xfrm>
            <a:off x="10705536" y="167348"/>
            <a:ext cx="1295746" cy="60544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818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4634D-61CC-69AE-45C7-A238CFE6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TW" dirty="0"/>
              <a:t>NBME - Score Clinical Patient Notes (data example - </a:t>
            </a:r>
            <a:r>
              <a:rPr kumimoji="1" lang="en" altLang="zh-TW" dirty="0" err="1"/>
              <a:t>features.csv</a:t>
            </a:r>
            <a:r>
              <a:rPr kumimoji="1" lang="en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51C461-F653-D318-B40A-40A5597D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3257BA1-2FCB-AA23-FF0F-3E1E6211F69D}"/>
              </a:ext>
            </a:extLst>
          </p:cNvPr>
          <p:cNvSpPr txBox="1"/>
          <p:nvPr/>
        </p:nvSpPr>
        <p:spPr>
          <a:xfrm>
            <a:off x="794442" y="4589487"/>
            <a:ext cx="10635772" cy="586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競賽的實際範例：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8C46C99-69E1-AF37-FD7D-63DF7F036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37052"/>
              </p:ext>
            </p:extLst>
          </p:nvPr>
        </p:nvGraphicFramePr>
        <p:xfrm>
          <a:off x="1501842" y="5287482"/>
          <a:ext cx="9188315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315">
                  <a:extLst>
                    <a:ext uri="{9D8B030D-6E8A-4147-A177-3AD203B41FA5}">
                      <a16:colId xmlns:a16="http://schemas.microsoft.com/office/drawing/2014/main" val="3459653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import pandas as pd</a:t>
                      </a:r>
                    </a:p>
                    <a:p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pd.read_csv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patient_notes.csv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")</a:t>
                      </a:r>
                    </a:p>
                    <a:p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["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pn_num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"]==16].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pn_history.values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[0][696:724]</a:t>
                      </a:r>
                    </a:p>
                    <a:p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'dad with recent heart </a:t>
                      </a:r>
                      <a:r>
                        <a:rPr lang="en" altLang="zh-TW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attcak</a:t>
                      </a:r>
                      <a:r>
                        <a:rPr lang="en" altLang="zh-TW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065601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44E6C14C-7CDC-454E-DCDA-0E6841D6A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922" y="1554174"/>
            <a:ext cx="5296154" cy="28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1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66CCD-0890-FCA8-9D9F-680E5714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TW" dirty="0"/>
              <a:t>NBME - Score Clinical Patient Notes (submission and evaluation)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727FB9-A42E-07BB-6331-B8C8F973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7086AF-A5F2-6EEB-EFA2-2AB69463C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65" y="1650901"/>
            <a:ext cx="3064057" cy="512978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DB351C1-DE21-ADC6-BAD4-4C6ADCBA8F3A}"/>
              </a:ext>
            </a:extLst>
          </p:cNvPr>
          <p:cNvSpPr txBox="1"/>
          <p:nvPr/>
        </p:nvSpPr>
        <p:spPr>
          <a:xfrm>
            <a:off x="4663440" y="2053237"/>
            <a:ext cx="634379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只需要預測 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location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 即可</a:t>
            </a:r>
            <a:endParaRPr kumimoji="1" lang="en-US" altLang="zh-TW" sz="2000" dirty="0"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上傳到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Kaggle Leaderboard 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需要實作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.</a:t>
            </a:r>
            <a:r>
              <a:rPr kumimoji="1" lang="en-US" altLang="zh-TW" sz="2000" dirty="0" err="1">
                <a:ea typeface="Microsoft JhengHei" panose="020B0604030504040204" pitchFamily="34" charset="-120"/>
              </a:rPr>
              <a:t>ipynb</a:t>
            </a:r>
            <a:endParaRPr kumimoji="1" lang="en-US" altLang="zh-TW" sz="2000" dirty="0"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你的 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code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 需要能 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predict </a:t>
            </a:r>
            <a:r>
              <a:rPr kumimoji="1" lang="en-US" altLang="zh-TW" sz="2000" dirty="0" err="1">
                <a:solidFill>
                  <a:srgbClr val="FF0000"/>
                </a:solidFill>
                <a:ea typeface="Microsoft JhengHei" panose="020B0604030504040204" pitchFamily="34" charset="-120"/>
              </a:rPr>
              <a:t>test.csv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並產生檔案名稱為 </a:t>
            </a:r>
            <a:r>
              <a:rPr kumimoji="1" lang="en" altLang="zh-TW" sz="2000" dirty="0" err="1">
                <a:solidFill>
                  <a:srgbClr val="FF0000"/>
                </a:solidFill>
                <a:ea typeface="Microsoft JhengHei" panose="020B0604030504040204" pitchFamily="34" charset="-120"/>
              </a:rPr>
              <a:t>submission.csv</a:t>
            </a:r>
            <a:r>
              <a:rPr kumimoji="1" lang="zh-TW" altLang="en-US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 的檔案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，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Kaggle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 才能幫你執行程式碼並打分數，可參考 </a:t>
            </a:r>
            <a:r>
              <a:rPr kumimoji="1" lang="en" altLang="zh-TW" sz="2000" dirty="0">
                <a:ea typeface="Microsoft JhengHei" panose="020B0604030504040204" pitchFamily="34" charset="-120"/>
                <a:hlinkClick r:id="rId3"/>
              </a:rPr>
              <a:t>NBME / Deberta-base baseline [inference]</a:t>
            </a:r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173458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81C3A-0B54-32DE-4517-4252548C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TW" dirty="0"/>
              <a:t>NBME - Score Clinical Patient Notes (evaluation)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7E9524-FD69-4E7C-CDF7-478E660F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FF93FF-90F1-A5EB-5BB3-1EC8CB7CF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448" y="1791935"/>
            <a:ext cx="6345936" cy="470997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5887CCF-9A7E-C941-B12E-85B21233BEA3}"/>
              </a:ext>
            </a:extLst>
          </p:cNvPr>
          <p:cNvSpPr txBox="1"/>
          <p:nvPr/>
        </p:nvSpPr>
        <p:spPr>
          <a:xfrm>
            <a:off x="703955" y="1897789"/>
            <a:ext cx="3171898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ea typeface="Microsoft JhengHei" panose="020B0604030504040204" pitchFamily="34" charset="-120"/>
              </a:rPr>
              <a:t>Metric: Micro F1-score</a:t>
            </a:r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142223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780E5-9895-902E-87C0-81EBF485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Confusion Matrix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ADE863-07AA-226B-BB76-C060ECA1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665BB15-E64B-DCDE-5B1E-8D4AB652F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41432"/>
              </p:ext>
            </p:extLst>
          </p:nvPr>
        </p:nvGraphicFramePr>
        <p:xfrm>
          <a:off x="653143" y="2071824"/>
          <a:ext cx="5586882" cy="358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94">
                  <a:extLst>
                    <a:ext uri="{9D8B030D-6E8A-4147-A177-3AD203B41FA5}">
                      <a16:colId xmlns:a16="http://schemas.microsoft.com/office/drawing/2014/main" val="2183311964"/>
                    </a:ext>
                  </a:extLst>
                </a:gridCol>
                <a:gridCol w="1862294">
                  <a:extLst>
                    <a:ext uri="{9D8B030D-6E8A-4147-A177-3AD203B41FA5}">
                      <a16:colId xmlns:a16="http://schemas.microsoft.com/office/drawing/2014/main" val="2298018437"/>
                    </a:ext>
                  </a:extLst>
                </a:gridCol>
                <a:gridCol w="1862294">
                  <a:extLst>
                    <a:ext uri="{9D8B030D-6E8A-4147-A177-3AD203B41FA5}">
                      <a16:colId xmlns:a16="http://schemas.microsoft.com/office/drawing/2014/main" val="1002637503"/>
                    </a:ext>
                  </a:extLst>
                </a:gridCol>
              </a:tblGrid>
              <a:tr h="1195133"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200" dirty="0">
                          <a:solidFill>
                            <a:schemeClr val="tx1"/>
                          </a:solidFill>
                        </a:rPr>
                        <a:t>Actually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200" dirty="0">
                          <a:solidFill>
                            <a:schemeClr val="tx1"/>
                          </a:solidFill>
                        </a:rPr>
                        <a:t>Actually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552380"/>
                  </a:ext>
                </a:extLst>
              </a:tr>
              <a:tr h="11951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200" b="1" dirty="0">
                          <a:solidFill>
                            <a:schemeClr val="tx1"/>
                          </a:solidFill>
                        </a:rPr>
                        <a:t>Predicted positive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solidFill>
                            <a:schemeClr val="tx1"/>
                          </a:solidFill>
                        </a:rPr>
                        <a:t>True positive (TP)</a:t>
                      </a:r>
                      <a:endParaRPr lang="zh-TW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dirty="0">
                          <a:solidFill>
                            <a:schemeClr val="tx1"/>
                          </a:solidFill>
                        </a:rPr>
                        <a:t>False positive (FP)</a:t>
                      </a:r>
                      <a:endParaRPr lang="zh-TW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971663"/>
                  </a:ext>
                </a:extLst>
              </a:tr>
              <a:tr h="11951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200" b="1" dirty="0">
                          <a:solidFill>
                            <a:schemeClr val="tx1"/>
                          </a:solidFill>
                        </a:rPr>
                        <a:t>Predicted negative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dirty="0">
                          <a:solidFill>
                            <a:schemeClr val="tx1"/>
                          </a:solidFill>
                        </a:rPr>
                        <a:t>False negative (FN)</a:t>
                      </a:r>
                      <a:endParaRPr lang="zh-TW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dirty="0">
                          <a:solidFill>
                            <a:schemeClr val="tx1"/>
                          </a:solidFill>
                        </a:rPr>
                        <a:t>True negative (TN)</a:t>
                      </a:r>
                      <a:endParaRPr lang="zh-TW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883575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4DC01DB-4A18-233A-1EB0-4FDD5F0A41B0}"/>
              </a:ext>
            </a:extLst>
          </p:cNvPr>
          <p:cNvSpPr txBox="1"/>
          <p:nvPr/>
        </p:nvSpPr>
        <p:spPr>
          <a:xfrm>
            <a:off x="6497760" y="2691862"/>
            <a:ext cx="5151696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Precision = TP / (TP + FP)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模型預測的</a:t>
            </a:r>
            <a:r>
              <a:rPr lang="en-US" altLang="zh-TW" sz="20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TP</a:t>
            </a:r>
            <a:r>
              <a:rPr lang="zh-TW" altLang="en-US" sz="20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比例</a:t>
            </a:r>
            <a:endParaRPr lang="en-US" altLang="zh-TW" sz="2000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Recall = TP / (TP + FN)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True Positive Rate (TPR)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F1-score (</a:t>
            </a:r>
            <a:r>
              <a:rPr lang="zh-TW" altLang="en-US" sz="20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廣義</a:t>
            </a:r>
            <a:r>
              <a:rPr lang="en-US" altLang="zh-TW" sz="20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 = 2(Precision*Recall) / (</a:t>
            </a:r>
            <a:r>
              <a:rPr lang="en-US" altLang="zh-TW" sz="20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Precision+Recall</a:t>
            </a:r>
            <a:r>
              <a:rPr lang="en-US" altLang="zh-TW" sz="20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50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B2D20-3D7B-CAA6-6461-7AE29B04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Macro vs. Micro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9EA2E5-CF9F-2445-C263-8D5A33BE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1D12DC-3932-B535-8B85-FDDCFF53F69B}"/>
              </a:ext>
            </a:extLst>
          </p:cNvPr>
          <p:cNvSpPr txBox="1"/>
          <p:nvPr/>
        </p:nvSpPr>
        <p:spPr>
          <a:xfrm>
            <a:off x="778114" y="1798306"/>
            <a:ext cx="10635772" cy="1694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kern="100" dirty="0"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假設總共有</a:t>
            </a:r>
            <a:r>
              <a:rPr kumimoji="1" lang="en-US" altLang="zh-TW" sz="2400" kern="100" dirty="0"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100</a:t>
            </a:r>
            <a:r>
              <a:rPr kumimoji="1" lang="zh-TW" altLang="en-US" sz="2400" kern="100" dirty="0"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筆資料：</a:t>
            </a:r>
            <a:endParaRPr kumimoji="1" lang="en-US" altLang="zh-TW" sz="2400" kern="100" dirty="0">
              <a:effectLst/>
              <a:latin typeface="Calibri" panose="020F0502020204030204" pitchFamily="34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每一筆都算出一個</a:t>
            </a:r>
            <a:r>
              <a:rPr kumimoji="1" lang="en-US" altLang="zh-TW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F1-score</a:t>
            </a:r>
            <a:r>
              <a:rPr kumimoji="1" lang="zh-TW" altLang="en-US" sz="2400" kern="100" dirty="0"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，最後取平均 </a:t>
            </a:r>
            <a:r>
              <a:rPr kumimoji="1" lang="en-US" altLang="zh-TW" sz="2400" kern="100" dirty="0"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=&gt; </a:t>
            </a:r>
            <a:r>
              <a:rPr kumimoji="1" lang="en-US" altLang="zh-TW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Macro</a:t>
            </a:r>
            <a:r>
              <a:rPr kumimoji="1" lang="en-US" altLang="zh-TW" sz="2400" kern="100" dirty="0"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F1-score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加總全部</a:t>
            </a:r>
            <a:r>
              <a:rPr kumimoji="1" lang="en-US" altLang="zh-TW" sz="2400" kern="100" dirty="0"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100</a:t>
            </a:r>
            <a:r>
              <a:rPr kumimoji="1" lang="zh-TW" altLang="en-US" sz="2400" kern="100" dirty="0"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筆的</a:t>
            </a:r>
            <a:r>
              <a:rPr kumimoji="1" lang="en-US" altLang="zh-TW" sz="2400" kern="100" dirty="0"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TP, FN </a:t>
            </a:r>
            <a:r>
              <a:rPr kumimoji="1" lang="zh-TW" altLang="en-US" sz="2400" kern="100" dirty="0"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以及</a:t>
            </a:r>
            <a:r>
              <a:rPr kumimoji="1" lang="en-US" altLang="zh-TW" sz="2400" kern="100" dirty="0"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FP </a:t>
            </a:r>
            <a:r>
              <a:rPr kumimoji="1" lang="zh-TW" altLang="en-US" sz="2400" kern="100" dirty="0"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之後，再算出 </a:t>
            </a:r>
            <a:r>
              <a:rPr kumimoji="1" lang="en-US" altLang="zh-TW" sz="2400" kern="100" dirty="0"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F1-score =&gt; </a:t>
            </a:r>
            <a:r>
              <a:rPr kumimoji="1" lang="en-US" altLang="zh-TW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Micro</a:t>
            </a:r>
            <a:r>
              <a:rPr kumimoji="1" lang="en-US" altLang="zh-TW" sz="2400" kern="100" dirty="0"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F1-score</a:t>
            </a:r>
          </a:p>
        </p:txBody>
      </p:sp>
    </p:spTree>
    <p:extLst>
      <p:ext uri="{BB962C8B-B14F-4D97-AF65-F5344CB8AC3E}">
        <p14:creationId xmlns:p14="http://schemas.microsoft.com/office/powerpoint/2010/main" val="410137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9DF4E-FD7D-9080-B52B-F7E9D1F5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LLM - Detect AI Generated Text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7D9F5E-1892-528D-C823-7808432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2FDFA4C-2676-C8D5-E318-D228829580E8}"/>
              </a:ext>
            </a:extLst>
          </p:cNvPr>
          <p:cNvSpPr txBox="1"/>
          <p:nvPr/>
        </p:nvSpPr>
        <p:spPr>
          <a:xfrm>
            <a:off x="778114" y="1798306"/>
            <a:ext cx="1063577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000" dirty="0">
                <a:ea typeface="Microsoft JhengHei" panose="020B0604030504040204" pitchFamily="34" charset="-120"/>
              </a:rPr>
              <a:t>The competition dataset comprises about 10,000 essays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000" dirty="0">
                <a:ea typeface="Microsoft JhengHei" panose="020B0604030504040204" pitchFamily="34" charset="-120"/>
              </a:rPr>
              <a:t>Some written by students and some generated by a variety of large language models (LLMs).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000" dirty="0">
                <a:ea typeface="Microsoft JhengHei" panose="020B0604030504040204" pitchFamily="34" charset="-120"/>
              </a:rPr>
              <a:t>The goal of the competition is to determine whether or not essay was generated by an LLM.</a:t>
            </a:r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95720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65971-B0EC-30C9-2033-E2EDCE0F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What is Kaggle?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328ABF-DDEA-CADF-66B3-BFE87A3E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B87797-E3AE-4EBE-2B62-A4DE081E228D}"/>
              </a:ext>
            </a:extLst>
          </p:cNvPr>
          <p:cNvSpPr txBox="1"/>
          <p:nvPr/>
        </p:nvSpPr>
        <p:spPr>
          <a:xfrm>
            <a:off x="653144" y="1806093"/>
            <a:ext cx="1091837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Kaggle is a platform that provides: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Real-word datasets for machine learning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Competitions with prizes (sometimes with money)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Discussion forum with </a:t>
            </a:r>
            <a:r>
              <a:rPr kumimoji="1" lang="en-US" altLang="zh-TW" sz="2400" dirty="0">
                <a:solidFill>
                  <a:srgbClr val="FF0000"/>
                </a:solidFill>
              </a:rPr>
              <a:t>a lots of code examples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C433184-A31B-F809-1E62-9393DCED2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637" y="2127093"/>
            <a:ext cx="2903330" cy="112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033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BD25C-902A-33B4-1FD9-46008821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LLM - Detect AI Generated Text (data)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C61EB-EBE4-9657-501F-EC5F1A71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E322A7-D134-1248-D251-43925E7BC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12" y="1578489"/>
            <a:ext cx="8325176" cy="45900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E6D96E8-1267-5BCC-CF26-09F422C2534E}"/>
              </a:ext>
            </a:extLst>
          </p:cNvPr>
          <p:cNvSpPr txBox="1"/>
          <p:nvPr/>
        </p:nvSpPr>
        <p:spPr>
          <a:xfrm>
            <a:off x="5264303" y="1918080"/>
            <a:ext cx="18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solidFill>
                  <a:srgbClr val="FF0000"/>
                </a:solidFill>
                <a:ea typeface="Microsoft JhengHei" panose="020B0604030504040204" pitchFamily="34" charset="-120"/>
              </a:rPr>
              <a:t>0 </a:t>
            </a:r>
            <a:r>
              <a:rPr kumimoji="1" lang="zh-TW" altLang="en-US" sz="1400" dirty="0">
                <a:solidFill>
                  <a:srgbClr val="FF0000"/>
                </a:solidFill>
                <a:ea typeface="Microsoft JhengHei" panose="020B0604030504040204" pitchFamily="34" charset="-120"/>
              </a:rPr>
              <a:t>代表人寫的文章，訓練集只有人寫的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015EB9-FFC1-6CA9-0F87-DA0009459E31}"/>
              </a:ext>
            </a:extLst>
          </p:cNvPr>
          <p:cNvSpPr/>
          <p:nvPr/>
        </p:nvSpPr>
        <p:spPr>
          <a:xfrm>
            <a:off x="5562998" y="2444487"/>
            <a:ext cx="1224880" cy="3782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8D5E11-5134-B6C6-7CCB-652339E46D81}"/>
              </a:ext>
            </a:extLst>
          </p:cNvPr>
          <p:cNvSpPr txBox="1"/>
          <p:nvPr/>
        </p:nvSpPr>
        <p:spPr>
          <a:xfrm>
            <a:off x="1245108" y="6357509"/>
            <a:ext cx="970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可能有幫助的外部資料集</a:t>
            </a:r>
            <a:r>
              <a:rPr kumimoji="1" lang="zh-TW" altLang="en-US" dirty="0"/>
              <a:t>：</a:t>
            </a:r>
            <a:r>
              <a:rPr kumimoji="1" lang="en" altLang="zh-TW" dirty="0"/>
              <a:t>https://</a:t>
            </a:r>
            <a:r>
              <a:rPr kumimoji="1" lang="en" altLang="zh-TW" dirty="0" err="1"/>
              <a:t>www.kaggle.com</a:t>
            </a:r>
            <a:r>
              <a:rPr kumimoji="1" lang="en" altLang="zh-TW" dirty="0"/>
              <a:t>/datasets/</a:t>
            </a:r>
            <a:r>
              <a:rPr kumimoji="1" lang="en" altLang="zh-TW" dirty="0" err="1"/>
              <a:t>alejopaullier</a:t>
            </a:r>
            <a:r>
              <a:rPr kumimoji="1" lang="en" altLang="zh-TW" dirty="0"/>
              <a:t>/</a:t>
            </a:r>
            <a:r>
              <a:rPr kumimoji="1" lang="en" altLang="zh-TW" dirty="0" err="1"/>
              <a:t>daigt</a:t>
            </a:r>
            <a:r>
              <a:rPr kumimoji="1" lang="en" altLang="zh-TW" dirty="0"/>
              <a:t>-external-dataset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559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C569B-2516-F255-246C-E8E255C4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TW" dirty="0"/>
              <a:t>LLM - Detect AI Generated Text</a:t>
            </a:r>
            <a:r>
              <a:rPr kumimoji="1" lang="zh-TW" altLang="en-US" dirty="0"/>
              <a:t> </a:t>
            </a:r>
            <a:r>
              <a:rPr kumimoji="1" lang="en-US" altLang="zh-TW" dirty="0"/>
              <a:t>(submission and evaluation)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E78FE5-7907-CD84-B584-320092DA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B9F609-4A02-E981-B003-376379256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60759"/>
            <a:ext cx="7772400" cy="32570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1590C14-5892-0526-D5E1-02240FDCEEBA}"/>
              </a:ext>
            </a:extLst>
          </p:cNvPr>
          <p:cNvSpPr/>
          <p:nvPr/>
        </p:nvSpPr>
        <p:spPr>
          <a:xfrm>
            <a:off x="4056198" y="2907792"/>
            <a:ext cx="1880218" cy="192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D18FBE-D04A-A60C-6F44-6B858AC5C23F}"/>
              </a:ext>
            </a:extLst>
          </p:cNvPr>
          <p:cNvSpPr txBox="1"/>
          <p:nvPr/>
        </p:nvSpPr>
        <p:spPr>
          <a:xfrm>
            <a:off x="1626979" y="5074213"/>
            <a:ext cx="8938042" cy="1427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上傳到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Kaggle Leaderboard 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需要實作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.</a:t>
            </a:r>
            <a:r>
              <a:rPr kumimoji="1" lang="en-US" altLang="zh-TW" sz="2000" dirty="0" err="1">
                <a:ea typeface="Microsoft JhengHei" panose="020B0604030504040204" pitchFamily="34" charset="-120"/>
              </a:rPr>
              <a:t>ipynb</a:t>
            </a:r>
            <a:endParaRPr kumimoji="1" lang="en-US" altLang="zh-TW" sz="2000" dirty="0"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你的 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code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 需要能 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predict </a:t>
            </a:r>
            <a:r>
              <a:rPr kumimoji="1" lang="en-US" altLang="zh-TW" sz="2000" dirty="0" err="1">
                <a:solidFill>
                  <a:srgbClr val="FF0000"/>
                </a:solidFill>
                <a:ea typeface="Microsoft JhengHei" panose="020B0604030504040204" pitchFamily="34" charset="-120"/>
              </a:rPr>
              <a:t>test_essays.csv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並產生檔案名稱為 </a:t>
            </a:r>
            <a:r>
              <a:rPr kumimoji="1" lang="en" altLang="zh-TW" sz="2000" dirty="0" err="1">
                <a:solidFill>
                  <a:srgbClr val="FF0000"/>
                </a:solidFill>
                <a:ea typeface="Microsoft JhengHei" panose="020B0604030504040204" pitchFamily="34" charset="-120"/>
              </a:rPr>
              <a:t>submission.csv</a:t>
            </a:r>
            <a:r>
              <a:rPr kumimoji="1" lang="zh-TW" altLang="en-US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 的檔案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，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Kaggle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 才能幫你執行程式碼並打分數，可參考 </a:t>
            </a:r>
            <a:r>
              <a:rPr kumimoji="1" lang="en" altLang="zh-TW" sz="2000" dirty="0">
                <a:ea typeface="Microsoft JhengHei" panose="020B0604030504040204" pitchFamily="34" charset="-120"/>
                <a:hlinkClick r:id="rId3"/>
              </a:rPr>
              <a:t>0.960| Phrases are keys</a:t>
            </a:r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87681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1B55B-BF60-EEF2-39E2-6FC4F3B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ROC Curve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DA747F-7522-C9B3-4D8B-5B0A7417D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845734"/>
            <a:ext cx="10918371" cy="74421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ROC: Receiver operating characteristic curve 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接收者操作特徵曲線</a:t>
            </a:r>
            <a:r>
              <a:rPr kumimoji="1" lang="en-US" altLang="zh-TW" dirty="0"/>
              <a:t>)</a:t>
            </a:r>
          </a:p>
          <a:p>
            <a:r>
              <a:rPr kumimoji="1" lang="en-US" altLang="zh-TW" dirty="0"/>
              <a:t>AUC: ROC</a:t>
            </a:r>
            <a:r>
              <a:rPr kumimoji="1" lang="zh-TW" altLang="en-US" dirty="0"/>
              <a:t>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的底面下面積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越大越好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6725D2-9CC6-5B07-A89D-9501F7F6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42812FE-602B-0FA0-5221-8C7CC6274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01" y="2934979"/>
            <a:ext cx="2610013" cy="266614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CC60379-BBFA-7774-F9E0-049410F0C12F}"/>
              </a:ext>
            </a:extLst>
          </p:cNvPr>
          <p:cNvSpPr txBox="1"/>
          <p:nvPr/>
        </p:nvSpPr>
        <p:spPr>
          <a:xfrm>
            <a:off x="7042826" y="727296"/>
            <a:ext cx="449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1400" dirty="0"/>
              <a:t>(Useful!!) https://</a:t>
            </a:r>
            <a:r>
              <a:rPr kumimoji="1" lang="en" altLang="zh-TW" sz="1400" dirty="0" err="1"/>
              <a:t>developers.google.com</a:t>
            </a:r>
            <a:r>
              <a:rPr kumimoji="1" lang="en" altLang="zh-TW" sz="1400" dirty="0"/>
              <a:t>/machine-learning/crash-course/classification/</a:t>
            </a:r>
            <a:r>
              <a:rPr kumimoji="1" lang="en" altLang="zh-TW" sz="1400" dirty="0" err="1"/>
              <a:t>roc-and-auc?hl</a:t>
            </a:r>
            <a:r>
              <a:rPr kumimoji="1" lang="en" altLang="zh-TW" sz="1400" dirty="0"/>
              <a:t>=</a:t>
            </a:r>
            <a:r>
              <a:rPr kumimoji="1" lang="en" altLang="zh-TW" sz="1400" dirty="0" err="1"/>
              <a:t>zh-tw</a:t>
            </a:r>
            <a:endParaRPr kumimoji="1" lang="zh-TW" altLang="en-US" sz="1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A70AD92-04B3-A576-97D1-D72DF9DB7B3B}"/>
              </a:ext>
            </a:extLst>
          </p:cNvPr>
          <p:cNvSpPr txBox="1"/>
          <p:nvPr/>
        </p:nvSpPr>
        <p:spPr>
          <a:xfrm>
            <a:off x="4122127" y="3205317"/>
            <a:ext cx="4858217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0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TP / (TP + FN): True Positive Rate (TPR)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又稱作 </a:t>
            </a:r>
            <a:r>
              <a:rPr lang="en" altLang="zh-TW" sz="20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Recall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0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FP / (FP+TN): False Positive Rate</a:t>
            </a:r>
            <a:r>
              <a:rPr lang="zh-TW" altLang="en-US" sz="20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(FPR)</a:t>
            </a:r>
            <a:endParaRPr lang="en" altLang="zh-TW" sz="2000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425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4BB2F-EC1F-1942-C5BA-BF2D8C86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Project checkpoints </a:t>
            </a:r>
            <a:r>
              <a:rPr kumimoji="1" lang="en" altLang="zh-TW" dirty="0">
                <a:ea typeface="Microsoft JhengHei" panose="020B0604030504040204" pitchFamily="34" charset="-120"/>
              </a:rPr>
              <a:t>(</a:t>
            </a:r>
            <a:r>
              <a:rPr kumimoji="1" lang="zh-TW" altLang="en-US" dirty="0">
                <a:ea typeface="Microsoft JhengHei" panose="020B0604030504040204" pitchFamily="34" charset="-120"/>
              </a:rPr>
              <a:t>暫定</a:t>
            </a:r>
            <a:r>
              <a:rPr kumimoji="1" lang="en" altLang="zh-TW" dirty="0"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C906AD-7CDC-C0A3-BEBF-A34A414C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66A18D-6FA5-9047-5902-5DC0B4DDE78C}"/>
              </a:ext>
            </a:extLst>
          </p:cNvPr>
          <p:cNvSpPr txBox="1"/>
          <p:nvPr/>
        </p:nvSpPr>
        <p:spPr>
          <a:xfrm>
            <a:off x="653144" y="1806093"/>
            <a:ext cx="1091837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ea typeface="Microsoft JhengHei" panose="020B0604030504040204" pitchFamily="34" charset="-120"/>
              </a:rPr>
              <a:t>Week 9: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確定各組的題目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ea typeface="Microsoft JhengHei" panose="020B0604030504040204" pitchFamily="34" charset="-120"/>
              </a:rPr>
              <a:t>Week 11: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進度報告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PPT (5 pages)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ea typeface="Microsoft JhengHei" panose="020B0604030504040204" pitchFamily="34" charset="-120"/>
              </a:rPr>
              <a:t>Week 13: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進度報告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PPT (5+5 pages), Presentations (selected teams)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ea typeface="Microsoft JhengHei" panose="020B0604030504040204" pitchFamily="34" charset="-120"/>
              </a:rPr>
              <a:t>Week 15 – Week 16: Final presentations for all teams (maybe poster)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ea typeface="Microsoft JhengHei" panose="020B0604030504040204" pitchFamily="34" charset="-120"/>
              </a:rPr>
              <a:t>Week 16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 結束前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: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繳交</a:t>
            </a:r>
            <a:r>
              <a:rPr kumimoji="1" lang="zh-TW" altLang="en-US" sz="2400" u="sng" dirty="0">
                <a:ea typeface="Microsoft JhengHei" panose="020B0604030504040204" pitchFamily="34" charset="-120"/>
              </a:rPr>
              <a:t>書面報告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以及</a:t>
            </a:r>
            <a:r>
              <a:rPr kumimoji="1" lang="zh-TW" altLang="en-US" sz="2400" u="sng" dirty="0">
                <a:ea typeface="Microsoft JhengHei" panose="020B0604030504040204" pitchFamily="34" charset="-120"/>
              </a:rPr>
              <a:t>程式碼</a:t>
            </a:r>
            <a:endParaRPr kumimoji="1" lang="en-US" altLang="zh-TW" sz="2400" u="sng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16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F34E6-0A69-57DA-BC2A-E6ED27C7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期末 </a:t>
            </a:r>
            <a:r>
              <a:rPr kumimoji="1" lang="en" altLang="zh-TW" dirty="0">
                <a:ea typeface="Microsoft JhengHei" panose="020B0604030504040204" pitchFamily="34" charset="-120"/>
              </a:rPr>
              <a:t>Project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規定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E68BF6-C135-FCB7-9736-7FF9FD6D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595967-DAAD-6BB4-08EC-BB4083D2C226}"/>
              </a:ext>
            </a:extLst>
          </p:cNvPr>
          <p:cNvSpPr txBox="1"/>
          <p:nvPr/>
        </p:nvSpPr>
        <p:spPr>
          <a:xfrm>
            <a:off x="653144" y="1806093"/>
            <a:ext cx="10918370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需要上傳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Kaggle Leaderboard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請留意，每個題目都是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Code competition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，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code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 必須沒有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bug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才能上傳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ea typeface="Microsoft JhengHei" panose="020B0604030504040204" pitchFamily="34" charset="-120"/>
              </a:rPr>
              <a:t>project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進度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(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至少最後一次書面報告前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)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需涵蓋大型語言模型的實驗，開源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(e.g., Llama)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或閉源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 (e.g., </a:t>
            </a:r>
            <a:r>
              <a:rPr kumimoji="1" lang="en-US" altLang="zh-TW" sz="2400" dirty="0" err="1">
                <a:ea typeface="Microsoft JhengHei" panose="020B0604030504040204" pitchFamily="34" charset="-120"/>
              </a:rPr>
              <a:t>ChatGPT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)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模型皆可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每次報告都需要列出每位組員的貢獻內容，以及組員間的工作比重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(%)</a:t>
            </a:r>
          </a:p>
        </p:txBody>
      </p:sp>
    </p:spTree>
    <p:extLst>
      <p:ext uri="{BB962C8B-B14F-4D97-AF65-F5344CB8AC3E}">
        <p14:creationId xmlns:p14="http://schemas.microsoft.com/office/powerpoint/2010/main" val="784325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F287C-C37F-451E-2EC8-8856C914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ea typeface="Microsoft JhengHei" panose="020B0604030504040204" pitchFamily="34" charset="-120"/>
              </a:rPr>
              <a:t>生成式 </a:t>
            </a:r>
            <a:r>
              <a:rPr kumimoji="1" lang="en-US" altLang="zh-TW" dirty="0">
                <a:ea typeface="Microsoft JhengHei" panose="020B0604030504040204" pitchFamily="34" charset="-120"/>
              </a:rPr>
              <a:t>AI</a:t>
            </a:r>
            <a:r>
              <a:rPr kumimoji="1" lang="zh-TW" altLang="en-US" dirty="0">
                <a:ea typeface="Microsoft JhengHei" panose="020B0604030504040204" pitchFamily="34" charset="-120"/>
              </a:rPr>
              <a:t> 融入教材核銷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E3C2F-0159-5DBA-A09A-B2B7C8E6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4AED2B-A99D-25D5-A224-C481D6CFC5A4}"/>
              </a:ext>
            </a:extLst>
          </p:cNvPr>
          <p:cNvSpPr txBox="1"/>
          <p:nvPr/>
        </p:nvSpPr>
        <p:spPr>
          <a:xfrm>
            <a:off x="653144" y="1806093"/>
            <a:ext cx="10918370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strike="sngStrike" dirty="0">
                <a:ea typeface="Microsoft JhengHei" panose="020B0604030504040204" pitchFamily="34" charset="-120"/>
              </a:rPr>
              <a:t>三月：</a:t>
            </a:r>
            <a:r>
              <a:rPr kumimoji="1" lang="en-US" altLang="zh-TW" sz="2400" strike="sngStrike" dirty="0">
                <a:ea typeface="Microsoft JhengHei" panose="020B0604030504040204" pitchFamily="34" charset="-120"/>
              </a:rPr>
              <a:t>3/24 (</a:t>
            </a:r>
            <a:r>
              <a:rPr kumimoji="1" lang="zh-TW" altLang="en-US" sz="2400" strike="sngStrike" dirty="0">
                <a:ea typeface="Microsoft JhengHei" panose="020B0604030504040204" pitchFamily="34" charset="-120"/>
              </a:rPr>
              <a:t>一</a:t>
            </a:r>
            <a:r>
              <a:rPr kumimoji="1" lang="en-US" altLang="zh-TW" sz="2400" strike="sngStrike" dirty="0">
                <a:ea typeface="Microsoft JhengHei" panose="020B0604030504040204" pitchFamily="34" charset="-120"/>
              </a:rPr>
              <a:t>)</a:t>
            </a:r>
            <a:endParaRPr kumimoji="1" lang="zh-TW" altLang="en-US" sz="2400" strike="sngStrike" dirty="0"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四月：</a:t>
            </a:r>
            <a:r>
              <a:rPr kumimoji="1" lang="en-US" altLang="zh-TW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4/21 (</a:t>
            </a:r>
            <a:r>
              <a:rPr kumimoji="1" lang="zh-TW" altLang="en-US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一</a:t>
            </a:r>
            <a:r>
              <a:rPr kumimoji="1" lang="en-US" altLang="zh-TW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五月：</a:t>
            </a:r>
            <a:r>
              <a:rPr kumimoji="1" lang="en-US" altLang="zh-TW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5/20 (</a:t>
            </a:r>
            <a:r>
              <a:rPr kumimoji="1" lang="zh-TW" altLang="en-US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二</a:t>
            </a:r>
            <a:r>
              <a:rPr kumimoji="1" lang="en-US" altLang="zh-TW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)</a:t>
            </a:r>
            <a:endParaRPr kumimoji="1" lang="en-US" altLang="zh-TW" sz="2400" u="sng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4652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18DC4-7ED0-CEA2-5D3F-F0F0CCE9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準備項目 </a:t>
            </a:r>
            <a:r>
              <a:rPr kumimoji="1" lang="en-US" altLang="zh-TW" dirty="0">
                <a:ea typeface="Microsoft JhengHei" panose="020B0604030504040204" pitchFamily="34" charset="-120"/>
              </a:rPr>
              <a:t>(updated)</a:t>
            </a:r>
            <a:endParaRPr kumimoji="1" lang="zh-TW" altLang="en-US" dirty="0"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4A735C-6110-DBB8-094A-20E6B940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7DB62D-CABC-9B9D-8CE2-D91A64000CBA}"/>
              </a:ext>
            </a:extLst>
          </p:cNvPr>
          <p:cNvSpPr txBox="1"/>
          <p:nvPr/>
        </p:nvSpPr>
        <p:spPr>
          <a:xfrm>
            <a:off x="653143" y="1868198"/>
            <a:ext cx="10918370" cy="3729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收據 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付款的學生需要簽名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目前受理項目為：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ChatGPT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Plus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(USD 20 /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月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Colab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Pro (USD 10.49 /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月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OpenAI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API (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一個月以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USD 19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為限，見下一頁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購買 </a:t>
            </a:r>
            <a:r>
              <a:rPr kumimoji="1"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ChatGPT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plus </a:t>
            </a:r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請下載 </a:t>
            </a:r>
            <a:r>
              <a:rPr kumimoji="1" lang="en-US" altLang="zh-TW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invoice</a:t>
            </a:r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，非</a:t>
            </a:r>
            <a:r>
              <a:rPr kumimoji="1" lang="en-US" altLang="zh-TW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receipt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刷卡明細 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付款的學生需要簽名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因此，每個項目需要收據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*1 + </a:t>
            </a:r>
            <a:r>
              <a:rPr kumimoji="1" lang="zh-TW" altLang="en-US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刷卡明細</a:t>
            </a:r>
            <a:r>
              <a:rPr kumimoji="1" lang="en-US" altLang="zh-TW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2915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CD83C5C-EA61-C255-DF28-E9CFF9EE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065145"/>
            <a:ext cx="3200400" cy="727709"/>
          </a:xfrm>
        </p:spPr>
        <p:txBody>
          <a:bodyPr anchor="ctr">
            <a:normAutofit/>
          </a:bodyPr>
          <a:lstStyle/>
          <a:p>
            <a:r>
              <a:rPr lang="en-US" altLang="zh-TW" sz="4800" dirty="0"/>
              <a:t>Thank you!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0AC63-905C-E7E8-4AEA-D711150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CC2DB8D-FB34-E3BD-0CDD-276E352F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68" y="2943225"/>
            <a:ext cx="4071257" cy="1182794"/>
          </a:xfrm>
        </p:spPr>
        <p:txBody>
          <a:bodyPr>
            <a:normAutofit/>
          </a:bodyPr>
          <a:lstStyle/>
          <a:p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林英嘉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✉️ </a:t>
            </a:r>
            <a:r>
              <a:rPr kumimoji="1" lang="en-US" altLang="zh-TW" sz="3200" dirty="0" err="1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yjlin@cgu.edu.tw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1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86A6FC-3CAE-286A-D273-24D56F1E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Kaggle submission types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D58D4F-7593-7A09-5357-C3C5AF2F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3A8C51-FB4D-B396-852C-E7355C49A3D4}"/>
              </a:ext>
            </a:extLst>
          </p:cNvPr>
          <p:cNvSpPr txBox="1"/>
          <p:nvPr/>
        </p:nvSpPr>
        <p:spPr>
          <a:xfrm>
            <a:off x="653144" y="1806093"/>
            <a:ext cx="1091837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Traditional competitions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Upload s</a:t>
            </a:r>
            <a:r>
              <a:rPr kumimoji="1" lang="en-US" altLang="zh-TW" sz="2400" b="1" dirty="0"/>
              <a:t>ubmission file </a:t>
            </a:r>
            <a:r>
              <a:rPr kumimoji="1" lang="en-US" altLang="zh-TW" sz="2400" dirty="0"/>
              <a:t>(e.g., *.csv)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Code / Notebook competitions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Upload </a:t>
            </a:r>
            <a:r>
              <a:rPr kumimoji="1" lang="en-US" altLang="zh-TW" sz="2400" b="1" dirty="0"/>
              <a:t>code</a:t>
            </a:r>
            <a:r>
              <a:rPr kumimoji="1" lang="en-US" altLang="zh-TW" sz="2400" dirty="0"/>
              <a:t> (e.g., *.</a:t>
            </a:r>
            <a:r>
              <a:rPr kumimoji="1" lang="en-US" altLang="zh-TW" sz="2400" dirty="0" err="1"/>
              <a:t>ipynb</a:t>
            </a:r>
            <a:r>
              <a:rPr kumimoji="1" lang="en-US" altLang="zh-TW" sz="2400" dirty="0"/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F92B4E-ADBE-9A41-2C44-BD43E77C48F1}"/>
              </a:ext>
            </a:extLst>
          </p:cNvPr>
          <p:cNvSpPr/>
          <p:nvPr/>
        </p:nvSpPr>
        <p:spPr>
          <a:xfrm>
            <a:off x="1031184" y="2987846"/>
            <a:ext cx="3959915" cy="526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4AD1D6-CC47-6744-EBAE-7C9568D54F45}"/>
              </a:ext>
            </a:extLst>
          </p:cNvPr>
          <p:cNvSpPr txBox="1"/>
          <p:nvPr/>
        </p:nvSpPr>
        <p:spPr>
          <a:xfrm>
            <a:off x="5254072" y="3057360"/>
            <a:ext cx="3240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本課程</a:t>
            </a:r>
            <a:r>
              <a:rPr kumimoji="1" lang="en-US" altLang="zh-TW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 projects </a:t>
            </a:r>
            <a:r>
              <a:rPr kumimoji="1" lang="zh-TW" altLang="en-US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採用此方式</a:t>
            </a:r>
          </a:p>
        </p:txBody>
      </p:sp>
    </p:spTree>
    <p:extLst>
      <p:ext uri="{BB962C8B-B14F-4D97-AF65-F5344CB8AC3E}">
        <p14:creationId xmlns:p14="http://schemas.microsoft.com/office/powerpoint/2010/main" val="383662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326150-9229-070C-3EA6-FF1573D0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/>
              <a:t>If you play Kaggle a lot …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2D8725-5CE1-C496-866C-03B0CDB8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0A3D66-FB6F-E172-77E1-3DA553E4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88" y="1453470"/>
            <a:ext cx="7452224" cy="489812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78CD3BA-FB6F-0517-29D5-3738CD04E054}"/>
              </a:ext>
            </a:extLst>
          </p:cNvPr>
          <p:cNvSpPr txBox="1"/>
          <p:nvPr/>
        </p:nvSpPr>
        <p:spPr>
          <a:xfrm>
            <a:off x="3785152" y="6415559"/>
            <a:ext cx="4621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1600" dirty="0"/>
              <a:t>Figure source: https://</a:t>
            </a:r>
            <a:r>
              <a:rPr kumimoji="1" lang="en" altLang="zh-TW" sz="1600" dirty="0" err="1"/>
              <a:t>www.kaggle.com</a:t>
            </a:r>
            <a:r>
              <a:rPr kumimoji="1" lang="en" altLang="zh-TW" sz="1600" dirty="0"/>
              <a:t>/</a:t>
            </a:r>
            <a:r>
              <a:rPr kumimoji="1" lang="en" altLang="zh-TW" sz="1600" dirty="0" err="1"/>
              <a:t>bestfitting</a:t>
            </a:r>
            <a:endParaRPr kumimoji="1" lang="en" altLang="zh-TW" sz="1600" dirty="0"/>
          </a:p>
        </p:txBody>
      </p:sp>
    </p:spTree>
    <p:extLst>
      <p:ext uri="{BB962C8B-B14F-4D97-AF65-F5344CB8AC3E}">
        <p14:creationId xmlns:p14="http://schemas.microsoft.com/office/powerpoint/2010/main" val="411516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1B1D80-D444-3D31-A265-F28A35AD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95B27B8-D9AE-7070-D104-FCBA8146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56088"/>
            <a:ext cx="10918371" cy="1033416"/>
          </a:xfrm>
        </p:spPr>
        <p:txBody>
          <a:bodyPr/>
          <a:lstStyle/>
          <a:p>
            <a:r>
              <a:rPr kumimoji="1" lang="en-US" altLang="zh-TW" dirty="0"/>
              <a:t>Outline of tasks</a:t>
            </a:r>
            <a:endParaRPr kumimoji="1" lang="zh-TW" altLang="en-US" dirty="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7030B39B-5917-D7E3-ADA9-6BBB10AEB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86321"/>
              </p:ext>
            </p:extLst>
          </p:nvPr>
        </p:nvGraphicFramePr>
        <p:xfrm>
          <a:off x="1078495" y="2214032"/>
          <a:ext cx="10035010" cy="3055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541">
                  <a:extLst>
                    <a:ext uri="{9D8B030D-6E8A-4147-A177-3AD203B41FA5}">
                      <a16:colId xmlns:a16="http://schemas.microsoft.com/office/drawing/2014/main" val="2000886551"/>
                    </a:ext>
                  </a:extLst>
                </a:gridCol>
                <a:gridCol w="3879059">
                  <a:extLst>
                    <a:ext uri="{9D8B030D-6E8A-4147-A177-3AD203B41FA5}">
                      <a16:colId xmlns:a16="http://schemas.microsoft.com/office/drawing/2014/main" val="3087572156"/>
                    </a:ext>
                  </a:extLst>
                </a:gridCol>
                <a:gridCol w="1682588">
                  <a:extLst>
                    <a:ext uri="{9D8B030D-6E8A-4147-A177-3AD203B41FA5}">
                      <a16:colId xmlns:a16="http://schemas.microsoft.com/office/drawing/2014/main" val="3197629087"/>
                    </a:ext>
                  </a:extLst>
                </a:gridCol>
                <a:gridCol w="2977822">
                  <a:extLst>
                    <a:ext uri="{9D8B030D-6E8A-4147-A177-3AD203B41FA5}">
                      <a16:colId xmlns:a16="http://schemas.microsoft.com/office/drawing/2014/main" val="2381574159"/>
                    </a:ext>
                  </a:extLst>
                </a:gridCol>
              </a:tblGrid>
              <a:tr h="763897">
                <a:tc>
                  <a:txBody>
                    <a:bodyPr/>
                    <a:lstStyle/>
                    <a:p>
                      <a:r>
                        <a:rPr lang="en-US" altLang="zh-TW" dirty="0"/>
                        <a:t>Platform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Competition Name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Type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Task Type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026224"/>
                  </a:ext>
                </a:extLst>
              </a:tr>
              <a:tr h="763897">
                <a:tc rowSpan="3">
                  <a:txBody>
                    <a:bodyPr/>
                    <a:lstStyle/>
                    <a:p>
                      <a:r>
                        <a:rPr lang="en-US" altLang="zh-TW" dirty="0"/>
                        <a:t>Kaggle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dirty="0">
                          <a:hlinkClick r:id="rId2"/>
                        </a:rPr>
                        <a:t>LLM Classification Finetuning</a:t>
                      </a:r>
                      <a:endParaRPr lang="en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text</a:t>
                      </a:r>
                      <a:endParaRPr lang="en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Text classification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84731"/>
                  </a:ext>
                </a:extLst>
              </a:tr>
              <a:tr h="76389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dirty="0">
                          <a:hlinkClick r:id="rId3"/>
                        </a:rPr>
                        <a:t>NBME - Score Clinical Patient Notes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text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Token classification (like Named Entity Recognition)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91745"/>
                  </a:ext>
                </a:extLst>
              </a:tr>
              <a:tr h="76389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dirty="0">
                          <a:hlinkClick r:id="rId4"/>
                        </a:rPr>
                        <a:t>LLM - Detect AI Generated Text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text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Text classification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319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5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E2BFE-EAFE-D283-554F-D5918579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/>
              <a:t>LLM Classification Finetuning (intro)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6CE9CF-1713-DA55-DF20-3CE20CED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18" y="1439274"/>
            <a:ext cx="10918371" cy="554566"/>
          </a:xfrm>
        </p:spPr>
        <p:txBody>
          <a:bodyPr/>
          <a:lstStyle/>
          <a:p>
            <a:pPr marL="0" indent="0">
              <a:buNone/>
            </a:pPr>
            <a:r>
              <a:rPr lang="en" altLang="zh-TW" b="1" dirty="0"/>
              <a:t>Chatbot Arena: </a:t>
            </a:r>
            <a:r>
              <a:rPr kumimoji="1" lang="en" altLang="zh-TW" dirty="0"/>
              <a:t>https://</a:t>
            </a:r>
            <a:r>
              <a:rPr kumimoji="1" lang="en" altLang="zh-TW" dirty="0" err="1"/>
              <a:t>lmarena.ai</a:t>
            </a:r>
            <a:r>
              <a:rPr kumimoji="1" lang="en" altLang="zh-TW" dirty="0"/>
              <a:t>/?leaderboard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4ADD00-20E3-260F-B0F4-A2903348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4D5717-8E07-0E9F-CFE6-C3CD90B5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47" y="1786160"/>
            <a:ext cx="9120706" cy="49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3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1EC3C-61F2-9EFB-8757-AA9D819E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LLM Classification Finetuning (data example)</a:t>
            </a:r>
            <a:r>
              <a:rPr kumimoji="1" lang="zh-TW" altLang="en-US" dirty="0"/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B1040E-59C8-51D5-CFF6-A598A423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62AA2BD-E84E-96FE-3F7B-BE50EC122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4" y="1677795"/>
            <a:ext cx="10918371" cy="453161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A84316D-7408-E5DC-761D-4B4283F27D6A}"/>
              </a:ext>
            </a:extLst>
          </p:cNvPr>
          <p:cNvSpPr txBox="1"/>
          <p:nvPr/>
        </p:nvSpPr>
        <p:spPr>
          <a:xfrm>
            <a:off x="2313187" y="1724835"/>
            <a:ext cx="179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ea typeface="Microsoft JhengHei" panose="020B0604030504040204" pitchFamily="34" charset="-120"/>
              </a:rPr>
              <a:t>約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55K rows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7523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1EC3C-61F2-9EFB-8757-AA9D819E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LLM Classification Finetuning (data example)</a:t>
            </a:r>
            <a:r>
              <a:rPr kumimoji="1" lang="zh-TW" altLang="en-US" dirty="0"/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B1040E-59C8-51D5-CFF6-A598A423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530131A-69DC-93AB-E8AA-C0851CFB6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23" y="1659699"/>
            <a:ext cx="7772400" cy="502348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29C6695-8D57-CB65-F9A0-F63F83FDCC95}"/>
              </a:ext>
            </a:extLst>
          </p:cNvPr>
          <p:cNvSpPr txBox="1"/>
          <p:nvPr/>
        </p:nvSpPr>
        <p:spPr>
          <a:xfrm>
            <a:off x="7321122" y="3117702"/>
            <a:ext cx="3947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ea typeface="Microsoft JhengHei" panose="020B0604030504040204" pitchFamily="34" charset="-120"/>
              </a:rPr>
              <a:t>此競賽為 </a:t>
            </a:r>
            <a:r>
              <a:rPr kumimoji="1" lang="en-US" altLang="zh-TW" sz="2400" dirty="0"/>
              <a:t>Code competition</a:t>
            </a:r>
          </a:p>
          <a:p>
            <a:r>
              <a:rPr kumimoji="1" lang="zh-TW" altLang="en-US" sz="2400" dirty="0">
                <a:ea typeface="Microsoft JhengHei" panose="020B0604030504040204" pitchFamily="34" charset="-120"/>
              </a:rPr>
              <a:t>因此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test set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實際上不公開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037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C50AB-7F1F-2CCE-BEBB-C9DF26EF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LLM Classification Finetuning (submission)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FFB2A5-ADAF-2588-078F-A0FE3E53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D09598-74CA-A4EB-3B58-C0D752EEC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85" y="3106912"/>
            <a:ext cx="10385830" cy="301570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0E8C508-161A-9B87-BE2E-31E9CD13F1A6}"/>
              </a:ext>
            </a:extLst>
          </p:cNvPr>
          <p:cNvSpPr txBox="1"/>
          <p:nvPr/>
        </p:nvSpPr>
        <p:spPr>
          <a:xfrm>
            <a:off x="778114" y="1798306"/>
            <a:ext cx="106357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上傳到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Kaggle Leaderboard 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需要實作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.</a:t>
            </a:r>
            <a:r>
              <a:rPr kumimoji="1" lang="en-US" altLang="zh-TW" sz="2000" dirty="0" err="1">
                <a:ea typeface="Microsoft JhengHei" panose="020B0604030504040204" pitchFamily="34" charset="-120"/>
              </a:rPr>
              <a:t>ipynb</a:t>
            </a:r>
            <a:endParaRPr kumimoji="1" lang="en-US" altLang="zh-TW" sz="2000" dirty="0">
              <a:ea typeface="Microsoft JhengHei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你的 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code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 需要能 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predict </a:t>
            </a:r>
            <a:r>
              <a:rPr kumimoji="1" lang="en-US" altLang="zh-TW" sz="2000" dirty="0" err="1">
                <a:solidFill>
                  <a:srgbClr val="FF0000"/>
                </a:solidFill>
                <a:ea typeface="Microsoft JhengHei" panose="020B0604030504040204" pitchFamily="34" charset="-120"/>
              </a:rPr>
              <a:t>test.csv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並產生檔案名稱為 </a:t>
            </a:r>
            <a:r>
              <a:rPr kumimoji="1" lang="en" altLang="zh-TW" sz="2000" dirty="0" err="1">
                <a:solidFill>
                  <a:srgbClr val="FF0000"/>
                </a:solidFill>
                <a:ea typeface="Microsoft JhengHei" panose="020B0604030504040204" pitchFamily="34" charset="-120"/>
              </a:rPr>
              <a:t>submission.csv</a:t>
            </a:r>
            <a:r>
              <a:rPr kumimoji="1" lang="zh-TW" altLang="en-US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 的檔案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，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Kaggle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 才能幫你執行程式碼並打分數，可參考 </a:t>
            </a:r>
            <a:r>
              <a:rPr kumimoji="1" lang="en" altLang="zh-TW" sz="2000" dirty="0">
                <a:ea typeface="Microsoft JhengHei" panose="020B0604030504040204" pitchFamily="34" charset="-120"/>
                <a:hlinkClick r:id="rId3"/>
              </a:rPr>
              <a:t>LMSYS: </a:t>
            </a:r>
            <a:r>
              <a:rPr kumimoji="1" lang="en" altLang="zh-TW" sz="2000" dirty="0" err="1">
                <a:ea typeface="Microsoft JhengHei" panose="020B0604030504040204" pitchFamily="34" charset="-120"/>
                <a:hlinkClick r:id="rId3"/>
              </a:rPr>
              <a:t>KerasNLP</a:t>
            </a:r>
            <a:r>
              <a:rPr kumimoji="1" lang="en" altLang="zh-TW" sz="2000" dirty="0">
                <a:ea typeface="Microsoft JhengHei" panose="020B0604030504040204" pitchFamily="34" charset="-120"/>
                <a:hlinkClick r:id="rId3"/>
              </a:rPr>
              <a:t> Starter</a:t>
            </a:r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25640108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_template_DL" id="{E71C07C9-5718-B34F-9EA9-A4FDE47A262C}" vid="{F05AA8C9-6C58-904C-AE8A-42257BEE94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回顧</Template>
  <TotalTime>1684</TotalTime>
  <Words>1459</Words>
  <Application>Microsoft Macintosh PowerPoint</Application>
  <PresentationFormat>寬螢幕</PresentationFormat>
  <Paragraphs>167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Microsoft JhengHei</vt:lpstr>
      <vt:lpstr>Arial</vt:lpstr>
      <vt:lpstr>Calibri</vt:lpstr>
      <vt:lpstr>Calibri Light</vt:lpstr>
      <vt:lpstr>Cambria Math</vt:lpstr>
      <vt:lpstr>Consolas</vt:lpstr>
      <vt:lpstr>Times New Roman</vt:lpstr>
      <vt:lpstr>回顧</vt:lpstr>
      <vt:lpstr>自然語言處理與應用 Natural Language Processing and Applications</vt:lpstr>
      <vt:lpstr>What is Kaggle?</vt:lpstr>
      <vt:lpstr>Kaggle submission types</vt:lpstr>
      <vt:lpstr>If you play Kaggle a lot …</vt:lpstr>
      <vt:lpstr>Outline of tasks</vt:lpstr>
      <vt:lpstr>LLM Classification Finetuning (intro)</vt:lpstr>
      <vt:lpstr>LLM Classification Finetuning (data example) </vt:lpstr>
      <vt:lpstr>LLM Classification Finetuning (data example) </vt:lpstr>
      <vt:lpstr>LLM Classification Finetuning (submission)</vt:lpstr>
      <vt:lpstr>LLM Classification Finetuning (evaluation)</vt:lpstr>
      <vt:lpstr>NBME - Score Clinical Patient Notes</vt:lpstr>
      <vt:lpstr>NBME – patient note example</vt:lpstr>
      <vt:lpstr>NBME - Score Clinical Patient Notes (data example - train.csv)</vt:lpstr>
      <vt:lpstr>NBME - Score Clinical Patient Notes (data example - features.csv)</vt:lpstr>
      <vt:lpstr>NBME - Score Clinical Patient Notes (submission and evaluation)</vt:lpstr>
      <vt:lpstr>NBME - Score Clinical Patient Notes (evaluation)</vt:lpstr>
      <vt:lpstr>Confusion Matrix</vt:lpstr>
      <vt:lpstr>Macro vs. Micro</vt:lpstr>
      <vt:lpstr>LLM - Detect AI Generated Text</vt:lpstr>
      <vt:lpstr>LLM - Detect AI Generated Text (data)</vt:lpstr>
      <vt:lpstr>LLM - Detect AI Generated Text (submission and evaluation)</vt:lpstr>
      <vt:lpstr>ROC Curve</vt:lpstr>
      <vt:lpstr>Project checkpoints (暫定)</vt:lpstr>
      <vt:lpstr>期末 Project 規定</vt:lpstr>
      <vt:lpstr>生成式 AI 融入教材核銷</vt:lpstr>
      <vt:lpstr>準備項目 (updated)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 Deep Learning</dc:title>
  <dc:creator>林英嘉</dc:creator>
  <cp:lastModifiedBy>林英嘉</cp:lastModifiedBy>
  <cp:revision>239</cp:revision>
  <dcterms:created xsi:type="dcterms:W3CDTF">2025-02-07T09:05:59Z</dcterms:created>
  <dcterms:modified xsi:type="dcterms:W3CDTF">2025-04-07T05:08:58Z</dcterms:modified>
</cp:coreProperties>
</file>