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734" r:id="rId3"/>
    <p:sldId id="704" r:id="rId4"/>
    <p:sldId id="473" r:id="rId5"/>
    <p:sldId id="72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12528A"/>
    <a:srgbClr val="11528A"/>
    <a:srgbClr val="97C64E"/>
    <a:srgbClr val="CA5393"/>
    <a:srgbClr val="F17C4D"/>
    <a:srgbClr val="57C0CD"/>
    <a:srgbClr val="F11B00"/>
    <a:srgbClr val="FDB614"/>
    <a:srgbClr val="4B8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7"/>
    <p:restoredTop sz="94276"/>
  </p:normalViewPr>
  <p:slideViewPr>
    <p:cSldViewPr snapToGrid="0" snapToObjects="1">
      <p:cViewPr>
        <p:scale>
          <a:sx n="90" d="100"/>
          <a:sy n="90" d="100"/>
        </p:scale>
        <p:origin x="1208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F7DD5-0EDE-6048-AD90-EF2642B7C0B1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A53E1-2D0B-7C48-9636-74A0E4A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A53E1-2D0B-7C48-9636-74A0E4A7C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A53E1-2D0B-7C48-9636-74A0E4A7CF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8D08-50EF-634A-9D15-EC68736BD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9ED5DB-AE0F-410A-B429-F1FFA97A6E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4200" y="4980840"/>
            <a:ext cx="2854573" cy="1227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35E08EF-2127-4007-B8E6-CC08994E14CC}"/>
              </a:ext>
            </a:extLst>
          </p:cNvPr>
          <p:cNvSpPr/>
          <p:nvPr userDrawn="1"/>
        </p:nvSpPr>
        <p:spPr>
          <a:xfrm>
            <a:off x="0" y="2808007"/>
            <a:ext cx="9144000" cy="1463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273" y="3170405"/>
            <a:ext cx="5649453" cy="738244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Trade Gothic LT Pro Bold Cn"/>
              </a:defRPr>
            </a:lvl1pPr>
          </a:lstStyle>
          <a:p>
            <a:r>
              <a:rPr lang="en-US" dirty="0"/>
              <a:t>NAME OF SURVEY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E9C9E0-6167-445A-B259-48F832349E4B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569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6E6BE4-B004-40C3-A3FE-2B2D5AB37DDA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9501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957730-3329-448E-8AF6-67F9F3F2CDB7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2598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47974" y="1440141"/>
            <a:ext cx="7438826" cy="806115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2000">
                <a:solidFill>
                  <a:srgbClr val="646464"/>
                </a:solidFill>
                <a:latin typeface="Gill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87327C-69FE-4BB9-A7D5-F875BEF7A82E}"/>
              </a:ext>
            </a:extLst>
          </p:cNvPr>
          <p:cNvSpPr txBox="1"/>
          <p:nvPr userDrawn="1"/>
        </p:nvSpPr>
        <p:spPr>
          <a:xfrm>
            <a:off x="78423" y="1082796"/>
            <a:ext cx="1169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DBDEDD"/>
                </a:solidFill>
                <a:latin typeface="Neutraface Text Bold"/>
                <a:cs typeface="Neutraface Text Bold"/>
              </a:rPr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0BD5D9-18AA-4783-9553-B7CB330A75E2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BB56FC-C694-4A1E-BF49-9456CA8E1EC4}"/>
              </a:ext>
            </a:extLst>
          </p:cNvPr>
          <p:cNvSpPr/>
          <p:nvPr userDrawn="1"/>
        </p:nvSpPr>
        <p:spPr>
          <a:xfrm>
            <a:off x="0" y="-13935"/>
            <a:ext cx="9171024" cy="836656"/>
          </a:xfrm>
          <a:prstGeom prst="rect">
            <a:avLst/>
          </a:prstGeom>
          <a:solidFill>
            <a:srgbClr val="1252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bIns="45720" rtlCol="0" anchor="ctr"/>
          <a:lstStyle/>
          <a:p>
            <a:pPr lvl="0"/>
            <a:endParaRPr lang="en-US" sz="3600" b="1" i="0" dirty="0">
              <a:solidFill>
                <a:prstClr val="white"/>
              </a:solidFill>
              <a:latin typeface="Trade Gothic LT Pro Bold Condensed No. 20" charset="0"/>
              <a:ea typeface="Trade Gothic LT Pro Bold Condensed No. 20" charset="0"/>
              <a:cs typeface="Trade Gothic LT Pro Bold Condensed No. 2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681" y="19016"/>
            <a:ext cx="4105940" cy="817640"/>
          </a:xfrm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  <a:latin typeface="Trade Gothic LT Pro Bold Condensed No. 20" charset="0"/>
                <a:ea typeface="Trade Gothic LT Pro Bold Condensed No. 20" charset="0"/>
                <a:cs typeface="Trade Gothic LT Pro Bold Condensed No. 20" charset="0"/>
              </a:defRPr>
            </a:lvl1pPr>
          </a:lstStyle>
          <a:p>
            <a:r>
              <a:rPr lang="en-US" dirty="0" smtClean="0"/>
              <a:t>QUESTION 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DBB56FC-C694-4A1E-BF49-9456CA8E1EC4}"/>
              </a:ext>
            </a:extLst>
          </p:cNvPr>
          <p:cNvSpPr/>
          <p:nvPr userDrawn="1"/>
        </p:nvSpPr>
        <p:spPr>
          <a:xfrm>
            <a:off x="0" y="685966"/>
            <a:ext cx="9171024" cy="580126"/>
          </a:xfrm>
          <a:prstGeom prst="rect">
            <a:avLst/>
          </a:prstGeom>
          <a:solidFill>
            <a:srgbClr val="1B40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bIns="45720" rtlCol="0" anchor="ctr"/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INSERT SUMMARY TEXT</a:t>
            </a:r>
          </a:p>
        </p:txBody>
      </p:sp>
    </p:spTree>
    <p:extLst>
      <p:ext uri="{BB962C8B-B14F-4D97-AF65-F5344CB8AC3E}">
        <p14:creationId xmlns:p14="http://schemas.microsoft.com/office/powerpoint/2010/main" val="144248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-271752" y="-1214349"/>
            <a:ext cx="3591503" cy="5841401"/>
          </a:xfrm>
        </p:spPr>
        <p:txBody>
          <a:bodyPr anchor="t">
            <a:noAutofit/>
          </a:bodyPr>
          <a:lstStyle>
            <a:lvl1pPr marL="0" indent="0">
              <a:buNone/>
              <a:defRPr sz="57200">
                <a:solidFill>
                  <a:srgbClr val="11528A"/>
                </a:solidFill>
                <a:latin typeface="Futura BdCn BT 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747C9611-AE74-436C-B344-159AFE73347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91503" y="1"/>
            <a:ext cx="5552497" cy="54863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700">
                <a:solidFill>
                  <a:schemeClr val="tx1">
                    <a:tint val="75000"/>
                  </a:schemeClr>
                </a:solidFill>
                <a:latin typeface="Gill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list of findings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6A3B0C-8238-47B0-8B8A-8A420FD6F79A}"/>
              </a:ext>
            </a:extLst>
          </p:cNvPr>
          <p:cNvSpPr/>
          <p:nvPr userDrawn="1"/>
        </p:nvSpPr>
        <p:spPr>
          <a:xfrm>
            <a:off x="0" y="5849818"/>
            <a:ext cx="9171024" cy="1008182"/>
          </a:xfrm>
          <a:prstGeom prst="rect">
            <a:avLst/>
          </a:prstGeom>
          <a:solidFill>
            <a:srgbClr val="1152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37160" bIns="137160" rtlCol="0" anchor="ctr"/>
          <a:lstStyle/>
          <a:p>
            <a:endParaRPr lang="en-US" sz="6000" b="1" cap="all" dirty="0">
              <a:solidFill>
                <a:srgbClr val="1B4065"/>
              </a:solidFill>
              <a:latin typeface="Trade Gothic LT Pro Bold Condensed No. 20" charset="0"/>
              <a:ea typeface="Trade Gothic LT Pro Bold Condensed No. 20" charset="0"/>
              <a:cs typeface="Trade Gothic LT Pro Bold Condensed No. 20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A576FF58-B702-4B40-B614-B658A768EA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447800" y="5869642"/>
            <a:ext cx="9144000" cy="988358"/>
          </a:xfrm>
          <a:noFill/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Trade Gothic LT Pro Bold Cn"/>
              </a:defRPr>
            </a:lvl1pPr>
          </a:lstStyle>
          <a:p>
            <a:r>
              <a:rPr lang="en-US" dirty="0" smtClean="0"/>
              <a:t>FINDINGS </a:t>
            </a:r>
            <a:r>
              <a:rPr lang="en-US" dirty="0"/>
              <a:t>TO REMEMBER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1D300D-743C-47C9-8622-AE3618C4D791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73025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781374" y="2291265"/>
            <a:ext cx="6905426" cy="3855438"/>
          </a:xfrm>
        </p:spPr>
        <p:txBody>
          <a:bodyPr>
            <a:normAutofit/>
          </a:bodyPr>
          <a:lstStyle>
            <a:lvl1pPr marL="0" indent="0">
              <a:buNone/>
              <a:defRPr sz="1400" b="0" i="1" baseline="0">
                <a:solidFill>
                  <a:srgbClr val="646464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i="1" dirty="0" smtClean="0">
                <a:latin typeface="Gill Sans" charset="0"/>
                <a:ea typeface="Gill Sans" charset="0"/>
                <a:cs typeface="Gill Sans" charset="0"/>
              </a:rPr>
              <a:t>SUB-QUESTION PROMPTS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CC5165-91D1-41E8-B7A3-B89147C7E2E7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87327C-69FE-4BB9-A7D5-F875BEF7A82E}"/>
              </a:ext>
            </a:extLst>
          </p:cNvPr>
          <p:cNvSpPr txBox="1"/>
          <p:nvPr userDrawn="1"/>
        </p:nvSpPr>
        <p:spPr>
          <a:xfrm>
            <a:off x="78423" y="1082796"/>
            <a:ext cx="1169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DBDEDD"/>
                </a:solidFill>
                <a:latin typeface="Neutraface Text Bold"/>
                <a:cs typeface="Neutraface Text Bold"/>
              </a:rPr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DBB56FC-C694-4A1E-BF49-9456CA8E1EC4}"/>
              </a:ext>
            </a:extLst>
          </p:cNvPr>
          <p:cNvSpPr/>
          <p:nvPr userDrawn="1"/>
        </p:nvSpPr>
        <p:spPr>
          <a:xfrm>
            <a:off x="0" y="-13935"/>
            <a:ext cx="9171024" cy="836656"/>
          </a:xfrm>
          <a:prstGeom prst="rect">
            <a:avLst/>
          </a:prstGeom>
          <a:solidFill>
            <a:srgbClr val="1252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bIns="45720" rtlCol="0" anchor="ctr"/>
          <a:lstStyle/>
          <a:p>
            <a:pPr lvl="0"/>
            <a:endParaRPr lang="en-US" sz="3600" b="1" i="0" dirty="0">
              <a:solidFill>
                <a:prstClr val="white"/>
              </a:solidFill>
              <a:latin typeface="Trade Gothic LT Pro Bold Condensed No. 20" charset="0"/>
              <a:ea typeface="Trade Gothic LT Pro Bold Condensed No. 20" charset="0"/>
              <a:cs typeface="Trade Gothic LT Pro Bold Condensed No. 2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BB56FC-C694-4A1E-BF49-9456CA8E1EC4}"/>
              </a:ext>
            </a:extLst>
          </p:cNvPr>
          <p:cNvSpPr/>
          <p:nvPr userDrawn="1"/>
        </p:nvSpPr>
        <p:spPr>
          <a:xfrm>
            <a:off x="0" y="685966"/>
            <a:ext cx="9171024" cy="580126"/>
          </a:xfrm>
          <a:prstGeom prst="rect">
            <a:avLst/>
          </a:prstGeom>
          <a:solidFill>
            <a:srgbClr val="1B40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bIns="45720" rtlCol="0" anchor="ctr"/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INSERT SUMMARY TEXT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47974" y="1440142"/>
            <a:ext cx="7438826" cy="828618"/>
          </a:xfr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solidFill>
                  <a:srgbClr val="646464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OVERALL QUESTION PROMPT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63681" y="-147229"/>
            <a:ext cx="8229600" cy="1143000"/>
          </a:xfrm>
        </p:spPr>
        <p:txBody>
          <a:bodyPr>
            <a:normAutofit/>
          </a:bodyPr>
          <a:lstStyle>
            <a:lvl1pPr algn="l">
              <a:defRPr sz="4400" b="1" i="0">
                <a:solidFill>
                  <a:schemeClr val="bg1"/>
                </a:solidFill>
                <a:latin typeface="Trade Gothic LT Pro Bold Condensed No. 20" charset="0"/>
                <a:ea typeface="Trade Gothic LT Pro Bold Condensed No. 20" charset="0"/>
                <a:cs typeface="Trade Gothic LT Pro Bold Condensed No. 20" charset="0"/>
              </a:defRPr>
            </a:lvl1pPr>
          </a:lstStyle>
          <a:p>
            <a:r>
              <a:rPr lang="en-US" dirty="0" smtClean="0"/>
              <a:t>COMPOSITE QUESTION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53EBE8-6DBC-473F-915A-E77C09ECFC0C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132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5123"/>
            <a:ext cx="8229600" cy="114300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Trade Gothic LT Pro Bold Cn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60547-E36A-4A22-8907-82DD29B0D23A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218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3AE744-E552-4B81-AF9A-4EF329A8115F}"/>
              </a:ext>
            </a:extLst>
          </p:cNvPr>
          <p:cNvSpPr txBox="1"/>
          <p:nvPr userDrawn="1"/>
        </p:nvSpPr>
        <p:spPr>
          <a:xfrm>
            <a:off x="2554594" y="5455839"/>
            <a:ext cx="408458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latin typeface="Gill Sans MT"/>
                <a:cs typeface="Gill Sans MT"/>
              </a:rPr>
              <a:t>Scott Riding &amp; </a:t>
            </a:r>
            <a:r>
              <a:rPr lang="en-US" sz="1600" dirty="0" err="1">
                <a:latin typeface="Gill Sans MT"/>
                <a:cs typeface="Gill Sans MT"/>
              </a:rPr>
              <a:t>Quin</a:t>
            </a:r>
            <a:r>
              <a:rPr lang="en-US" sz="1600" dirty="0">
                <a:latin typeface="Gill Sans MT"/>
                <a:cs typeface="Gill Sans MT"/>
              </a:rPr>
              <a:t> Monson Ph.D.</a:t>
            </a:r>
          </a:p>
          <a:p>
            <a:pPr algn="ctr">
              <a:lnSpc>
                <a:spcPct val="130000"/>
              </a:lnSpc>
            </a:pPr>
            <a:r>
              <a:rPr lang="en-US" sz="1600" dirty="0">
                <a:latin typeface="Gill Sans MT"/>
                <a:cs typeface="Gill Sans MT"/>
              </a:rPr>
              <a:t>scott@y2analytics.com, quin@y2analytics.com,</a:t>
            </a:r>
          </a:p>
          <a:p>
            <a:pPr algn="ctr">
              <a:lnSpc>
                <a:spcPct val="130000"/>
              </a:lnSpc>
            </a:pPr>
            <a:r>
              <a:rPr lang="en-US" sz="1600" dirty="0">
                <a:latin typeface="Gill Sans MT"/>
                <a:cs typeface="Gill Sans MT"/>
              </a:rPr>
              <a:t>801.556.3204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5309B3-1CEA-4AAC-94D2-4D5E5A857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34" y="4043977"/>
            <a:ext cx="285750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7C6F43-11A0-4CD4-BCCD-F5E20A532F71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2477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A2E51D-31E4-484F-9660-22983474851C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8234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607785-BD69-4CD5-B2E4-839F46B4A464}"/>
              </a:ext>
            </a:extLst>
          </p:cNvPr>
          <p:cNvSpPr txBox="1"/>
          <p:nvPr userDrawn="1"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5793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1B73-D734-CA46-9686-943BD4853D2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6B869-91A0-A042-BA42-ABA29812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4537" y="3207863"/>
            <a:ext cx="5250284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cap="all" dirty="0">
                <a:solidFill>
                  <a:schemeClr val="bg1"/>
                </a:solidFill>
                <a:latin typeface="Trade Gothic LT Pro Bold Cn"/>
                <a:cs typeface="Trade Gothic LT Pro Bold Cn"/>
              </a:rPr>
              <a:t>NAME OF SURVEY</a:t>
            </a:r>
          </a:p>
        </p:txBody>
      </p:sp>
    </p:spTree>
    <p:extLst>
      <p:ext uri="{BB962C8B-B14F-4D97-AF65-F5344CB8AC3E}">
        <p14:creationId xmlns:p14="http://schemas.microsoft.com/office/powerpoint/2010/main" val="36831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F1DF6-2347-483C-8F6E-09A201AA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</p:spTree>
    <p:extLst>
      <p:ext uri="{BB962C8B-B14F-4D97-AF65-F5344CB8AC3E}">
        <p14:creationId xmlns:p14="http://schemas.microsoft.com/office/powerpoint/2010/main" val="3284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263312-4DA2-4C12-B43A-9A5642B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AB3BB3-8AF3-4231-BF8C-A1056D7D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1201437"/>
            <a:ext cx="3591503" cy="5841401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053B8FC-2E09-4B32-A12A-D9778743B2A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A471788-FFFF-4759-ADDC-6D112BAF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5123"/>
            <a:ext cx="8229600" cy="1143000"/>
          </a:xfrm>
        </p:spPr>
        <p:txBody>
          <a:bodyPr/>
          <a:lstStyle/>
          <a:p>
            <a:r>
              <a:rPr lang="en-US" dirty="0"/>
              <a:t>SURVEY 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946" y="6530399"/>
            <a:ext cx="23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Confidential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569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34" y="4043977"/>
            <a:ext cx="2857500" cy="1219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4594" y="5455839"/>
            <a:ext cx="408458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latin typeface="Gill Sans MT"/>
                <a:cs typeface="Gill Sans MT"/>
              </a:rPr>
              <a:t>Scott Riding &amp; </a:t>
            </a:r>
            <a:r>
              <a:rPr lang="en-US" sz="1600" dirty="0" err="1">
                <a:latin typeface="Gill Sans MT"/>
                <a:cs typeface="Gill Sans MT"/>
              </a:rPr>
              <a:t>Quin</a:t>
            </a:r>
            <a:r>
              <a:rPr lang="en-US" sz="1600" dirty="0">
                <a:latin typeface="Gill Sans MT"/>
                <a:cs typeface="Gill Sans MT"/>
              </a:rPr>
              <a:t> Monson Ph.D.</a:t>
            </a:r>
          </a:p>
          <a:p>
            <a:pPr algn="ctr">
              <a:lnSpc>
                <a:spcPct val="130000"/>
              </a:lnSpc>
            </a:pPr>
            <a:r>
              <a:rPr lang="en-US" sz="1600" dirty="0">
                <a:latin typeface="Gill Sans MT"/>
                <a:cs typeface="Gill Sans MT"/>
              </a:rPr>
              <a:t>scott@y2analytics.com, quin@y2analytics.com,</a:t>
            </a:r>
          </a:p>
          <a:p>
            <a:pPr algn="ctr">
              <a:lnSpc>
                <a:spcPct val="130000"/>
              </a:lnSpc>
            </a:pPr>
            <a:r>
              <a:rPr lang="en-US" sz="1600" dirty="0">
                <a:latin typeface="Gill Sans MT"/>
                <a:cs typeface="Gill Sans MT"/>
              </a:rPr>
              <a:t>801.556.3204</a:t>
            </a:r>
          </a:p>
        </p:txBody>
      </p:sp>
    </p:spTree>
    <p:extLst>
      <p:ext uri="{BB962C8B-B14F-4D97-AF65-F5344CB8AC3E}">
        <p14:creationId xmlns:p14="http://schemas.microsoft.com/office/powerpoint/2010/main" val="46104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64250</TotalTime>
  <Words>38</Words>
  <Application>Microsoft Macintosh PowerPoint</Application>
  <PresentationFormat>On-screen Show (4:3)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Futura BdCn BT Bold</vt:lpstr>
      <vt:lpstr>Gill Sans</vt:lpstr>
      <vt:lpstr>Gill Sans Light</vt:lpstr>
      <vt:lpstr>Gill Sans MT</vt:lpstr>
      <vt:lpstr>Neutraface Text Bold</vt:lpstr>
      <vt:lpstr>Trade Gothic LT Pro Bold Cn</vt:lpstr>
      <vt:lpstr>Trade Gothic LT Pro Bold Condensed No. 20</vt:lpstr>
      <vt:lpstr>Office Theme</vt:lpstr>
      <vt:lpstr>PowerPoint Presentation</vt:lpstr>
      <vt:lpstr>RESEARCH OBJECTIVES</vt:lpstr>
      <vt:lpstr>PowerPoint Presentation</vt:lpstr>
      <vt:lpstr>SURVEY METHODOLOGY</vt:lpstr>
      <vt:lpstr>PowerPoint Presentation</vt:lpstr>
    </vt:vector>
  </TitlesOfParts>
  <Company>Y2 Analytics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 am proud of the city or town where I live.”</dc:title>
  <dc:creator>Scott Riding</dc:creator>
  <cp:lastModifiedBy>Kathryn Riding</cp:lastModifiedBy>
  <cp:revision>1617</cp:revision>
  <cp:lastPrinted>2016-05-18T21:05:32Z</cp:lastPrinted>
  <dcterms:created xsi:type="dcterms:W3CDTF">2013-11-07T04:12:03Z</dcterms:created>
  <dcterms:modified xsi:type="dcterms:W3CDTF">2017-08-08T21:39:49Z</dcterms:modified>
</cp:coreProperties>
</file>