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Montserrat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Italic.fntdata"/><Relationship Id="rId25"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9032ea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9032ea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99032eac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99032eac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9032eac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9032eac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9032eac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9032eac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9032ea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9032ea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9032eac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9032eac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99032ea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9032ea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9032ea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9032ea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99032ea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99032ea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99032ea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99032ea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9032eac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9032eac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99032ea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99032ea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99032ea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99032ea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9032ea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9032ea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7.jpg"/><Relationship Id="rId13" Type="http://schemas.openxmlformats.org/officeDocument/2006/relationships/image" Target="../media/image20.png"/><Relationship Id="rId12"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6925" y="553900"/>
            <a:ext cx="8520600" cy="156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Montserrat ExtraBold"/>
                <a:ea typeface="Montserrat ExtraBold"/>
                <a:cs typeface="Montserrat ExtraBold"/>
                <a:sym typeface="Montserrat ExtraBold"/>
              </a:rPr>
              <a:t>      </a:t>
            </a:r>
            <a:r>
              <a:rPr lang="en" sz="6000">
                <a:latin typeface="Montserrat ExtraBold"/>
                <a:ea typeface="Montserrat ExtraBold"/>
                <a:cs typeface="Montserrat ExtraBold"/>
                <a:sym typeface="Montserrat ExtraBold"/>
              </a:rPr>
              <a:t>&amp; the Cloud</a:t>
            </a:r>
            <a:endParaRPr sz="6000">
              <a:latin typeface="Montserrat ExtraBold"/>
              <a:ea typeface="Montserrat ExtraBold"/>
              <a:cs typeface="Montserrat ExtraBold"/>
              <a:sym typeface="Montserrat ExtraBold"/>
            </a:endParaRPr>
          </a:p>
        </p:txBody>
      </p:sp>
      <p:sp>
        <p:nvSpPr>
          <p:cNvPr id="55" name="Google Shape;55;p13"/>
          <p:cNvSpPr txBox="1"/>
          <p:nvPr>
            <p:ph idx="1" type="subTitle"/>
          </p:nvPr>
        </p:nvSpPr>
        <p:spPr>
          <a:xfrm>
            <a:off x="243875" y="22802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The How-to of Building, Preparing and </a:t>
            </a:r>
            <a:r>
              <a:rPr b="1" lang="en">
                <a:latin typeface="Montserrat"/>
                <a:ea typeface="Montserrat"/>
                <a:cs typeface="Montserrat"/>
                <a:sym typeface="Montserrat"/>
              </a:rPr>
              <a:t>Running Local DEV Cluster Images</a:t>
            </a:r>
            <a:endParaRPr b="1">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356925" y="367350"/>
            <a:ext cx="2408748" cy="24087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Working with Vagrant</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Install Vagrant</a:t>
            </a:r>
            <a:endParaRPr/>
          </a:p>
          <a:p>
            <a:pPr indent="-317500" lvl="1" marL="914400" rtl="0" algn="l">
              <a:lnSpc>
                <a:spcPct val="104000"/>
              </a:lnSpc>
              <a:spcBef>
                <a:spcPts val="1600"/>
              </a:spcBef>
              <a:spcAft>
                <a:spcPts val="0"/>
              </a:spcAft>
              <a:buSzPts val="1400"/>
              <a:buAutoNum type="alphaLcPeriod"/>
            </a:pPr>
            <a:r>
              <a:rPr lang="en"/>
              <a:t>I</a:t>
            </a:r>
            <a:r>
              <a:rPr lang="en"/>
              <a:t>nstall the Nugrant plugin to allow use of the </a:t>
            </a:r>
            <a:r>
              <a:rPr lang="en" sz="1300">
                <a:latin typeface="Courier New"/>
                <a:ea typeface="Courier New"/>
                <a:cs typeface="Courier New"/>
                <a:sym typeface="Courier New"/>
              </a:rPr>
              <a:t>.vagrantuser</a:t>
            </a:r>
            <a:r>
              <a:rPr lang="en"/>
              <a:t> files. Set the http_proxy and https_proxy environment variables and then execute with the commands:</a:t>
            </a:r>
            <a:endParaRPr/>
          </a:p>
          <a:p>
            <a:pPr indent="0" lvl="0" marL="914400" rtl="0" algn="l">
              <a:lnSpc>
                <a:spcPct val="104000"/>
              </a:lnSpc>
              <a:spcBef>
                <a:spcPts val="1600"/>
              </a:spcBef>
              <a:spcAft>
                <a:spcPts val="0"/>
              </a:spcAft>
              <a:buNone/>
            </a:pPr>
            <a:r>
              <a:rPr lang="en" sz="1300">
                <a:latin typeface="Courier New"/>
                <a:ea typeface="Courier New"/>
                <a:cs typeface="Courier New"/>
                <a:sym typeface="Courier New"/>
              </a:rPr>
              <a:t>export http_proxy=http://PROXY_USER:PROXY_PASSWORD_HERE@proxy.server.com:80/</a:t>
            </a:r>
            <a:endParaRPr sz="1300">
              <a:latin typeface="Courier New"/>
              <a:ea typeface="Courier New"/>
              <a:cs typeface="Courier New"/>
              <a:sym typeface="Courier New"/>
            </a:endParaRPr>
          </a:p>
          <a:p>
            <a:pPr indent="0" lvl="0" marL="914400" rtl="0" algn="l">
              <a:lnSpc>
                <a:spcPct val="104000"/>
              </a:lnSpc>
              <a:spcBef>
                <a:spcPts val="0"/>
              </a:spcBef>
              <a:spcAft>
                <a:spcPts val="0"/>
              </a:spcAft>
              <a:buNone/>
            </a:pPr>
            <a:r>
              <a:rPr lang="en" sz="1300">
                <a:latin typeface="Courier New"/>
                <a:ea typeface="Courier New"/>
                <a:cs typeface="Courier New"/>
                <a:sym typeface="Courier New"/>
              </a:rPr>
              <a:t>e</a:t>
            </a:r>
            <a:r>
              <a:rPr lang="en" sz="1300">
                <a:latin typeface="Courier New"/>
                <a:ea typeface="Courier New"/>
                <a:cs typeface="Courier New"/>
                <a:sym typeface="Courier New"/>
              </a:rPr>
              <a:t>xport https_proxy=http://PROXY_USER:PROXY_PASSWORD_HERE@proxy.server.com:80/</a:t>
            </a:r>
            <a:endParaRPr sz="1300">
              <a:latin typeface="Courier New"/>
              <a:ea typeface="Courier New"/>
              <a:cs typeface="Courier New"/>
              <a:sym typeface="Courier New"/>
            </a:endParaRPr>
          </a:p>
          <a:p>
            <a:pPr indent="0" lvl="0" marL="914400" rtl="0" algn="l">
              <a:lnSpc>
                <a:spcPct val="104000"/>
              </a:lnSpc>
              <a:spcBef>
                <a:spcPts val="0"/>
              </a:spcBef>
              <a:spcAft>
                <a:spcPts val="0"/>
              </a:spcAft>
              <a:buNone/>
            </a:pPr>
            <a:r>
              <a:rPr lang="en" sz="1300">
                <a:latin typeface="Courier New"/>
                <a:ea typeface="Courier New"/>
                <a:cs typeface="Courier New"/>
                <a:sym typeface="Courier New"/>
              </a:rPr>
              <a:t>vagrant plugin install nugrant</a:t>
            </a:r>
            <a:endParaRPr/>
          </a:p>
          <a:p>
            <a:pPr indent="-317500" lvl="1" marL="914400" rtl="0" algn="l">
              <a:lnSpc>
                <a:spcPct val="104000"/>
              </a:lnSpc>
              <a:spcBef>
                <a:spcPts val="500"/>
              </a:spcBef>
              <a:spcAft>
                <a:spcPts val="1600"/>
              </a:spcAft>
              <a:buSzPts val="1400"/>
              <a:buAutoNum type="alphaLcPeriod"/>
            </a:pPr>
            <a:r>
              <a:rPr lang="en"/>
              <a:t>If your password contains non-alphanumeric characters then you need to HTML-encode it before exporting variables. Use this site (see above) to encode your password and put instead the value of  PROXY_PASSWORD_HERE string.</a:t>
            </a:r>
            <a:endParaRPr/>
          </a:p>
        </p:txBody>
      </p:sp>
      <p:pic>
        <p:nvPicPr>
          <p:cNvPr id="133" name="Google Shape;133;p22"/>
          <p:cNvPicPr preferRelativeResize="0"/>
          <p:nvPr/>
        </p:nvPicPr>
        <p:blipFill>
          <a:blip r:embed="rId3">
            <a:alphaModFix/>
          </a:blip>
          <a:stretch>
            <a:fillRect/>
          </a:stretch>
        </p:blipFill>
        <p:spPr>
          <a:xfrm>
            <a:off x="5876950" y="495138"/>
            <a:ext cx="456725" cy="472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O</a:t>
            </a:r>
            <a:r>
              <a:rPr lang="en"/>
              <a:t>nce installed, you can use either PowerShell, cmd or continue with CygWin when working with Vagrant.</a:t>
            </a:r>
            <a:endParaRPr/>
          </a:p>
          <a:p>
            <a:pPr indent="-342900" lvl="0" marL="457200" rtl="0" algn="l">
              <a:lnSpc>
                <a:spcPct val="104000"/>
              </a:lnSpc>
              <a:spcBef>
                <a:spcPts val="1600"/>
              </a:spcBef>
              <a:spcAft>
                <a:spcPts val="0"/>
              </a:spcAft>
              <a:buSzPts val="1800"/>
              <a:buAutoNum type="arabicPeriod"/>
            </a:pPr>
            <a:r>
              <a:rPr lang="en"/>
              <a:t>Edit the </a:t>
            </a:r>
            <a:r>
              <a:rPr lang="en" sz="1300">
                <a:latin typeface="Courier New"/>
                <a:ea typeface="Courier New"/>
                <a:cs typeface="Courier New"/>
                <a:sym typeface="Courier New"/>
              </a:rPr>
              <a:t>.vagrantuser</a:t>
            </a:r>
            <a:r>
              <a:rPr lang="en"/>
              <a:t> file to specify whether to use CNTLM via guest (details further), limit memory, CPUs are assigned and whether additional software needs to be installed, and whether to start the GUI.</a:t>
            </a:r>
            <a:endParaRPr/>
          </a:p>
          <a:p>
            <a:pPr indent="-317500" lvl="1" marL="914400" rtl="0" algn="l">
              <a:lnSpc>
                <a:spcPct val="104000"/>
              </a:lnSpc>
              <a:spcBef>
                <a:spcPts val="1600"/>
              </a:spcBef>
              <a:spcAft>
                <a:spcPts val="0"/>
              </a:spcAft>
              <a:buSzPts val="1400"/>
              <a:buAutoNum type="alphaLcPeriod"/>
            </a:pPr>
            <a:r>
              <a:rPr b="1" lang="en"/>
              <a:t>IMPORTANT:</a:t>
            </a:r>
            <a:r>
              <a:rPr lang="en"/>
              <a:t> If you run an image for the very first time, or the global password has changed, export the following environment variables: PROXY_USER and PROXY_PASS. This can be done only once, as the proper configuration file will be kept in VM. Do not HTML-encode a password if it contains non-alphanumeric characters. Instead, wrap it with double quotes.</a:t>
            </a:r>
            <a:endParaRPr/>
          </a:p>
          <a:p>
            <a:pPr indent="-342900" lvl="0" marL="457200" rtl="0" algn="l">
              <a:lnSpc>
                <a:spcPct val="104000"/>
              </a:lnSpc>
              <a:spcBef>
                <a:spcPts val="500"/>
              </a:spcBef>
              <a:spcAft>
                <a:spcPts val="1600"/>
              </a:spcAft>
              <a:buSzPts val="1800"/>
              <a:buAutoNum type="arabicPeriod"/>
            </a:pPr>
            <a:r>
              <a:rPr lang="en"/>
              <a:t>B</a:t>
            </a:r>
            <a:r>
              <a:rPr lang="en"/>
              <a:t>efore running any command, make sure that all files in the project contain Unix style line endings.</a:t>
            </a:r>
            <a:endParaRPr/>
          </a:p>
        </p:txBody>
      </p:sp>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a:t>
            </a:r>
            <a:r>
              <a:rPr lang="en"/>
              <a:t>ing: Working with Vagrant</a:t>
            </a:r>
            <a:endParaRPr/>
          </a:p>
        </p:txBody>
      </p:sp>
      <p:pic>
        <p:nvPicPr>
          <p:cNvPr id="140" name="Google Shape;140;p23"/>
          <p:cNvPicPr preferRelativeResize="0"/>
          <p:nvPr/>
        </p:nvPicPr>
        <p:blipFill>
          <a:blip r:embed="rId3">
            <a:alphaModFix/>
          </a:blip>
          <a:stretch>
            <a:fillRect/>
          </a:stretch>
        </p:blipFill>
        <p:spPr>
          <a:xfrm>
            <a:off x="5876950" y="495138"/>
            <a:ext cx="456725" cy="47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U</a:t>
            </a:r>
            <a:r>
              <a:rPr lang="en"/>
              <a:t>nset the http_proxy and https_proxy environment variables.</a:t>
            </a:r>
            <a:endParaRPr/>
          </a:p>
          <a:p>
            <a:pPr indent="-342900" lvl="0" marL="457200" rtl="0" algn="l">
              <a:lnSpc>
                <a:spcPct val="104000"/>
              </a:lnSpc>
              <a:spcBef>
                <a:spcPts val="1600"/>
              </a:spcBef>
              <a:spcAft>
                <a:spcPts val="0"/>
              </a:spcAft>
              <a:buSzPts val="1800"/>
              <a:buAutoNum type="arabicPeriod"/>
            </a:pPr>
            <a:r>
              <a:rPr lang="en"/>
              <a:t>Add a box (image) to the Vagrant registry. Open the terminal, change the directory to the folder with the project and execute:    </a:t>
            </a:r>
            <a:r>
              <a:rPr lang="en" sz="1300">
                <a:latin typeface="Courier New"/>
                <a:ea typeface="Courier New"/>
                <a:cs typeface="Courier New"/>
                <a:sym typeface="Courier New"/>
              </a:rPr>
              <a:t>vagrant box add metadata.json</a:t>
            </a:r>
            <a:endParaRPr sz="1300">
              <a:latin typeface="Courier New"/>
              <a:ea typeface="Courier New"/>
              <a:cs typeface="Courier New"/>
              <a:sym typeface="Courier New"/>
            </a:endParaRPr>
          </a:p>
          <a:p>
            <a:pPr indent="-342900" lvl="0" marL="457200" rtl="0" algn="l">
              <a:lnSpc>
                <a:spcPct val="104000"/>
              </a:lnSpc>
              <a:spcBef>
                <a:spcPts val="1600"/>
              </a:spcBef>
              <a:spcAft>
                <a:spcPts val="0"/>
              </a:spcAft>
              <a:buSzPts val="1800"/>
              <a:buAutoNum type="arabicPeriod"/>
            </a:pPr>
            <a:r>
              <a:rPr lang="en"/>
              <a:t>After the command finishes you can check if the image was added to Vagrant's registry: </a:t>
            </a:r>
            <a:r>
              <a:rPr lang="en" sz="1300">
                <a:latin typeface="Courier New"/>
                <a:ea typeface="Courier New"/>
                <a:cs typeface="Courier New"/>
                <a:sym typeface="Courier New"/>
              </a:rPr>
              <a:t>vagrant box list</a:t>
            </a:r>
            <a:endParaRPr sz="1300">
              <a:latin typeface="Courier New"/>
              <a:ea typeface="Courier New"/>
              <a:cs typeface="Courier New"/>
              <a:sym typeface="Courier New"/>
            </a:endParaRPr>
          </a:p>
          <a:p>
            <a:pPr indent="-342900" lvl="0" marL="457200" rtl="0" algn="l">
              <a:lnSpc>
                <a:spcPct val="104000"/>
              </a:lnSpc>
              <a:spcBef>
                <a:spcPts val="1600"/>
              </a:spcBef>
              <a:spcAft>
                <a:spcPts val="1600"/>
              </a:spcAft>
              <a:buSzPts val="1800"/>
              <a:buAutoNum type="arabicPeriod"/>
            </a:pPr>
            <a:r>
              <a:rPr lang="en"/>
              <a:t>If you already have the image in the repository and would like to replace it, remove it first (use the command below), and then run again the command that adds the image: </a:t>
            </a:r>
            <a:r>
              <a:rPr lang="en" sz="1300">
                <a:latin typeface="Courier New"/>
                <a:ea typeface="Courier New"/>
                <a:cs typeface="Courier New"/>
                <a:sym typeface="Courier New"/>
              </a:rPr>
              <a:t>vagrant box remove centos-7-openshift.box</a:t>
            </a:r>
            <a:endParaRPr sz="1300">
              <a:latin typeface="Courier New"/>
              <a:ea typeface="Courier New"/>
              <a:cs typeface="Courier New"/>
              <a:sym typeface="Courier New"/>
            </a:endParaRPr>
          </a:p>
        </p:txBody>
      </p:sp>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a:t>
            </a:r>
            <a:r>
              <a:rPr lang="en"/>
              <a:t>ing: Working with Vagrant</a:t>
            </a:r>
            <a:endParaRPr/>
          </a:p>
        </p:txBody>
      </p:sp>
      <p:pic>
        <p:nvPicPr>
          <p:cNvPr id="147" name="Google Shape;147;p24"/>
          <p:cNvPicPr preferRelativeResize="0"/>
          <p:nvPr/>
        </p:nvPicPr>
        <p:blipFill>
          <a:blip r:embed="rId3">
            <a:alphaModFix/>
          </a:blip>
          <a:stretch>
            <a:fillRect/>
          </a:stretch>
        </p:blipFill>
        <p:spPr>
          <a:xfrm>
            <a:off x="5876950" y="495138"/>
            <a:ext cx="456725" cy="47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Notice that </a:t>
            </a:r>
            <a:r>
              <a:rPr lang="en" sz="1300">
                <a:latin typeface="Courier New"/>
                <a:ea typeface="Courier New"/>
                <a:cs typeface="Courier New"/>
                <a:sym typeface="Courier New"/>
              </a:rPr>
              <a:t>vagrant box add metadata.json</a:t>
            </a:r>
            <a:r>
              <a:rPr lang="en"/>
              <a:t> should be executed only if there is no image in the local repository OR there is a new version of the image and a fresh one is required.</a:t>
            </a:r>
            <a:endParaRPr/>
          </a:p>
          <a:p>
            <a:pPr indent="-342900" lvl="0" marL="457200" rtl="0" algn="l">
              <a:lnSpc>
                <a:spcPct val="104000"/>
              </a:lnSpc>
              <a:spcBef>
                <a:spcPts val="1600"/>
              </a:spcBef>
              <a:spcAft>
                <a:spcPts val="0"/>
              </a:spcAft>
              <a:buSzPts val="1800"/>
              <a:buAutoNum type="arabicPeriod"/>
            </a:pPr>
            <a:r>
              <a:rPr lang="en"/>
              <a:t>I</a:t>
            </a:r>
            <a:r>
              <a:rPr lang="en"/>
              <a:t>f using Cygwin, you must have a private key in </a:t>
            </a:r>
            <a:r>
              <a:rPr lang="en" sz="1300">
                <a:latin typeface="Courier New"/>
                <a:ea typeface="Courier New"/>
                <a:cs typeface="Courier New"/>
                <a:sym typeface="Courier New"/>
              </a:rPr>
              <a:t>~/.ssh/id_rsa</a:t>
            </a:r>
            <a:r>
              <a:rPr lang="en"/>
              <a:t>. When using PowerShell or cmd it has to be in </a:t>
            </a:r>
            <a:r>
              <a:rPr lang="en" sz="1300">
                <a:latin typeface="Courier New"/>
                <a:ea typeface="Courier New"/>
                <a:cs typeface="Courier New"/>
                <a:sym typeface="Courier New"/>
              </a:rPr>
              <a:t>%USERPROFILE%\.ssh</a:t>
            </a:r>
            <a:endParaRPr sz="1300">
              <a:latin typeface="Courier New"/>
              <a:ea typeface="Courier New"/>
              <a:cs typeface="Courier New"/>
              <a:sym typeface="Courier New"/>
            </a:endParaRPr>
          </a:p>
          <a:p>
            <a:pPr indent="-342900" lvl="0" marL="457200" rtl="0" algn="l">
              <a:lnSpc>
                <a:spcPct val="104000"/>
              </a:lnSpc>
              <a:spcBef>
                <a:spcPts val="1600"/>
              </a:spcBef>
              <a:spcAft>
                <a:spcPts val="1600"/>
              </a:spcAft>
              <a:buSzPts val="1800"/>
              <a:buAutoNum type="arabicPeriod"/>
            </a:pPr>
            <a:r>
              <a:rPr lang="en"/>
              <a:t>If you don't have a private key generated you can use </a:t>
            </a:r>
            <a:r>
              <a:rPr lang="en" sz="1300">
                <a:latin typeface="Courier New"/>
                <a:ea typeface="Courier New"/>
                <a:cs typeface="Courier New"/>
                <a:sym typeface="Courier New"/>
              </a:rPr>
              <a:t>PuTTYgen.exe</a:t>
            </a:r>
            <a:r>
              <a:rPr lang="en"/>
              <a:t> to generate one. Please follow these instructions (</a:t>
            </a:r>
            <a:r>
              <a:rPr lang="en" sz="1300">
                <a:latin typeface="Courier New"/>
                <a:ea typeface="Courier New"/>
                <a:cs typeface="Courier New"/>
                <a:sym typeface="Courier New"/>
              </a:rPr>
              <a:t>https://www.ssh.com/ssh/putty/windows/puttygen</a:t>
            </a:r>
            <a:r>
              <a:rPr lang="en"/>
              <a:t>). Notice that the private key shouldn't be password protected. Once the key is generated, save it to </a:t>
            </a:r>
            <a:r>
              <a:rPr lang="en" sz="1300">
                <a:latin typeface="Courier New"/>
                <a:ea typeface="Courier New"/>
                <a:cs typeface="Courier New"/>
                <a:sym typeface="Courier New"/>
              </a:rPr>
              <a:t>%USERPROFILE%\.ssh</a:t>
            </a:r>
            <a:r>
              <a:rPr lang="en"/>
              <a:t> as </a:t>
            </a:r>
            <a:r>
              <a:rPr lang="en" sz="1300">
                <a:latin typeface="Courier New"/>
                <a:ea typeface="Courier New"/>
                <a:cs typeface="Courier New"/>
                <a:sym typeface="Courier New"/>
              </a:rPr>
              <a:t>id_rsa</a:t>
            </a:r>
            <a:r>
              <a:rPr lang="en"/>
              <a:t>. When using CygWin copy the file to </a:t>
            </a:r>
            <a:r>
              <a:rPr lang="en" sz="1300">
                <a:latin typeface="Courier New"/>
                <a:ea typeface="Courier New"/>
                <a:cs typeface="Courier New"/>
                <a:sym typeface="Courier New"/>
              </a:rPr>
              <a:t>~/.ssh</a:t>
            </a:r>
            <a:endParaRPr sz="1300">
              <a:latin typeface="Courier New"/>
              <a:ea typeface="Courier New"/>
              <a:cs typeface="Courier New"/>
              <a:sym typeface="Courier New"/>
            </a:endParaRPr>
          </a:p>
        </p:txBody>
      </p:sp>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(Further Notes on) Working with Vagrant</a:t>
            </a:r>
            <a:endParaRPr/>
          </a:p>
        </p:txBody>
      </p:sp>
      <p:pic>
        <p:nvPicPr>
          <p:cNvPr id="154" name="Google Shape;154;p25"/>
          <p:cNvPicPr preferRelativeResize="0"/>
          <p:nvPr/>
        </p:nvPicPr>
        <p:blipFill>
          <a:blip r:embed="rId3">
            <a:alphaModFix/>
          </a:blip>
          <a:stretch>
            <a:fillRect/>
          </a:stretch>
        </p:blipFill>
        <p:spPr>
          <a:xfrm>
            <a:off x="8508150" y="495125"/>
            <a:ext cx="456725" cy="47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When the box is successfully deployed in Vagrant registry you can run VM by executing the following command: </a:t>
            </a:r>
            <a:r>
              <a:rPr lang="en" sz="1300">
                <a:latin typeface="Courier New"/>
                <a:ea typeface="Courier New"/>
                <a:cs typeface="Courier New"/>
                <a:sym typeface="Courier New"/>
              </a:rPr>
              <a:t>vagrant up</a:t>
            </a:r>
            <a:endParaRPr sz="1300">
              <a:latin typeface="Courier New"/>
              <a:ea typeface="Courier New"/>
              <a:cs typeface="Courier New"/>
              <a:sym typeface="Courier New"/>
            </a:endParaRPr>
          </a:p>
          <a:p>
            <a:pPr indent="-342900" lvl="0" marL="457200" rtl="0" algn="l">
              <a:lnSpc>
                <a:spcPct val="104000"/>
              </a:lnSpc>
              <a:spcBef>
                <a:spcPts val="1600"/>
              </a:spcBef>
              <a:spcAft>
                <a:spcPts val="0"/>
              </a:spcAft>
              <a:buSzPts val="1800"/>
              <a:buAutoNum type="arabicPeriod"/>
            </a:pPr>
            <a:r>
              <a:rPr lang="en"/>
              <a:t>When the VM is up and running you can ssh to the box with: </a:t>
            </a:r>
            <a:r>
              <a:rPr lang="en" sz="1300">
                <a:latin typeface="Courier New"/>
                <a:ea typeface="Courier New"/>
                <a:cs typeface="Courier New"/>
                <a:sym typeface="Courier New"/>
              </a:rPr>
              <a:t>vagrant ssh</a:t>
            </a:r>
            <a:endParaRPr sz="1300">
              <a:latin typeface="Courier New"/>
              <a:ea typeface="Courier New"/>
              <a:cs typeface="Courier New"/>
              <a:sym typeface="Courier New"/>
            </a:endParaRPr>
          </a:p>
          <a:p>
            <a:pPr indent="-342900" lvl="0" marL="457200" rtl="0" algn="l">
              <a:lnSpc>
                <a:spcPct val="104000"/>
              </a:lnSpc>
              <a:spcBef>
                <a:spcPts val="1600"/>
              </a:spcBef>
              <a:spcAft>
                <a:spcPts val="1600"/>
              </a:spcAft>
              <a:buSzPts val="1800"/>
              <a:buAutoNum type="arabicPeriod"/>
            </a:pPr>
            <a:r>
              <a:rPr lang="en"/>
              <a:t>When you stop working with the instance and want to halt the VM execute:</a:t>
            </a:r>
            <a:r>
              <a:rPr lang="en" sz="1300">
                <a:latin typeface="Courier New"/>
                <a:ea typeface="Courier New"/>
                <a:cs typeface="Courier New"/>
                <a:sym typeface="Courier New"/>
              </a:rPr>
              <a:t> vagrant halt</a:t>
            </a:r>
            <a:endParaRPr/>
          </a:p>
        </p:txBody>
      </p:sp>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(Further Notes on) Working with Vagrant</a:t>
            </a:r>
            <a:endParaRPr/>
          </a:p>
        </p:txBody>
      </p:sp>
      <p:pic>
        <p:nvPicPr>
          <p:cNvPr id="161" name="Google Shape;161;p26"/>
          <p:cNvPicPr preferRelativeResize="0"/>
          <p:nvPr/>
        </p:nvPicPr>
        <p:blipFill>
          <a:blip r:embed="rId3">
            <a:alphaModFix/>
          </a:blip>
          <a:stretch>
            <a:fillRect/>
          </a:stretch>
        </p:blipFill>
        <p:spPr>
          <a:xfrm>
            <a:off x="8508150" y="495125"/>
            <a:ext cx="456725" cy="47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Wrap-Up (In Plain English...)</a:t>
            </a:r>
            <a:endParaRPr/>
          </a:p>
        </p:txBody>
      </p:sp>
      <p:sp>
        <p:nvSpPr>
          <p:cNvPr id="167" name="Google Shape;167;p27"/>
          <p:cNvSpPr txBox="1"/>
          <p:nvPr>
            <p:ph idx="1" type="body"/>
          </p:nvPr>
        </p:nvSpPr>
        <p:spPr>
          <a:xfrm>
            <a:off x="311700" y="1152475"/>
            <a:ext cx="8520600" cy="152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Sabre uses AWS and OpenShift for its cloud applications. In order to have developers to work on them, we have to reconcile Sabre’s Linux Redhat system with their Windows 7 systems. Using the tools aforementioned, we are able to create a Local DEV Cluster image on Vagrant that mirrors and localizes the environment </a:t>
            </a:r>
            <a:r>
              <a:rPr lang="en"/>
              <a:t>needed by Sabre’s developers on their computers.</a:t>
            </a:r>
            <a:endParaRPr/>
          </a:p>
        </p:txBody>
      </p:sp>
      <p:pic>
        <p:nvPicPr>
          <p:cNvPr id="168" name="Google Shape;168;p27"/>
          <p:cNvPicPr preferRelativeResize="0"/>
          <p:nvPr/>
        </p:nvPicPr>
        <p:blipFill>
          <a:blip r:embed="rId3">
            <a:alphaModFix/>
          </a:blip>
          <a:stretch>
            <a:fillRect/>
          </a:stretch>
        </p:blipFill>
        <p:spPr>
          <a:xfrm>
            <a:off x="620063" y="2951450"/>
            <a:ext cx="738313" cy="738313"/>
          </a:xfrm>
          <a:prstGeom prst="rect">
            <a:avLst/>
          </a:prstGeom>
          <a:noFill/>
          <a:ln>
            <a:noFill/>
          </a:ln>
        </p:spPr>
      </p:pic>
      <p:pic>
        <p:nvPicPr>
          <p:cNvPr id="169" name="Google Shape;169;p27"/>
          <p:cNvPicPr preferRelativeResize="0"/>
          <p:nvPr/>
        </p:nvPicPr>
        <p:blipFill>
          <a:blip r:embed="rId4">
            <a:alphaModFix/>
          </a:blip>
          <a:stretch>
            <a:fillRect/>
          </a:stretch>
        </p:blipFill>
        <p:spPr>
          <a:xfrm>
            <a:off x="690050" y="3771400"/>
            <a:ext cx="598350" cy="553734"/>
          </a:xfrm>
          <a:prstGeom prst="rect">
            <a:avLst/>
          </a:prstGeom>
          <a:noFill/>
          <a:ln>
            <a:noFill/>
          </a:ln>
        </p:spPr>
      </p:pic>
      <p:cxnSp>
        <p:nvCxnSpPr>
          <p:cNvPr id="170" name="Google Shape;170;p27"/>
          <p:cNvCxnSpPr>
            <a:stCxn id="168" idx="3"/>
          </p:cNvCxnSpPr>
          <p:nvPr/>
        </p:nvCxnSpPr>
        <p:spPr>
          <a:xfrm>
            <a:off x="1358375" y="3320606"/>
            <a:ext cx="529500" cy="3636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a:stCxn id="169" idx="3"/>
          </p:cNvCxnSpPr>
          <p:nvPr/>
        </p:nvCxnSpPr>
        <p:spPr>
          <a:xfrm flipH="1" rot="10800000">
            <a:off x="1288400" y="3694267"/>
            <a:ext cx="599700" cy="354000"/>
          </a:xfrm>
          <a:prstGeom prst="straightConnector1">
            <a:avLst/>
          </a:prstGeom>
          <a:noFill/>
          <a:ln cap="flat" cmpd="sng" w="9525">
            <a:solidFill>
              <a:schemeClr val="dk2"/>
            </a:solidFill>
            <a:prstDash val="solid"/>
            <a:round/>
            <a:headEnd len="med" w="med" type="none"/>
            <a:tailEnd len="med" w="med" type="triangle"/>
          </a:ln>
        </p:spPr>
      </p:cxnSp>
      <p:pic>
        <p:nvPicPr>
          <p:cNvPr id="172" name="Google Shape;172;p27"/>
          <p:cNvPicPr preferRelativeResize="0"/>
          <p:nvPr/>
        </p:nvPicPr>
        <p:blipFill>
          <a:blip r:embed="rId5">
            <a:alphaModFix/>
          </a:blip>
          <a:stretch>
            <a:fillRect/>
          </a:stretch>
        </p:blipFill>
        <p:spPr>
          <a:xfrm>
            <a:off x="1887875" y="3320600"/>
            <a:ext cx="738300" cy="738300"/>
          </a:xfrm>
          <a:prstGeom prst="rect">
            <a:avLst/>
          </a:prstGeom>
          <a:noFill/>
          <a:ln>
            <a:noFill/>
          </a:ln>
        </p:spPr>
      </p:pic>
      <p:cxnSp>
        <p:nvCxnSpPr>
          <p:cNvPr id="173" name="Google Shape;173;p27"/>
          <p:cNvCxnSpPr>
            <a:stCxn id="172" idx="3"/>
          </p:cNvCxnSpPr>
          <p:nvPr/>
        </p:nvCxnSpPr>
        <p:spPr>
          <a:xfrm flipH="1" rot="10800000">
            <a:off x="2626175" y="3221750"/>
            <a:ext cx="4800900" cy="468000"/>
          </a:xfrm>
          <a:prstGeom prst="bentConnector3">
            <a:avLst>
              <a:gd fmla="val 50000" name="adj1"/>
            </a:avLst>
          </a:prstGeom>
          <a:noFill/>
          <a:ln cap="flat" cmpd="sng" w="28575">
            <a:solidFill>
              <a:srgbClr val="000000"/>
            </a:solidFill>
            <a:prstDash val="solid"/>
            <a:round/>
            <a:headEnd len="med" w="med" type="none"/>
            <a:tailEnd len="med" w="med" type="none"/>
          </a:ln>
        </p:spPr>
      </p:cxnSp>
      <p:pic>
        <p:nvPicPr>
          <p:cNvPr id="174" name="Google Shape;174;p27"/>
          <p:cNvPicPr preferRelativeResize="0"/>
          <p:nvPr/>
        </p:nvPicPr>
        <p:blipFill>
          <a:blip r:embed="rId6">
            <a:alphaModFix/>
          </a:blip>
          <a:stretch>
            <a:fillRect/>
          </a:stretch>
        </p:blipFill>
        <p:spPr>
          <a:xfrm>
            <a:off x="7053976" y="2814525"/>
            <a:ext cx="1054374" cy="819774"/>
          </a:xfrm>
          <a:prstGeom prst="rect">
            <a:avLst/>
          </a:prstGeom>
          <a:noFill/>
          <a:ln>
            <a:noFill/>
          </a:ln>
        </p:spPr>
      </p:pic>
      <p:pic>
        <p:nvPicPr>
          <p:cNvPr id="175" name="Google Shape;175;p27"/>
          <p:cNvPicPr preferRelativeResize="0"/>
          <p:nvPr/>
        </p:nvPicPr>
        <p:blipFill>
          <a:blip r:embed="rId7">
            <a:alphaModFix/>
          </a:blip>
          <a:stretch>
            <a:fillRect/>
          </a:stretch>
        </p:blipFill>
        <p:spPr>
          <a:xfrm>
            <a:off x="4631625" y="3380258"/>
            <a:ext cx="598350" cy="618992"/>
          </a:xfrm>
          <a:prstGeom prst="rect">
            <a:avLst/>
          </a:prstGeom>
          <a:noFill/>
          <a:ln>
            <a:noFill/>
          </a:ln>
        </p:spPr>
      </p:pic>
      <p:pic>
        <p:nvPicPr>
          <p:cNvPr id="176" name="Google Shape;176;p27"/>
          <p:cNvPicPr preferRelativeResize="0"/>
          <p:nvPr/>
        </p:nvPicPr>
        <p:blipFill>
          <a:blip r:embed="rId8">
            <a:alphaModFix/>
          </a:blip>
          <a:stretch>
            <a:fillRect/>
          </a:stretch>
        </p:blipFill>
        <p:spPr>
          <a:xfrm>
            <a:off x="3294387" y="4267249"/>
            <a:ext cx="734799" cy="734775"/>
          </a:xfrm>
          <a:prstGeom prst="rect">
            <a:avLst/>
          </a:prstGeom>
          <a:noFill/>
          <a:ln>
            <a:noFill/>
          </a:ln>
        </p:spPr>
      </p:pic>
      <p:pic>
        <p:nvPicPr>
          <p:cNvPr id="177" name="Google Shape;177;p27"/>
          <p:cNvPicPr preferRelativeResize="0"/>
          <p:nvPr/>
        </p:nvPicPr>
        <p:blipFill>
          <a:blip r:embed="rId9">
            <a:alphaModFix/>
          </a:blip>
          <a:stretch>
            <a:fillRect/>
          </a:stretch>
        </p:blipFill>
        <p:spPr>
          <a:xfrm>
            <a:off x="6612950" y="4231737"/>
            <a:ext cx="619001" cy="619000"/>
          </a:xfrm>
          <a:prstGeom prst="rect">
            <a:avLst/>
          </a:prstGeom>
          <a:noFill/>
          <a:ln>
            <a:noFill/>
          </a:ln>
        </p:spPr>
      </p:pic>
      <p:pic>
        <p:nvPicPr>
          <p:cNvPr id="178" name="Google Shape;178;p27"/>
          <p:cNvPicPr preferRelativeResize="0"/>
          <p:nvPr/>
        </p:nvPicPr>
        <p:blipFill>
          <a:blip r:embed="rId10">
            <a:alphaModFix/>
          </a:blip>
          <a:stretch>
            <a:fillRect/>
          </a:stretch>
        </p:blipFill>
        <p:spPr>
          <a:xfrm>
            <a:off x="7335575" y="4231737"/>
            <a:ext cx="491175" cy="649775"/>
          </a:xfrm>
          <a:prstGeom prst="rect">
            <a:avLst/>
          </a:prstGeom>
          <a:noFill/>
          <a:ln>
            <a:noFill/>
          </a:ln>
        </p:spPr>
      </p:pic>
      <p:pic>
        <p:nvPicPr>
          <p:cNvPr id="179" name="Google Shape;179;p27"/>
          <p:cNvPicPr preferRelativeResize="0"/>
          <p:nvPr/>
        </p:nvPicPr>
        <p:blipFill>
          <a:blip r:embed="rId11">
            <a:alphaModFix/>
          </a:blip>
          <a:stretch>
            <a:fillRect/>
          </a:stretch>
        </p:blipFill>
        <p:spPr>
          <a:xfrm>
            <a:off x="2415936" y="4325125"/>
            <a:ext cx="825326" cy="619000"/>
          </a:xfrm>
          <a:prstGeom prst="rect">
            <a:avLst/>
          </a:prstGeom>
          <a:noFill/>
          <a:ln>
            <a:noFill/>
          </a:ln>
        </p:spPr>
      </p:pic>
      <p:sp>
        <p:nvSpPr>
          <p:cNvPr id="180" name="Google Shape;180;p27"/>
          <p:cNvSpPr/>
          <p:nvPr/>
        </p:nvSpPr>
        <p:spPr>
          <a:xfrm>
            <a:off x="3542550" y="3322400"/>
            <a:ext cx="734700" cy="73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3542550" y="3512750"/>
            <a:ext cx="8253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a:t>
            </a:r>
            <a:endParaRPr/>
          </a:p>
        </p:txBody>
      </p:sp>
      <p:sp>
        <p:nvSpPr>
          <p:cNvPr id="182" name="Google Shape;182;p27"/>
          <p:cNvSpPr/>
          <p:nvPr/>
        </p:nvSpPr>
        <p:spPr>
          <a:xfrm>
            <a:off x="5493750" y="2857050"/>
            <a:ext cx="734700" cy="73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5493750" y="3047400"/>
            <a:ext cx="8253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a:t>
            </a:r>
            <a:endParaRPr/>
          </a:p>
        </p:txBody>
      </p:sp>
      <p:sp>
        <p:nvSpPr>
          <p:cNvPr id="184" name="Google Shape;184;p27"/>
          <p:cNvSpPr/>
          <p:nvPr/>
        </p:nvSpPr>
        <p:spPr>
          <a:xfrm>
            <a:off x="2588700" y="3900025"/>
            <a:ext cx="1379150" cy="843650"/>
          </a:xfrm>
          <a:custGeom>
            <a:rect b="b" l="l" r="r" t="t"/>
            <a:pathLst>
              <a:path extrusionOk="0" h="33746" w="55166">
                <a:moveTo>
                  <a:pt x="0" y="0"/>
                </a:moveTo>
                <a:cubicBezTo>
                  <a:pt x="1884" y="4748"/>
                  <a:pt x="4070" y="23212"/>
                  <a:pt x="11305" y="28487"/>
                </a:cubicBezTo>
                <a:cubicBezTo>
                  <a:pt x="18540" y="33762"/>
                  <a:pt x="36099" y="35345"/>
                  <a:pt x="43409" y="31652"/>
                </a:cubicBezTo>
                <a:cubicBezTo>
                  <a:pt x="50719" y="27959"/>
                  <a:pt x="53207" y="10550"/>
                  <a:pt x="55166" y="6330"/>
                </a:cubicBezTo>
              </a:path>
            </a:pathLst>
          </a:custGeom>
          <a:noFill/>
          <a:ln cap="flat" cmpd="sng" w="9525">
            <a:solidFill>
              <a:schemeClr val="dk2"/>
            </a:solidFill>
            <a:prstDash val="solid"/>
            <a:round/>
            <a:headEnd len="med" w="med" type="none"/>
            <a:tailEnd len="med" w="med" type="none"/>
          </a:ln>
        </p:spPr>
      </p:sp>
      <p:sp>
        <p:nvSpPr>
          <p:cNvPr id="185" name="Google Shape;185;p27"/>
          <p:cNvSpPr/>
          <p:nvPr/>
        </p:nvSpPr>
        <p:spPr>
          <a:xfrm>
            <a:off x="6093075" y="3526975"/>
            <a:ext cx="1554825" cy="1105025"/>
          </a:xfrm>
          <a:custGeom>
            <a:rect b="b" l="l" r="r" t="t"/>
            <a:pathLst>
              <a:path extrusionOk="0" h="44201" w="62193">
                <a:moveTo>
                  <a:pt x="61044" y="1356"/>
                </a:moveTo>
                <a:cubicBezTo>
                  <a:pt x="60743" y="7234"/>
                  <a:pt x="64661" y="29994"/>
                  <a:pt x="59235" y="36626"/>
                </a:cubicBezTo>
                <a:cubicBezTo>
                  <a:pt x="53809" y="43258"/>
                  <a:pt x="38360" y="47252"/>
                  <a:pt x="28487" y="41148"/>
                </a:cubicBezTo>
                <a:cubicBezTo>
                  <a:pt x="18615" y="35044"/>
                  <a:pt x="4748" y="6858"/>
                  <a:pt x="0"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we doing here?</a:t>
            </a:r>
            <a:endParaRPr/>
          </a:p>
        </p:txBody>
      </p:sp>
      <p:sp>
        <p:nvSpPr>
          <p:cNvPr id="62" name="Google Shape;62;p14"/>
          <p:cNvSpPr txBox="1"/>
          <p:nvPr>
            <p:ph idx="1" type="body"/>
          </p:nvPr>
        </p:nvSpPr>
        <p:spPr>
          <a:xfrm>
            <a:off x="3745375" y="1118300"/>
            <a:ext cx="5174100" cy="341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Let’s discuss the following:</a:t>
            </a:r>
            <a:endParaRPr/>
          </a:p>
          <a:p>
            <a:pPr indent="-342900" lvl="0" marL="457200" rtl="0" algn="l">
              <a:spcBef>
                <a:spcPts val="1600"/>
              </a:spcBef>
              <a:spcAft>
                <a:spcPts val="0"/>
              </a:spcAft>
              <a:buSzPts val="1800"/>
              <a:buChar char="●"/>
            </a:pPr>
            <a:r>
              <a:rPr lang="en"/>
              <a:t>Sabre’s tools used for virtualization</a:t>
            </a:r>
            <a:endParaRPr/>
          </a:p>
          <a:p>
            <a:pPr indent="-342900" lvl="0" marL="457200" rtl="0" algn="l">
              <a:spcBef>
                <a:spcPts val="600"/>
              </a:spcBef>
              <a:spcAft>
                <a:spcPts val="0"/>
              </a:spcAft>
              <a:buSzPts val="1800"/>
              <a:buChar char="●"/>
            </a:pPr>
            <a:r>
              <a:rPr lang="en"/>
              <a:t>How developers benefit in this scenario</a:t>
            </a:r>
            <a:endParaRPr/>
          </a:p>
          <a:p>
            <a:pPr indent="-342900" lvl="0" marL="457200" rtl="0" algn="l">
              <a:spcBef>
                <a:spcPts val="600"/>
              </a:spcBef>
              <a:spcAft>
                <a:spcPts val="0"/>
              </a:spcAft>
              <a:buSzPts val="1800"/>
              <a:buChar char="●"/>
            </a:pPr>
            <a:r>
              <a:rPr lang="en"/>
              <a:t>What our Engineers are going to be doing</a:t>
            </a:r>
            <a:endParaRPr/>
          </a:p>
          <a:p>
            <a:pPr indent="-342900" lvl="0" marL="457200" rtl="0" algn="l">
              <a:spcBef>
                <a:spcPts val="600"/>
              </a:spcBef>
              <a:spcAft>
                <a:spcPts val="0"/>
              </a:spcAft>
              <a:buSzPts val="1800"/>
              <a:buChar char="●"/>
            </a:pPr>
            <a:r>
              <a:rPr lang="en"/>
              <a:t>How the process functions along each step</a:t>
            </a:r>
            <a:endParaRPr/>
          </a:p>
          <a:p>
            <a:pPr indent="-342900" lvl="0" marL="457200" rtl="0" algn="l">
              <a:spcBef>
                <a:spcPts val="600"/>
              </a:spcBef>
              <a:spcAft>
                <a:spcPts val="600"/>
              </a:spcAft>
              <a:buSzPts val="1800"/>
              <a:buChar char="●"/>
            </a:pPr>
            <a:r>
              <a:rPr lang="en"/>
              <a:t>Why we are using the tools and apps that we do</a:t>
            </a:r>
            <a:endParaRPr/>
          </a:p>
        </p:txBody>
      </p:sp>
      <p:pic>
        <p:nvPicPr>
          <p:cNvPr id="63" name="Google Shape;63;p14"/>
          <p:cNvPicPr preferRelativeResize="0"/>
          <p:nvPr/>
        </p:nvPicPr>
        <p:blipFill>
          <a:blip r:embed="rId3">
            <a:alphaModFix/>
          </a:blip>
          <a:stretch>
            <a:fillRect/>
          </a:stretch>
        </p:blipFill>
        <p:spPr>
          <a:xfrm>
            <a:off x="602125" y="1142250"/>
            <a:ext cx="2756649" cy="3368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87175" y="344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Sabre’s Tools</a:t>
            </a:r>
            <a:endParaRPr sz="4800"/>
          </a:p>
        </p:txBody>
      </p:sp>
      <p:sp>
        <p:nvSpPr>
          <p:cNvPr id="69" name="Google Shape;69;p15"/>
          <p:cNvSpPr txBox="1"/>
          <p:nvPr>
            <p:ph idx="1" type="body"/>
          </p:nvPr>
        </p:nvSpPr>
        <p:spPr>
          <a:xfrm>
            <a:off x="1046475" y="1410050"/>
            <a:ext cx="3270300" cy="31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 Vagrant 2.0.2</a:t>
            </a:r>
            <a:endParaRPr sz="2800"/>
          </a:p>
          <a:p>
            <a:pPr indent="0" lvl="0" marL="0" rtl="0" algn="l">
              <a:spcBef>
                <a:spcPts val="1600"/>
              </a:spcBef>
              <a:spcAft>
                <a:spcPts val="0"/>
              </a:spcAft>
              <a:buClr>
                <a:schemeClr val="dk1"/>
              </a:buClr>
              <a:buSzPts val="1100"/>
              <a:buFont typeface="Arial"/>
              <a:buNone/>
            </a:pPr>
            <a:r>
              <a:rPr lang="en" sz="2800"/>
              <a:t> VirtualBox 5.2.12</a:t>
            </a:r>
            <a:endParaRPr sz="2800"/>
          </a:p>
          <a:p>
            <a:pPr indent="0" lvl="0" marL="0" rtl="0" algn="l">
              <a:spcBef>
                <a:spcPts val="1600"/>
              </a:spcBef>
              <a:spcAft>
                <a:spcPts val="0"/>
              </a:spcAft>
              <a:buNone/>
            </a:pPr>
            <a:r>
              <a:rPr lang="en" sz="2800"/>
              <a:t> Windows 7 SP1</a:t>
            </a:r>
            <a:endParaRPr sz="2800"/>
          </a:p>
          <a:p>
            <a:pPr indent="0" lvl="0" marL="0" rtl="0" algn="l">
              <a:spcBef>
                <a:spcPts val="1600"/>
              </a:spcBef>
              <a:spcAft>
                <a:spcPts val="0"/>
              </a:spcAft>
              <a:buNone/>
            </a:pPr>
            <a:r>
              <a:rPr lang="en" sz="2800"/>
              <a:t> </a:t>
            </a:r>
            <a:r>
              <a:rPr lang="en" sz="2800"/>
              <a:t>Java</a:t>
            </a:r>
            <a:endParaRPr sz="2800"/>
          </a:p>
          <a:p>
            <a:pPr indent="0" lvl="0" marL="0" rtl="0" algn="l">
              <a:spcBef>
                <a:spcPts val="1600"/>
              </a:spcBef>
              <a:spcAft>
                <a:spcPts val="1600"/>
              </a:spcAft>
              <a:buNone/>
            </a:pPr>
            <a:r>
              <a:rPr lang="en" sz="2800"/>
              <a:t> CentOS</a:t>
            </a:r>
            <a:endParaRPr sz="2800"/>
          </a:p>
        </p:txBody>
      </p:sp>
      <p:pic>
        <p:nvPicPr>
          <p:cNvPr id="70" name="Google Shape;70;p15"/>
          <p:cNvPicPr preferRelativeResize="0"/>
          <p:nvPr/>
        </p:nvPicPr>
        <p:blipFill>
          <a:blip r:embed="rId3">
            <a:alphaModFix/>
          </a:blip>
          <a:stretch>
            <a:fillRect/>
          </a:stretch>
        </p:blipFill>
        <p:spPr>
          <a:xfrm>
            <a:off x="517250" y="1410058"/>
            <a:ext cx="598350" cy="618992"/>
          </a:xfrm>
          <a:prstGeom prst="rect">
            <a:avLst/>
          </a:prstGeom>
          <a:noFill/>
          <a:ln>
            <a:noFill/>
          </a:ln>
        </p:spPr>
      </p:pic>
      <p:sp>
        <p:nvSpPr>
          <p:cNvPr id="71" name="Google Shape;71;p15"/>
          <p:cNvSpPr txBox="1"/>
          <p:nvPr>
            <p:ph idx="1" type="body"/>
          </p:nvPr>
        </p:nvSpPr>
        <p:spPr>
          <a:xfrm>
            <a:off x="5423925" y="1410050"/>
            <a:ext cx="3495600" cy="31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 Packer with CygWin</a:t>
            </a:r>
            <a:endParaRPr sz="2800"/>
          </a:p>
          <a:p>
            <a:pPr indent="0" lvl="0" marL="0" rtl="0" algn="l">
              <a:spcBef>
                <a:spcPts val="1600"/>
              </a:spcBef>
              <a:spcAft>
                <a:spcPts val="0"/>
              </a:spcAft>
              <a:buNone/>
            </a:pPr>
            <a:r>
              <a:rPr lang="en" sz="2800"/>
              <a:t> AWS</a:t>
            </a:r>
            <a:endParaRPr sz="2800"/>
          </a:p>
          <a:p>
            <a:pPr indent="0" lvl="0" marL="0" rtl="0" algn="l">
              <a:spcBef>
                <a:spcPts val="1600"/>
              </a:spcBef>
              <a:spcAft>
                <a:spcPts val="0"/>
              </a:spcAft>
              <a:buNone/>
            </a:pPr>
            <a:r>
              <a:rPr lang="en" sz="2800"/>
              <a:t> Maven</a:t>
            </a:r>
            <a:endParaRPr sz="2800"/>
          </a:p>
          <a:p>
            <a:pPr indent="0" lvl="0" marL="0" rtl="0" algn="l">
              <a:spcBef>
                <a:spcPts val="1600"/>
              </a:spcBef>
              <a:spcAft>
                <a:spcPts val="0"/>
              </a:spcAft>
              <a:buNone/>
            </a:pPr>
            <a:r>
              <a:rPr lang="en" sz="2800"/>
              <a:t> Git</a:t>
            </a:r>
            <a:endParaRPr sz="2800"/>
          </a:p>
          <a:p>
            <a:pPr indent="0" lvl="0" marL="0" rtl="0" algn="l">
              <a:spcBef>
                <a:spcPts val="1600"/>
              </a:spcBef>
              <a:spcAft>
                <a:spcPts val="1600"/>
              </a:spcAft>
              <a:buNone/>
            </a:pPr>
            <a:r>
              <a:rPr lang="en" sz="2800"/>
              <a:t> OpenShift</a:t>
            </a:r>
            <a:endParaRPr sz="2800"/>
          </a:p>
        </p:txBody>
      </p:sp>
      <p:pic>
        <p:nvPicPr>
          <p:cNvPr id="72" name="Google Shape;72;p15"/>
          <p:cNvPicPr preferRelativeResize="0"/>
          <p:nvPr/>
        </p:nvPicPr>
        <p:blipFill>
          <a:blip r:embed="rId4">
            <a:alphaModFix/>
          </a:blip>
          <a:stretch>
            <a:fillRect/>
          </a:stretch>
        </p:blipFill>
        <p:spPr>
          <a:xfrm>
            <a:off x="449025" y="2103561"/>
            <a:ext cx="734799" cy="734775"/>
          </a:xfrm>
          <a:prstGeom prst="rect">
            <a:avLst/>
          </a:prstGeom>
          <a:noFill/>
          <a:ln>
            <a:noFill/>
          </a:ln>
        </p:spPr>
      </p:pic>
      <p:pic>
        <p:nvPicPr>
          <p:cNvPr id="73" name="Google Shape;73;p15"/>
          <p:cNvPicPr preferRelativeResize="0"/>
          <p:nvPr/>
        </p:nvPicPr>
        <p:blipFill>
          <a:blip r:embed="rId5">
            <a:alphaModFix/>
          </a:blip>
          <a:stretch>
            <a:fillRect/>
          </a:stretch>
        </p:blipFill>
        <p:spPr>
          <a:xfrm>
            <a:off x="448127" y="2777100"/>
            <a:ext cx="736598" cy="572700"/>
          </a:xfrm>
          <a:prstGeom prst="rect">
            <a:avLst/>
          </a:prstGeom>
          <a:noFill/>
          <a:ln>
            <a:noFill/>
          </a:ln>
        </p:spPr>
      </p:pic>
      <p:pic>
        <p:nvPicPr>
          <p:cNvPr id="74" name="Google Shape;74;p15"/>
          <p:cNvPicPr preferRelativeResize="0"/>
          <p:nvPr/>
        </p:nvPicPr>
        <p:blipFill>
          <a:blip r:embed="rId6">
            <a:alphaModFix/>
          </a:blip>
          <a:stretch>
            <a:fillRect/>
          </a:stretch>
        </p:blipFill>
        <p:spPr>
          <a:xfrm>
            <a:off x="4271700" y="2971575"/>
            <a:ext cx="1152225" cy="291425"/>
          </a:xfrm>
          <a:prstGeom prst="rect">
            <a:avLst/>
          </a:prstGeom>
          <a:noFill/>
          <a:ln>
            <a:noFill/>
          </a:ln>
        </p:spPr>
      </p:pic>
      <p:pic>
        <p:nvPicPr>
          <p:cNvPr id="75" name="Google Shape;75;p15"/>
          <p:cNvPicPr preferRelativeResize="0"/>
          <p:nvPr/>
        </p:nvPicPr>
        <p:blipFill>
          <a:blip r:embed="rId7">
            <a:alphaModFix/>
          </a:blip>
          <a:stretch>
            <a:fillRect/>
          </a:stretch>
        </p:blipFill>
        <p:spPr>
          <a:xfrm>
            <a:off x="4360225" y="1951325"/>
            <a:ext cx="1020250" cy="1020250"/>
          </a:xfrm>
          <a:prstGeom prst="rect">
            <a:avLst/>
          </a:prstGeom>
          <a:noFill/>
          <a:ln>
            <a:noFill/>
          </a:ln>
        </p:spPr>
      </p:pic>
      <p:pic>
        <p:nvPicPr>
          <p:cNvPr id="76" name="Google Shape;76;p15"/>
          <p:cNvPicPr preferRelativeResize="0"/>
          <p:nvPr/>
        </p:nvPicPr>
        <p:blipFill>
          <a:blip r:embed="rId8">
            <a:alphaModFix/>
          </a:blip>
          <a:stretch>
            <a:fillRect/>
          </a:stretch>
        </p:blipFill>
        <p:spPr>
          <a:xfrm>
            <a:off x="4572000" y="3367962"/>
            <a:ext cx="779888" cy="779909"/>
          </a:xfrm>
          <a:prstGeom prst="rect">
            <a:avLst/>
          </a:prstGeom>
          <a:noFill/>
          <a:ln>
            <a:noFill/>
          </a:ln>
        </p:spPr>
      </p:pic>
      <p:pic>
        <p:nvPicPr>
          <p:cNvPr id="77" name="Google Shape;77;p15"/>
          <p:cNvPicPr preferRelativeResize="0"/>
          <p:nvPr/>
        </p:nvPicPr>
        <p:blipFill>
          <a:blip r:embed="rId9">
            <a:alphaModFix/>
          </a:blip>
          <a:stretch>
            <a:fillRect/>
          </a:stretch>
        </p:blipFill>
        <p:spPr>
          <a:xfrm>
            <a:off x="4804925" y="1410050"/>
            <a:ext cx="619000" cy="619000"/>
          </a:xfrm>
          <a:prstGeom prst="rect">
            <a:avLst/>
          </a:prstGeom>
          <a:noFill/>
          <a:ln>
            <a:noFill/>
          </a:ln>
        </p:spPr>
      </p:pic>
      <p:pic>
        <p:nvPicPr>
          <p:cNvPr id="78" name="Google Shape;78;p15"/>
          <p:cNvPicPr preferRelativeResize="0"/>
          <p:nvPr/>
        </p:nvPicPr>
        <p:blipFill>
          <a:blip r:embed="rId10">
            <a:alphaModFix/>
          </a:blip>
          <a:stretch>
            <a:fillRect/>
          </a:stretch>
        </p:blipFill>
        <p:spPr>
          <a:xfrm>
            <a:off x="4211475" y="1394662"/>
            <a:ext cx="491175" cy="649775"/>
          </a:xfrm>
          <a:prstGeom prst="rect">
            <a:avLst/>
          </a:prstGeom>
          <a:noFill/>
          <a:ln>
            <a:noFill/>
          </a:ln>
        </p:spPr>
      </p:pic>
      <p:pic>
        <p:nvPicPr>
          <p:cNvPr id="79" name="Google Shape;79;p15"/>
          <p:cNvPicPr preferRelativeResize="0"/>
          <p:nvPr/>
        </p:nvPicPr>
        <p:blipFill>
          <a:blip r:embed="rId11">
            <a:alphaModFix/>
          </a:blip>
          <a:stretch>
            <a:fillRect/>
          </a:stretch>
        </p:blipFill>
        <p:spPr>
          <a:xfrm>
            <a:off x="570837" y="3453852"/>
            <a:ext cx="491175" cy="663539"/>
          </a:xfrm>
          <a:prstGeom prst="rect">
            <a:avLst/>
          </a:prstGeom>
          <a:noFill/>
          <a:ln>
            <a:noFill/>
          </a:ln>
        </p:spPr>
      </p:pic>
      <p:pic>
        <p:nvPicPr>
          <p:cNvPr id="80" name="Google Shape;80;p15"/>
          <p:cNvPicPr preferRelativeResize="0"/>
          <p:nvPr/>
        </p:nvPicPr>
        <p:blipFill>
          <a:blip r:embed="rId12">
            <a:alphaModFix/>
          </a:blip>
          <a:stretch>
            <a:fillRect/>
          </a:stretch>
        </p:blipFill>
        <p:spPr>
          <a:xfrm>
            <a:off x="403761" y="4221450"/>
            <a:ext cx="825326" cy="619000"/>
          </a:xfrm>
          <a:prstGeom prst="rect">
            <a:avLst/>
          </a:prstGeom>
          <a:noFill/>
          <a:ln>
            <a:noFill/>
          </a:ln>
        </p:spPr>
      </p:pic>
      <p:pic>
        <p:nvPicPr>
          <p:cNvPr id="81" name="Google Shape;81;p15"/>
          <p:cNvPicPr preferRelativeResize="0"/>
          <p:nvPr/>
        </p:nvPicPr>
        <p:blipFill>
          <a:blip r:embed="rId13">
            <a:alphaModFix/>
          </a:blip>
          <a:stretch>
            <a:fillRect/>
          </a:stretch>
        </p:blipFill>
        <p:spPr>
          <a:xfrm>
            <a:off x="4702650" y="4252825"/>
            <a:ext cx="598350" cy="5537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for the Developers:</a:t>
            </a:r>
            <a:endParaRPr/>
          </a:p>
        </p:txBody>
      </p:sp>
      <p:sp>
        <p:nvSpPr>
          <p:cNvPr id="87" name="Google Shape;87;p16"/>
          <p:cNvSpPr txBox="1"/>
          <p:nvPr>
            <p:ph idx="1" type="body"/>
          </p:nvPr>
        </p:nvSpPr>
        <p:spPr>
          <a:xfrm>
            <a:off x="311700" y="1152475"/>
            <a:ext cx="8520600" cy="137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t>
            </a:r>
            <a:r>
              <a:rPr lang="en"/>
              <a:t>AWS DEV cluster has limited access.</a:t>
            </a:r>
            <a:endParaRPr/>
          </a:p>
          <a:p>
            <a:pPr indent="-342900" lvl="0" marL="457200" rtl="0" algn="l">
              <a:spcBef>
                <a:spcPts val="0"/>
              </a:spcBef>
              <a:spcAft>
                <a:spcPts val="0"/>
              </a:spcAft>
              <a:buSzPts val="1800"/>
              <a:buChar char="●"/>
            </a:pPr>
            <a:r>
              <a:rPr lang="en"/>
              <a:t>A strict security policy.</a:t>
            </a:r>
            <a:endParaRPr/>
          </a:p>
          <a:p>
            <a:pPr indent="-342900" lvl="0" marL="457200" rtl="0" algn="l">
              <a:spcBef>
                <a:spcPts val="0"/>
              </a:spcBef>
              <a:spcAft>
                <a:spcPts val="0"/>
              </a:spcAft>
              <a:buSzPts val="1800"/>
              <a:buChar char="●"/>
            </a:pPr>
            <a:r>
              <a:rPr lang="en"/>
              <a:t>Its settings cannot be modified by developers.</a:t>
            </a:r>
            <a:endParaRPr/>
          </a:p>
          <a:p>
            <a:pPr indent="0" lvl="0" marL="457200" rtl="0" algn="l">
              <a:spcBef>
                <a:spcPts val="1600"/>
              </a:spcBef>
              <a:spcAft>
                <a:spcPts val="1600"/>
              </a:spcAft>
              <a:buNone/>
            </a:pPr>
            <a:r>
              <a:t/>
            </a:r>
            <a:endParaRPr/>
          </a:p>
        </p:txBody>
      </p:sp>
      <p:sp>
        <p:nvSpPr>
          <p:cNvPr id="88" name="Google Shape;88;p16"/>
          <p:cNvSpPr txBox="1"/>
          <p:nvPr>
            <p:ph type="title"/>
          </p:nvPr>
        </p:nvSpPr>
        <p:spPr>
          <a:xfrm>
            <a:off x="270875" y="232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 by mirroring locally instead:</a:t>
            </a:r>
            <a:endParaRPr/>
          </a:p>
        </p:txBody>
      </p:sp>
      <p:sp>
        <p:nvSpPr>
          <p:cNvPr id="89" name="Google Shape;89;p16"/>
          <p:cNvSpPr txBox="1"/>
          <p:nvPr>
            <p:ph idx="1" type="body"/>
          </p:nvPr>
        </p:nvSpPr>
        <p:spPr>
          <a:xfrm>
            <a:off x="270875" y="3034275"/>
            <a:ext cx="8520600" cy="137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the issues above nullified or avoided.</a:t>
            </a:r>
            <a:endParaRPr/>
          </a:p>
          <a:p>
            <a:pPr indent="-342900" lvl="0" marL="457200" rtl="0" algn="l">
              <a:spcBef>
                <a:spcPts val="0"/>
              </a:spcBef>
              <a:spcAft>
                <a:spcPts val="0"/>
              </a:spcAft>
              <a:buSzPts val="1800"/>
              <a:buChar char="●"/>
            </a:pPr>
            <a:r>
              <a:rPr lang="en"/>
              <a:t>Providing full freedom to explore the new OpenShift technology.</a:t>
            </a:r>
            <a:endParaRPr/>
          </a:p>
          <a:p>
            <a:pPr indent="-342900" lvl="0" marL="457200" rtl="0" algn="l">
              <a:spcBef>
                <a:spcPts val="0"/>
              </a:spcBef>
              <a:spcAft>
                <a:spcPts val="0"/>
              </a:spcAft>
              <a:buSzPts val="1800"/>
              <a:buChar char="●"/>
            </a:pPr>
            <a:r>
              <a:rPr lang="en"/>
              <a:t>Giving full control during development.</a:t>
            </a:r>
            <a:endParaRPr/>
          </a:p>
          <a:p>
            <a:pPr indent="-342900" lvl="0" marL="457200" rtl="0" algn="l">
              <a:spcBef>
                <a:spcPts val="0"/>
              </a:spcBef>
              <a:spcAft>
                <a:spcPts val="0"/>
              </a:spcAft>
              <a:buSzPts val="1800"/>
              <a:buChar char="●"/>
            </a:pPr>
            <a:r>
              <a:rPr lang="en"/>
              <a:t>A ‘mirrored’ image built, with Sabre tools upon it, gives Devs a local laptop to work on using Windows 7 instead of a Linux OS.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Local DEV Cluster Images?</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5715000" y="1183825"/>
            <a:ext cx="3117300" cy="3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is to get our developers working on the right environment. We will use the Sabre tools mentioned to connect and unify the disparate systems. </a:t>
            </a:r>
            <a:endParaRPr/>
          </a:p>
          <a:p>
            <a:pPr indent="0" lvl="0" marL="0" rtl="0" algn="l">
              <a:spcBef>
                <a:spcPts val="1600"/>
              </a:spcBef>
              <a:spcAft>
                <a:spcPts val="1600"/>
              </a:spcAft>
              <a:buNone/>
            </a:pPr>
            <a:r>
              <a:rPr lang="en"/>
              <a:t>An image is a result along that process, that aids in virtualizing the needed applications.</a:t>
            </a:r>
            <a:endParaRPr/>
          </a:p>
        </p:txBody>
      </p:sp>
      <p:pic>
        <p:nvPicPr>
          <p:cNvPr id="96" name="Google Shape;96;p17"/>
          <p:cNvPicPr preferRelativeResize="0"/>
          <p:nvPr/>
        </p:nvPicPr>
        <p:blipFill>
          <a:blip r:embed="rId3">
            <a:alphaModFix/>
          </a:blip>
          <a:stretch>
            <a:fillRect/>
          </a:stretch>
        </p:blipFill>
        <p:spPr>
          <a:xfrm>
            <a:off x="166829" y="1361150"/>
            <a:ext cx="5456325" cy="320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The First Steps</a:t>
            </a:r>
            <a:endParaRPr/>
          </a:p>
        </p:txBody>
      </p:sp>
      <p:sp>
        <p:nvSpPr>
          <p:cNvPr id="102" name="Google Shape;102;p18"/>
          <p:cNvSpPr txBox="1"/>
          <p:nvPr>
            <p:ph idx="1" type="body"/>
          </p:nvPr>
        </p:nvSpPr>
        <p:spPr>
          <a:xfrm>
            <a:off x="789375" y="1478650"/>
            <a:ext cx="78327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Install Packer and add it to a PATH system variable.</a:t>
            </a:r>
            <a:endParaRPr/>
          </a:p>
          <a:p>
            <a:pPr indent="-342900" lvl="0" marL="457200" rtl="0" algn="l">
              <a:lnSpc>
                <a:spcPct val="104000"/>
              </a:lnSpc>
              <a:spcBef>
                <a:spcPts val="1500"/>
              </a:spcBef>
              <a:spcAft>
                <a:spcPts val="0"/>
              </a:spcAft>
              <a:buSzPts val="1800"/>
              <a:buAutoNum type="arabicPeriod"/>
            </a:pPr>
            <a:r>
              <a:rPr lang="en"/>
              <a:t>Upgrade Powershell to at least version 4.0</a:t>
            </a:r>
            <a:endParaRPr/>
          </a:p>
          <a:p>
            <a:pPr indent="-342900" lvl="0" marL="457200" rtl="0" algn="l">
              <a:lnSpc>
                <a:spcPct val="104000"/>
              </a:lnSpc>
              <a:spcBef>
                <a:spcPts val="1500"/>
              </a:spcBef>
              <a:spcAft>
                <a:spcPts val="0"/>
              </a:spcAft>
              <a:buSzPts val="1800"/>
              <a:buAutoNum type="arabicPeriod"/>
            </a:pPr>
            <a:r>
              <a:rPr lang="en"/>
              <a:t>C</a:t>
            </a:r>
            <a:r>
              <a:rPr lang="en"/>
              <a:t>heckout the sources of the ‘box-build </a:t>
            </a:r>
            <a:r>
              <a:rPr lang="en"/>
              <a:t>project’ </a:t>
            </a:r>
            <a:r>
              <a:rPr lang="en"/>
              <a:t>via Git.</a:t>
            </a:r>
            <a:endParaRPr/>
          </a:p>
          <a:p>
            <a:pPr indent="-342900" lvl="0" marL="457200" rtl="0" algn="l">
              <a:lnSpc>
                <a:spcPct val="104000"/>
              </a:lnSpc>
              <a:spcBef>
                <a:spcPts val="1500"/>
              </a:spcBef>
              <a:spcAft>
                <a:spcPts val="0"/>
              </a:spcAft>
              <a:buSzPts val="1800"/>
              <a:buAutoNum type="arabicPeriod"/>
            </a:pPr>
            <a:r>
              <a:rPr lang="en"/>
              <a:t>Edit the </a:t>
            </a:r>
            <a:r>
              <a:rPr lang="en" sz="1300">
                <a:latin typeface="Courier New"/>
                <a:ea typeface="Courier New"/>
                <a:cs typeface="Courier New"/>
                <a:sym typeface="Courier New"/>
              </a:rPr>
              <a:t>centos-base-variables.json</a:t>
            </a:r>
            <a:r>
              <a:rPr lang="en"/>
              <a:t> file to specify credentials for the proxy server. Remember to HTML-encode non-alphanumeric characters in the file.</a:t>
            </a:r>
            <a:endParaRPr/>
          </a:p>
          <a:p>
            <a:pPr indent="-342900" lvl="0" marL="457200" rtl="0" algn="l">
              <a:lnSpc>
                <a:spcPct val="104000"/>
              </a:lnSpc>
              <a:spcBef>
                <a:spcPts val="1500"/>
              </a:spcBef>
              <a:spcAft>
                <a:spcPts val="1500"/>
              </a:spcAft>
              <a:buSzPts val="1800"/>
              <a:buAutoNum type="arabicPeriod"/>
            </a:pPr>
            <a:r>
              <a:rPr lang="en"/>
              <a:t>Ensure that all files in the project contain Unix style line endings before proceeding.</a:t>
            </a:r>
            <a:endParaRPr/>
          </a:p>
        </p:txBody>
      </p:sp>
      <p:pic>
        <p:nvPicPr>
          <p:cNvPr id="103" name="Google Shape;103;p18"/>
          <p:cNvPicPr preferRelativeResize="0"/>
          <p:nvPr/>
        </p:nvPicPr>
        <p:blipFill>
          <a:blip r:embed="rId3">
            <a:alphaModFix/>
          </a:blip>
          <a:stretch>
            <a:fillRect/>
          </a:stretch>
        </p:blipFill>
        <p:spPr>
          <a:xfrm>
            <a:off x="311700" y="1235175"/>
            <a:ext cx="522400" cy="691089"/>
          </a:xfrm>
          <a:prstGeom prst="rect">
            <a:avLst/>
          </a:prstGeom>
          <a:noFill/>
          <a:ln>
            <a:noFill/>
          </a:ln>
        </p:spPr>
      </p:pic>
      <p:pic>
        <p:nvPicPr>
          <p:cNvPr id="104" name="Google Shape;104;p18"/>
          <p:cNvPicPr preferRelativeResize="0"/>
          <p:nvPr/>
        </p:nvPicPr>
        <p:blipFill>
          <a:blip r:embed="rId4">
            <a:alphaModFix/>
          </a:blip>
          <a:stretch>
            <a:fillRect/>
          </a:stretch>
        </p:blipFill>
        <p:spPr>
          <a:xfrm>
            <a:off x="311700" y="2386675"/>
            <a:ext cx="522400" cy="52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Second Gear with CygWin</a:t>
            </a:r>
            <a:endParaRPr/>
          </a:p>
        </p:txBody>
      </p:sp>
      <p:sp>
        <p:nvSpPr>
          <p:cNvPr id="110" name="Google Shape;110;p19"/>
          <p:cNvSpPr txBox="1"/>
          <p:nvPr>
            <p:ph idx="1" type="body"/>
          </p:nvPr>
        </p:nvSpPr>
        <p:spPr>
          <a:xfrm>
            <a:off x="311700" y="1152475"/>
            <a:ext cx="8669400" cy="34164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AutoNum type="arabicPeriod"/>
            </a:pPr>
            <a:r>
              <a:rPr lang="en"/>
              <a:t>Using CygWin, change the directory to the project’s directory:</a:t>
            </a:r>
            <a:endParaRPr/>
          </a:p>
          <a:p>
            <a:pPr indent="-317500" lvl="1" marL="914400" rtl="0" algn="l">
              <a:spcBef>
                <a:spcPts val="1600"/>
              </a:spcBef>
              <a:spcAft>
                <a:spcPts val="0"/>
              </a:spcAft>
              <a:buSzPts val="1400"/>
              <a:buAutoNum type="alphaLcPeriod"/>
            </a:pPr>
            <a:r>
              <a:rPr lang="en"/>
              <a:t>export ISO_URL= #, where the value must point to either a URL with a CentOS ISO image</a:t>
            </a:r>
            <a:endParaRPr/>
          </a:p>
          <a:p>
            <a:pPr indent="0" lvl="0" marL="914400" rtl="0" algn="l">
              <a:spcBef>
                <a:spcPts val="1600"/>
              </a:spcBef>
              <a:spcAft>
                <a:spcPts val="0"/>
              </a:spcAft>
              <a:buNone/>
            </a:pPr>
            <a:r>
              <a:rPr lang="en"/>
              <a:t>OR</a:t>
            </a:r>
            <a:endParaRPr/>
          </a:p>
          <a:p>
            <a:pPr indent="-317500" lvl="1" marL="914400" rtl="0" algn="l">
              <a:spcBef>
                <a:spcPts val="1600"/>
              </a:spcBef>
              <a:spcAft>
                <a:spcPts val="0"/>
              </a:spcAft>
              <a:buSzPts val="1400"/>
              <a:buAutoNum type="alphaLcPeriod"/>
            </a:pPr>
            <a:r>
              <a:rPr lang="en"/>
              <a:t>to a location on a </a:t>
            </a:r>
            <a:r>
              <a:rPr lang="en"/>
              <a:t>hard drive</a:t>
            </a:r>
            <a:r>
              <a:rPr lang="en"/>
              <a:t> (escape backslashes with a backslash, i.e.: C:\\centos-image.iso)</a:t>
            </a:r>
            <a:endParaRPr/>
          </a:p>
          <a:p>
            <a:pPr indent="-342900" lvl="0" marL="457200" rtl="0" algn="l">
              <a:lnSpc>
                <a:spcPct val="114000"/>
              </a:lnSpc>
              <a:spcBef>
                <a:spcPts val="0"/>
              </a:spcBef>
              <a:spcAft>
                <a:spcPts val="0"/>
              </a:spcAft>
              <a:buSzPts val="1800"/>
              <a:buAutoNum type="arabicPeriod"/>
            </a:pPr>
            <a:r>
              <a:rPr lang="en"/>
              <a:t>The image should be ensured to be the DVD version (link to be shared for downloading)</a:t>
            </a:r>
            <a:endParaRPr/>
          </a:p>
          <a:p>
            <a:pPr indent="-342900" lvl="0" marL="457200" rtl="0" algn="l">
              <a:lnSpc>
                <a:spcPct val="114000"/>
              </a:lnSpc>
              <a:spcBef>
                <a:spcPts val="1600"/>
              </a:spcBef>
              <a:spcAft>
                <a:spcPts val="0"/>
              </a:spcAft>
              <a:buSzPts val="1800"/>
              <a:buAutoNum type="arabicPeriod"/>
            </a:pPr>
            <a:r>
              <a:rPr lang="en"/>
              <a:t>Run the command: </a:t>
            </a:r>
            <a:r>
              <a:rPr lang="en">
                <a:latin typeface="Courier New"/>
                <a:ea typeface="Courier New"/>
                <a:cs typeface="Courier New"/>
                <a:sym typeface="Courier New"/>
              </a:rPr>
              <a:t> </a:t>
            </a:r>
            <a:r>
              <a:rPr lang="en" sz="1500">
                <a:latin typeface="Courier New"/>
                <a:ea typeface="Courier New"/>
                <a:cs typeface="Courier New"/>
                <a:sym typeface="Courier New"/>
              </a:rPr>
              <a:t>packer build -var-file=centos-base-variables.json -force centos-base.json</a:t>
            </a:r>
            <a:endParaRPr sz="1500">
              <a:latin typeface="Courier New"/>
              <a:ea typeface="Courier New"/>
              <a:cs typeface="Courier New"/>
              <a:sym typeface="Courier New"/>
            </a:endParaRPr>
          </a:p>
          <a:p>
            <a:pPr indent="-342900" lvl="0" marL="457200" rtl="0" algn="l">
              <a:lnSpc>
                <a:spcPct val="114000"/>
              </a:lnSpc>
              <a:spcBef>
                <a:spcPts val="1600"/>
              </a:spcBef>
              <a:spcAft>
                <a:spcPts val="1600"/>
              </a:spcAft>
              <a:buSzPts val="1800"/>
              <a:buAutoNum type="arabicPeriod"/>
            </a:pPr>
            <a:r>
              <a:rPr lang="en"/>
              <a:t>The result should be a </a:t>
            </a:r>
            <a:r>
              <a:rPr lang="en" sz="1300">
                <a:latin typeface="Courier New"/>
                <a:ea typeface="Courier New"/>
                <a:cs typeface="Courier New"/>
                <a:sym typeface="Courier New"/>
              </a:rPr>
              <a:t>centos-base.box</a:t>
            </a:r>
            <a:r>
              <a:rPr lang="en"/>
              <a:t> file in that current directory.</a:t>
            </a:r>
            <a:endParaRPr/>
          </a:p>
        </p:txBody>
      </p:sp>
      <p:pic>
        <p:nvPicPr>
          <p:cNvPr id="111" name="Google Shape;111;p19"/>
          <p:cNvPicPr preferRelativeResize="0"/>
          <p:nvPr/>
        </p:nvPicPr>
        <p:blipFill>
          <a:blip r:embed="rId3">
            <a:alphaModFix/>
          </a:blip>
          <a:stretch>
            <a:fillRect/>
          </a:stretch>
        </p:blipFill>
        <p:spPr>
          <a:xfrm>
            <a:off x="6146675" y="445025"/>
            <a:ext cx="572700" cy="572700"/>
          </a:xfrm>
          <a:prstGeom prst="rect">
            <a:avLst/>
          </a:prstGeom>
          <a:noFill/>
          <a:ln>
            <a:noFill/>
          </a:ln>
        </p:spPr>
      </p:pic>
      <p:pic>
        <p:nvPicPr>
          <p:cNvPr id="112" name="Google Shape;112;p19"/>
          <p:cNvPicPr preferRelativeResize="0"/>
          <p:nvPr/>
        </p:nvPicPr>
        <p:blipFill>
          <a:blip r:embed="rId4">
            <a:alphaModFix/>
          </a:blip>
          <a:stretch>
            <a:fillRect/>
          </a:stretch>
        </p:blipFill>
        <p:spPr>
          <a:xfrm>
            <a:off x="7329711" y="2020725"/>
            <a:ext cx="825326" cy="61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Third Gear with VirtualBox</a:t>
            </a:r>
            <a:endParaRPr/>
          </a:p>
        </p:txBody>
      </p:sp>
      <p:sp>
        <p:nvSpPr>
          <p:cNvPr id="118" name="Google Shape;118;p20"/>
          <p:cNvSpPr txBox="1"/>
          <p:nvPr>
            <p:ph idx="1" type="body"/>
          </p:nvPr>
        </p:nvSpPr>
        <p:spPr>
          <a:xfrm>
            <a:off x="311700" y="1152475"/>
            <a:ext cx="8636700" cy="3416400"/>
          </a:xfrm>
          <a:prstGeom prst="rect">
            <a:avLst/>
          </a:prstGeom>
        </p:spPr>
        <p:txBody>
          <a:bodyPr anchorCtr="0" anchor="t" bIns="91425" lIns="91425" spcFirstLastPara="1" rIns="91425" wrap="square" tIns="91425">
            <a:noAutofit/>
          </a:bodyPr>
          <a:lstStyle/>
          <a:p>
            <a:pPr indent="-342900" lvl="0" marL="457200" rtl="0" algn="l">
              <a:lnSpc>
                <a:spcPct val="104000"/>
              </a:lnSpc>
              <a:spcBef>
                <a:spcPts val="0"/>
              </a:spcBef>
              <a:spcAft>
                <a:spcPts val="0"/>
              </a:spcAft>
              <a:buSzPts val="1800"/>
              <a:buAutoNum type="arabicPeriod"/>
            </a:pPr>
            <a:r>
              <a:rPr lang="en"/>
              <a:t>Edit the proxy user and password within the </a:t>
            </a:r>
            <a:r>
              <a:rPr lang="en" sz="1200">
                <a:latin typeface="Courier New"/>
                <a:ea typeface="Courier New"/>
                <a:cs typeface="Courier New"/>
                <a:sym typeface="Courier New"/>
              </a:rPr>
              <a:t>centos-openshift-variables.json</a:t>
            </a:r>
            <a:r>
              <a:rPr lang="en"/>
              <a:t> file.</a:t>
            </a:r>
            <a:endParaRPr/>
          </a:p>
          <a:p>
            <a:pPr indent="-342900" lvl="0" marL="457200" rtl="0" algn="l">
              <a:lnSpc>
                <a:spcPct val="104000"/>
              </a:lnSpc>
              <a:spcBef>
                <a:spcPts val="1600"/>
              </a:spcBef>
              <a:spcAft>
                <a:spcPts val="0"/>
              </a:spcAft>
              <a:buSzPts val="1800"/>
              <a:buAutoNum type="arabicPeriod"/>
            </a:pPr>
            <a:r>
              <a:rPr lang="en"/>
              <a:t>As Guest Additions are propagated to the image from your local VirtualBox, make sure you have the proper version of VirtualBox installed - ver: 5.2.12.</a:t>
            </a:r>
            <a:endParaRPr/>
          </a:p>
          <a:p>
            <a:pPr indent="-342900" lvl="0" marL="457200" rtl="0" algn="l">
              <a:lnSpc>
                <a:spcPct val="104000"/>
              </a:lnSpc>
              <a:spcBef>
                <a:spcPts val="1600"/>
              </a:spcBef>
              <a:spcAft>
                <a:spcPts val="0"/>
              </a:spcAft>
              <a:buSzPts val="1800"/>
              <a:buAutoNum type="arabicPeriod"/>
            </a:pPr>
            <a:r>
              <a:rPr lang="en"/>
              <a:t>Open the terminal, change the directory to the folder with the project and execute: </a:t>
            </a:r>
            <a:r>
              <a:rPr lang="en" sz="1300">
                <a:latin typeface="Courier New"/>
                <a:ea typeface="Courier New"/>
                <a:cs typeface="Courier New"/>
                <a:sym typeface="Courier New"/>
              </a:rPr>
              <a:t>packer build -var-file=centos-openshift-variables.json -force centos-openshift.json</a:t>
            </a:r>
            <a:endParaRPr sz="1300">
              <a:latin typeface="Courier New"/>
              <a:ea typeface="Courier New"/>
              <a:cs typeface="Courier New"/>
              <a:sym typeface="Courier New"/>
            </a:endParaRPr>
          </a:p>
          <a:p>
            <a:pPr indent="-342900" lvl="0" marL="457200" rtl="0" algn="l">
              <a:lnSpc>
                <a:spcPct val="104000"/>
              </a:lnSpc>
              <a:spcBef>
                <a:spcPts val="1600"/>
              </a:spcBef>
              <a:spcAft>
                <a:spcPts val="0"/>
              </a:spcAft>
              <a:buSzPts val="1800"/>
              <a:buAutoNum type="arabicPeriod"/>
            </a:pPr>
            <a:r>
              <a:rPr lang="en"/>
              <a:t>When the Packer process finishes there should be a </a:t>
            </a:r>
            <a:r>
              <a:rPr lang="en" sz="1300">
                <a:latin typeface="Courier New"/>
                <a:ea typeface="Courier New"/>
                <a:cs typeface="Courier New"/>
                <a:sym typeface="Courier New"/>
              </a:rPr>
              <a:t>centos-7-openshift.box</a:t>
            </a:r>
            <a:r>
              <a:rPr lang="en"/>
              <a:t> file</a:t>
            </a:r>
            <a:endParaRPr/>
          </a:p>
          <a:p>
            <a:pPr indent="0" lvl="0" marL="457200" rtl="0" algn="l">
              <a:spcBef>
                <a:spcPts val="1600"/>
              </a:spcBef>
              <a:spcAft>
                <a:spcPts val="1600"/>
              </a:spcAft>
              <a:buNone/>
            </a:pPr>
            <a:r>
              <a:t/>
            </a:r>
            <a:endParaRPr/>
          </a:p>
        </p:txBody>
      </p:sp>
      <p:pic>
        <p:nvPicPr>
          <p:cNvPr id="119" name="Google Shape;119;p20"/>
          <p:cNvPicPr preferRelativeResize="0"/>
          <p:nvPr/>
        </p:nvPicPr>
        <p:blipFill>
          <a:blip r:embed="rId3">
            <a:alphaModFix/>
          </a:blip>
          <a:stretch>
            <a:fillRect/>
          </a:stretch>
        </p:blipFill>
        <p:spPr>
          <a:xfrm>
            <a:off x="6200700" y="445036"/>
            <a:ext cx="734799" cy="73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0"/>
              </a:spcBef>
              <a:spcAft>
                <a:spcPts val="0"/>
              </a:spcAft>
              <a:buSzPts val="1800"/>
              <a:buAutoNum type="arabicPeriod"/>
            </a:pPr>
            <a:r>
              <a:rPr lang="en"/>
              <a:t>U</a:t>
            </a:r>
            <a:r>
              <a:rPr lang="en"/>
              <a:t>pload the file to: </a:t>
            </a:r>
            <a:r>
              <a:rPr lang="en" sz="1300">
                <a:latin typeface="Courier New"/>
                <a:ea typeface="Courier New"/>
                <a:cs typeface="Courier New"/>
                <a:sym typeface="Courier New"/>
              </a:rPr>
              <a:t>maven.repository.com</a:t>
            </a:r>
            <a:r>
              <a:rPr lang="en"/>
              <a:t> . Make sure that credentials are configured for a server with the id of user-upload in your </a:t>
            </a:r>
            <a:r>
              <a:rPr lang="en" sz="1300">
                <a:latin typeface="Courier New"/>
                <a:ea typeface="Courier New"/>
                <a:cs typeface="Courier New"/>
                <a:sym typeface="Courier New"/>
              </a:rPr>
              <a:t>~/.m2/settings.xml</a:t>
            </a:r>
            <a:r>
              <a:rPr lang="en"/>
              <a:t> and run the following command:</a:t>
            </a:r>
            <a:endParaRPr/>
          </a:p>
          <a:p>
            <a:pPr indent="0" lvl="0" marL="457200" rtl="0" algn="l">
              <a:lnSpc>
                <a:spcPct val="113000"/>
              </a:lnSpc>
              <a:spcBef>
                <a:spcPts val="500"/>
              </a:spcBef>
              <a:spcAft>
                <a:spcPts val="0"/>
              </a:spcAft>
              <a:buNone/>
            </a:pPr>
            <a:r>
              <a:rPr lang="en" sz="1200">
                <a:latin typeface="Courier New"/>
                <a:ea typeface="Courier New"/>
                <a:cs typeface="Courier New"/>
                <a:sym typeface="Courier New"/>
              </a:rPr>
              <a:t> mvn deploy:deploy-file -DgroupId=com.example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-DartifactId=vagrant-centos-open-shift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-Dversion=1.0.7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-Dpackaging=box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-Dfile=centos-7-openshift.box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-DrepositoryId=user-upload \</a:t>
            </a:r>
            <a:endParaRPr sz="1200">
              <a:latin typeface="Courier New"/>
              <a:ea typeface="Courier New"/>
              <a:cs typeface="Courier New"/>
              <a:sym typeface="Courier New"/>
            </a:endParaRPr>
          </a:p>
          <a:p>
            <a:pPr indent="0" lvl="0" marL="457200" rtl="0" algn="l">
              <a:lnSpc>
                <a:spcPct val="113000"/>
              </a:lnSpc>
              <a:spcBef>
                <a:spcPts val="0"/>
              </a:spcBef>
              <a:spcAft>
                <a:spcPts val="0"/>
              </a:spcAft>
              <a:buNone/>
            </a:pPr>
            <a:r>
              <a:rPr lang="en" sz="1200">
                <a:latin typeface="Courier New"/>
                <a:ea typeface="Courier New"/>
                <a:cs typeface="Courier New"/>
                <a:sym typeface="Courier New"/>
              </a:rPr>
              <a:t>    -Durl=http://maven.repository.com/content/repositories/releases</a:t>
            </a:r>
            <a:endParaRPr sz="1200">
              <a:latin typeface="Courier New"/>
              <a:ea typeface="Courier New"/>
              <a:cs typeface="Courier New"/>
              <a:sym typeface="Courier New"/>
            </a:endParaRPr>
          </a:p>
          <a:p>
            <a:pPr indent="-342900" lvl="0" marL="457200" rtl="0" algn="l">
              <a:lnSpc>
                <a:spcPct val="114000"/>
              </a:lnSpc>
              <a:spcBef>
                <a:spcPts val="500"/>
              </a:spcBef>
              <a:spcAft>
                <a:spcPts val="0"/>
              </a:spcAft>
              <a:buSzPts val="1800"/>
              <a:buAutoNum type="arabicPeriod"/>
            </a:pPr>
            <a:r>
              <a:rPr lang="en"/>
              <a:t>If and when an upload is successful:</a:t>
            </a:r>
            <a:endParaRPr/>
          </a:p>
          <a:p>
            <a:pPr indent="-317500" lvl="1" marL="914400" rtl="0" algn="l">
              <a:spcBef>
                <a:spcPts val="0"/>
              </a:spcBef>
              <a:spcAft>
                <a:spcPts val="0"/>
              </a:spcAft>
              <a:buSzPts val="1400"/>
              <a:buAutoNum type="alphaLcPeriod"/>
            </a:pPr>
            <a:r>
              <a:rPr lang="en"/>
              <a:t>Create a Git Tag with a deployed version: 1.0.X</a:t>
            </a:r>
            <a:endParaRPr/>
          </a:p>
          <a:p>
            <a:pPr indent="-317500" lvl="1" marL="914400" rtl="0" algn="l">
              <a:spcBef>
                <a:spcPts val="0"/>
              </a:spcBef>
              <a:spcAft>
                <a:spcPts val="0"/>
              </a:spcAft>
              <a:buSzPts val="1400"/>
              <a:buAutoNum type="alphaLcPeriod"/>
            </a:pPr>
            <a:r>
              <a:rPr lang="en"/>
              <a:t>Update the -Dversion from the above command with 1.0.X+1 pattern and push the file.</a:t>
            </a:r>
            <a:endParaRPr/>
          </a:p>
        </p:txBody>
      </p:sp>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Third Gear with VirtualBox</a:t>
            </a:r>
            <a:endParaRPr/>
          </a:p>
        </p:txBody>
      </p:sp>
      <p:pic>
        <p:nvPicPr>
          <p:cNvPr id="126" name="Google Shape;126;p21"/>
          <p:cNvPicPr preferRelativeResize="0"/>
          <p:nvPr/>
        </p:nvPicPr>
        <p:blipFill>
          <a:blip r:embed="rId3">
            <a:alphaModFix/>
          </a:blip>
          <a:stretch>
            <a:fillRect/>
          </a:stretch>
        </p:blipFill>
        <p:spPr>
          <a:xfrm>
            <a:off x="6200700" y="445036"/>
            <a:ext cx="734799" cy="73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