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69" r:id="rId7"/>
    <p:sldId id="260" r:id="rId8"/>
    <p:sldId id="261" r:id="rId9"/>
    <p:sldId id="265" r:id="rId10"/>
    <p:sldId id="274" r:id="rId11"/>
    <p:sldId id="270" r:id="rId12"/>
    <p:sldId id="264" r:id="rId13"/>
    <p:sldId id="275" r:id="rId14"/>
    <p:sldId id="266" r:id="rId15"/>
    <p:sldId id="271" r:id="rId16"/>
    <p:sldId id="268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63927-4640-4C05-8EA0-5BBB78DE9608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8D033-5931-4715-8E2C-0215B8AC4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15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F263-CE8A-49FD-B5C9-DC2DF29D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F81DCE-5B11-8876-781C-FC82ADA6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DEACC0-08BD-702F-9355-B93B1CC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8DA9-A6A0-4C43-8653-C6F73EB177F8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BA0F8-C05D-A548-D970-798D7128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81985-257B-B08C-C553-43562291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4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DEDFD-E3D5-5A00-4FA1-8DF26638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8ADA1C-500D-BF9E-381C-45723A5B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261CD-5354-99A7-4A5E-2F08551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35A3-B3EF-47E4-9CBC-2E33980C621B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0FCE3-3F8D-1999-9D81-6E38B7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55CBD9-6637-3FD2-B83E-628AB34D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3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744703-B652-F763-ADB8-F539909CB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ED1D18-E9DB-D91B-9561-76D8B77F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3DAC5-19E7-A68A-5D8F-E6294CF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8A14-7B36-4D69-8E54-1ED238163142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F6995-562F-E510-BDFA-B79218A9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D66E9-0A14-56E7-A217-51562F0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A69C-E913-09E2-BB5C-16DA968E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C3572-CC89-97C5-FE73-84E23252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3EAED7-3E21-FA93-9EBF-8285A0A5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C12-DCCC-4E22-A724-2ACCA4E22252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5240D-8985-25B5-FE05-F1929BD0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D6C41-F9E1-724A-14A0-C0748B14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5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0137-7AED-0C02-257C-3305CD95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FAAB81-2951-D732-D96C-2FAFE447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88C5C-0BCF-4C88-7DFE-B4C953AC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E15-DB48-4471-90B5-3F08B63BA856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5ABE3-32F0-DC90-4A9E-F55AD289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F0B06-B0F3-FC79-7D35-91AADB8F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49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5F458-2881-BBC7-FB54-F970945D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F1906-D9C9-F8F4-0AFB-8870B3E56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77A1E5-8003-03CE-D1C5-682237D4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88EFA5-C69D-C7F1-862E-EB1C9337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66E0-47BE-4A1A-8445-413C3A8A0B2B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7C0135-B45F-161A-A9A9-A1B7D173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65C723-54D1-7D7C-FCBC-5081CD7B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2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EDE34-7BB8-4566-A53F-E9627BFA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74ADC-0E1B-7081-E156-A7F346F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3DC6D2-8282-ECDF-4639-311BE1A7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A5470C-2410-017D-ECA3-A85687E19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DEC090-C303-4924-0817-0A2BB6632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B6826E-F1A5-0DF1-6FC5-E0EF8A38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D77E-481C-47B5-BA9B-C966D881BBEE}" type="datetime1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5FF814-C273-EABD-537A-672DCB8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3DD725-BD02-E170-F67E-884B382A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2E2CC-793D-58D3-CCED-DF225601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B98281-9B8F-A84E-7513-7DEABEE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1996-E744-44E5-82CA-BEAEEE38BEB3}" type="datetime1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D6399-3109-4506-3270-334C5C7D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76CC4C-C17B-77FA-9EBE-18E73E64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07B690-EA19-3D33-19AB-511925D5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4969-AD54-49BE-A083-A9D24243B857}" type="datetime1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E9651D-38FF-D257-4798-1A02A34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DE1C42-76AC-7128-87ED-88DA31E9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062D1-9E7D-1948-4508-2559BFED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38CC9-37DF-D937-F5A2-FA8CA105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1337A8-88B0-2FF0-BE88-C406E6F3F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8D5CF-E2EA-C476-295A-052ADA52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852E-A634-4F76-8740-B5E2DC224EB6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8AEC3-0B39-8375-FB5E-3364B6C9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89DE5-70BB-4A33-49AB-047696A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54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5DB90-F894-65BF-58D6-C074C207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9401DE-AE36-BFB2-FECF-D35F3EE7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6D5864-0E9D-6D50-688D-F96C8BAD3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EDDD1-164E-EB13-2EDE-2A880FDE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0B01-1297-46C9-855E-529A21663A14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8E6EE5-4C43-48EF-C028-CE5926F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B10CE5-B19E-93CC-3107-D0C94074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0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3F6AF-98B6-B94A-1425-E6D890B6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A8780-6817-BEA9-5395-8BCDE33F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D02B8-1179-071A-F49D-E7B3A2BA3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970F8-C716-4A2F-ABC7-54142E812DD6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71E48-05E2-7941-9FA6-C47F40017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ru-RU"/>
              <a:t>Козлова Е.А. Прогноз и представление рекламных кампаний на основе теории слухов.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666A5-FD4C-D86F-E0AB-00596E4F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B3C11-F087-4F00-AF10-457A276CE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1F64C-A8FA-0ABA-59A4-46E994264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ru-RU" sz="5200">
                <a:solidFill>
                  <a:schemeClr val="tx2"/>
                </a:solidFill>
              </a:rPr>
              <a:t>Библиотека компьютерных моделей для социологов.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53EBE-A6C2-99F4-656A-6DF1BDDE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ru-RU" sz="2200">
                <a:solidFill>
                  <a:schemeClr val="tx2"/>
                </a:solidFill>
              </a:rPr>
              <a:t>Студент группы 5130202/00201: Козлова Елена Александровна</a:t>
            </a:r>
          </a:p>
          <a:p>
            <a:r>
              <a:rPr lang="ru-RU" sz="2200">
                <a:solidFill>
                  <a:schemeClr val="tx2"/>
                </a:solidFill>
              </a:rPr>
              <a:t>Научный руководитель: Сениченков Юрий Борисович</a:t>
            </a: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1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Шрифт, логотип, текс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C59045C-6189-FB18-D268-23CF1BB73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90"/>
          <a:stretch/>
        </p:blipFill>
        <p:spPr>
          <a:xfrm>
            <a:off x="9815804" y="0"/>
            <a:ext cx="2376196" cy="9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4F09C6-8D7F-1D88-EE2C-149F8A1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5DAB2-4327-3C36-C8D5-26EAFBB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74611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моделей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22EC5A-4160-29CA-4E7F-A48E71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10</a:t>
            </a:fld>
            <a:r>
              <a:rPr lang="en-US" dirty="0"/>
              <a:t> /17</a:t>
            </a:r>
            <a:endParaRPr lang="ru-RU" dirty="0"/>
          </a:p>
        </p:txBody>
      </p:sp>
      <p:pic>
        <p:nvPicPr>
          <p:cNvPr id="6" name="Объект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F318AB3-C994-555B-CEDD-CF14AE98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793781"/>
            <a:ext cx="5286963" cy="2939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4CBC5-BC43-0B6F-1231-0137BB1B8A10}"/>
              </a:ext>
            </a:extLst>
          </p:cNvPr>
          <p:cNvSpPr txBox="1"/>
          <p:nvPr/>
        </p:nvSpPr>
        <p:spPr>
          <a:xfrm>
            <a:off x="298390" y="1207997"/>
            <a:ext cx="763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highlight>
                  <a:srgbClr val="FFFFFF"/>
                </a:highlight>
              </a:rPr>
              <a:t>Однокомпонентные непрерывные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highlight>
                  <a:srgbClr val="00FF00"/>
                </a:highlight>
              </a:rPr>
              <a:t>Однокомпонентные дискретные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Многокомпонентные с входами-выходами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B6B998-B5A9-4DE5-CEBF-37D00FE3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378" y="823090"/>
            <a:ext cx="3191275" cy="156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51D3A0-2385-6B1E-5208-21484F9C1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14" y="2793780"/>
            <a:ext cx="6106386" cy="2947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3A290EFE-0676-1961-798F-88770BDC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38892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3EBA-35BB-67E1-E448-4B6A5D2F171B}"/>
              </a:ext>
            </a:extLst>
          </p:cNvPr>
          <p:cNvSpPr/>
          <p:nvPr/>
        </p:nvSpPr>
        <p:spPr>
          <a:xfrm>
            <a:off x="459921" y="1833464"/>
            <a:ext cx="3578679" cy="8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50EE1-94F9-DEAC-D58E-12A99C63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0" y="2438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Однокомпонентные дискретные. </a:t>
            </a:r>
            <a:br>
              <a:rPr lang="ru-RU" sz="4000" dirty="0"/>
            </a:br>
            <a:r>
              <a:rPr lang="ru-RU" sz="4000" dirty="0"/>
              <a:t>Модель социальной </a:t>
            </a:r>
            <a:br>
              <a:rPr lang="ru-RU" sz="4000" dirty="0"/>
            </a:br>
            <a:r>
              <a:rPr lang="ru-RU" sz="4000" dirty="0"/>
              <a:t>диффузии.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978E2E-40B6-64A3-7A0E-C2EAC62E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11</a:t>
            </a:fld>
            <a:r>
              <a:rPr lang="en-US" dirty="0"/>
              <a:t> /17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DC2AAB-D0BD-1FD9-D7A9-2B06DCDB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56" y="243827"/>
            <a:ext cx="4796514" cy="5984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6D4C2-193F-F5AE-A6C6-68E720BD6C0D}"/>
                  </a:ext>
                </a:extLst>
              </p:cNvPr>
              <p:cNvSpPr txBox="1"/>
              <p:nvPr/>
            </p:nvSpPr>
            <p:spPr>
              <a:xfrm>
                <a:off x="397330" y="2050014"/>
                <a:ext cx="36412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6D4C2-193F-F5AE-A6C6-68E720BD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0" y="2050014"/>
                <a:ext cx="364127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C16936-CC0B-165C-886C-E74EEED0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0" y="2951289"/>
            <a:ext cx="5520391" cy="3121343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67092177-DD24-64F7-A5BA-6D39EC07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415872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D49D1D-FB24-6C46-9945-D13F7F6686D5}"/>
              </a:ext>
            </a:extLst>
          </p:cNvPr>
          <p:cNvSpPr/>
          <p:nvPr/>
        </p:nvSpPr>
        <p:spPr>
          <a:xfrm>
            <a:off x="457706" y="2421217"/>
            <a:ext cx="5246707" cy="2456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2CC0E-D3B7-58D2-A843-02C5314A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254531"/>
            <a:ext cx="10989906" cy="1325563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Однокомпонентные дискретные.</a:t>
            </a:r>
            <a:br>
              <a:rPr lang="ru-RU" sz="3600" dirty="0"/>
            </a:br>
            <a:r>
              <a:rPr lang="ru-RU" sz="3600" dirty="0"/>
              <a:t>Зависимость эффективного охвата от числа </a:t>
            </a:r>
            <a:br>
              <a:rPr lang="ru-RU" sz="3600" dirty="0"/>
            </a:br>
            <a:r>
              <a:rPr lang="ru-RU" sz="3600" dirty="0"/>
              <a:t>размещений рекламы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04B7A5-1884-DA89-DB16-8AB63189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12</a:t>
            </a:fld>
            <a:r>
              <a:rPr lang="en-US" dirty="0"/>
              <a:t> /17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C39AB-C1A4-B46C-ED2A-21F016B46190}"/>
                  </a:ext>
                </a:extLst>
              </p:cNvPr>
              <p:cNvSpPr txBox="1"/>
              <p:nvPr/>
            </p:nvSpPr>
            <p:spPr>
              <a:xfrm>
                <a:off x="-391587" y="2564446"/>
                <a:ext cx="6096000" cy="395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C39AB-C1A4-B46C-ED2A-21F016B46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1587" y="2564446"/>
                <a:ext cx="6096000" cy="395749"/>
              </a:xfrm>
              <a:prstGeom prst="rect">
                <a:avLst/>
              </a:prstGeom>
              <a:blipFill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01B493-80F0-A545-A768-99FF45C8E90B}"/>
                  </a:ext>
                </a:extLst>
              </p:cNvPr>
              <p:cNvSpPr txBox="1"/>
              <p:nvPr/>
            </p:nvSpPr>
            <p:spPr>
              <a:xfrm>
                <a:off x="-312150" y="3156492"/>
                <a:ext cx="6705600" cy="792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ru-RU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01B493-80F0-A545-A768-99FF45C8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150" y="3156492"/>
                <a:ext cx="6705600" cy="792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566701-95FA-4CB2-91B7-BC2C303F8220}"/>
                  </a:ext>
                </a:extLst>
              </p:cNvPr>
              <p:cNvSpPr txBox="1"/>
              <p:nvPr/>
            </p:nvSpPr>
            <p:spPr>
              <a:xfrm>
                <a:off x="193546" y="3948825"/>
                <a:ext cx="2032000" cy="792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эф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566701-95FA-4CB2-91B7-BC2C303F8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6" y="3948825"/>
                <a:ext cx="2032000" cy="79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4A01DC-303F-25E2-26C0-5AB0A1E67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708" y="1202751"/>
            <a:ext cx="4551222" cy="21966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320AF-09B5-9EDC-92E3-D287F1A0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784" y="3429000"/>
            <a:ext cx="4551222" cy="26778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546C44-9B4F-C36F-4009-460DA2F94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D7200C05-E120-127D-59C3-3CFA624C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42399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4F09C6-8D7F-1D88-EE2C-149F8A1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5DAB2-4327-3C36-C8D5-26EAFBB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74611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моделей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22EC5A-4160-29CA-4E7F-A48E71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13</a:t>
            </a:fld>
            <a:r>
              <a:rPr lang="en-US" dirty="0"/>
              <a:t> /17</a:t>
            </a:r>
            <a:endParaRPr lang="ru-RU" dirty="0"/>
          </a:p>
        </p:txBody>
      </p:sp>
      <p:pic>
        <p:nvPicPr>
          <p:cNvPr id="6" name="Объект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F318AB3-C994-555B-CEDD-CF14AE98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793781"/>
            <a:ext cx="5286963" cy="2939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4CBC5-BC43-0B6F-1231-0137BB1B8A10}"/>
              </a:ext>
            </a:extLst>
          </p:cNvPr>
          <p:cNvSpPr txBox="1"/>
          <p:nvPr/>
        </p:nvSpPr>
        <p:spPr>
          <a:xfrm>
            <a:off x="298390" y="1207997"/>
            <a:ext cx="763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highlight>
                  <a:srgbClr val="FFFFFF"/>
                </a:highlight>
              </a:rPr>
              <a:t>Однокомпонентные непрерывные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Однокомпонентные дискретные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highlight>
                  <a:srgbClr val="00FF00"/>
                </a:highlight>
              </a:rPr>
              <a:t>Многокомпонентные с входами-выходами</a:t>
            </a:r>
          </a:p>
          <a:p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B6B998-B5A9-4DE5-CEBF-37D00FE3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181" y="974855"/>
            <a:ext cx="3008054" cy="147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51D3A0-2385-6B1E-5208-21484F9C1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14" y="2793780"/>
            <a:ext cx="6106386" cy="2947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DE9AF1AD-1EDF-6ACE-DDF4-B79ED37F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292847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7239227-C550-0097-1829-BFADA3A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CB0696-9125-5E54-0D8D-FCE7A4714DBC}"/>
              </a:ext>
            </a:extLst>
          </p:cNvPr>
          <p:cNvSpPr/>
          <p:nvPr/>
        </p:nvSpPr>
        <p:spPr>
          <a:xfrm>
            <a:off x="1348272" y="1325563"/>
            <a:ext cx="3909527" cy="1726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276F1-65D8-2E32-C24A-B2959A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76" y="-7988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Многокомпонентные с входами-выходами.</a:t>
            </a:r>
            <a:br>
              <a:rPr lang="ru-RU" sz="4000" dirty="0"/>
            </a:br>
            <a:r>
              <a:rPr lang="ru-RU" sz="4000" dirty="0"/>
              <a:t>Модель сотрудничества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767F8-A465-95AE-720A-51EF7904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14</a:t>
            </a:fld>
            <a:r>
              <a:rPr lang="en-US" dirty="0"/>
              <a:t> /17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0AF94C2-D6E8-4BE8-4DA6-CDE5A79F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76" y="1325563"/>
            <a:ext cx="4913223" cy="47825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E6C070-02E0-2682-2243-370AA2B04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72" y="3216964"/>
            <a:ext cx="3909527" cy="2921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03E5B-0109-AF02-6C14-2EFBA21A3ED0}"/>
                  </a:ext>
                </a:extLst>
              </p:cNvPr>
              <p:cNvSpPr txBox="1"/>
              <p:nvPr/>
            </p:nvSpPr>
            <p:spPr>
              <a:xfrm>
                <a:off x="1059023" y="1456877"/>
                <a:ext cx="4198776" cy="1439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03E5B-0109-AF02-6C14-2EFBA21A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23" y="1456877"/>
                <a:ext cx="4198776" cy="1439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3">
            <a:extLst>
              <a:ext uri="{FF2B5EF4-FFF2-40B4-BE49-F238E27FC236}">
                <a16:creationId xmlns:a16="http://schemas.microsoft.com/office/drawing/2014/main" id="{0E979186-B3CF-425F-AF02-9927A282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194895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0E732E-5E2C-0B31-D8CE-CB768010E7EF}"/>
              </a:ext>
            </a:extLst>
          </p:cNvPr>
          <p:cNvSpPr/>
          <p:nvPr/>
        </p:nvSpPr>
        <p:spPr>
          <a:xfrm>
            <a:off x="269034" y="1498532"/>
            <a:ext cx="4994210" cy="165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06449-83C7-C72F-8DE5-73071A9E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4436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Многокомпонентные с входами-выходами.</a:t>
            </a:r>
            <a:br>
              <a:rPr lang="ru-RU" sz="4000" dirty="0"/>
            </a:br>
            <a:r>
              <a:rPr lang="ru-RU" sz="4000" dirty="0"/>
              <a:t>Модель социальных институтов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4C065-600A-6F7C-3878-B85844C3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15</a:t>
            </a:fld>
            <a:r>
              <a:rPr lang="en-US" dirty="0"/>
              <a:t> /17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1F2B94-0E6F-01BD-143F-ADB3320942D9}"/>
                  </a:ext>
                </a:extLst>
              </p:cNvPr>
              <p:cNvSpPr txBox="1"/>
              <p:nvPr/>
            </p:nvSpPr>
            <p:spPr>
              <a:xfrm>
                <a:off x="203200" y="1629972"/>
                <a:ext cx="4994210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𝑑𝐾</m:t>
                                  </m:r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𝐾𝑃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𝐾𝐷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&amp;&amp;&amp;&amp;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𝑑𝐷</m:t>
                                  </m:r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1F2B94-0E6F-01BD-143F-ADB33209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629972"/>
                <a:ext cx="4994210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DBEE4CC-6B13-392B-0C95-E6B6D5EB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7AA00A-1867-3F1E-02F0-0E1942090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17" y="1414287"/>
            <a:ext cx="6478352" cy="47771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EE904D-D166-6240-6422-CEE3A05D3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72" y="3477855"/>
            <a:ext cx="3457934" cy="2235957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BB162274-EA57-91C7-A4A0-5B9DB8A7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235624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17867-C0F4-1F0C-3DB3-902BD9C1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95" y="316009"/>
            <a:ext cx="9201539" cy="670573"/>
          </a:xfrm>
        </p:spPr>
        <p:txBody>
          <a:bodyPr>
            <a:no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DE7AD-9FF5-C466-E8AD-B4EF704D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83141"/>
            <a:ext cx="5868956" cy="5341775"/>
          </a:xfrm>
        </p:spPr>
        <p:txBody>
          <a:bodyPr>
            <a:normAutofit/>
          </a:bodyPr>
          <a:lstStyle/>
          <a:p>
            <a:r>
              <a:rPr lang="ru-RU" sz="3200" b="1" dirty="0">
                <a:highlight>
                  <a:srgbClr val="FFFFFF"/>
                </a:highlight>
              </a:rPr>
              <a:t>Однокомпонентные гибридные системы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Модель социальной диффузии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Зависимость эффективного охвата от числа размещений рекламы</a:t>
            </a:r>
            <a:endParaRPr lang="en-US" sz="3200" dirty="0"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Модель динамики обучения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Модель гонки вооружений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sz="1600" dirty="0">
              <a:highlight>
                <a:srgbClr val="FF0000"/>
              </a:highlight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157191-5CB2-7AEA-7EA6-78BC63C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16</a:t>
            </a:fld>
            <a:r>
              <a:rPr lang="en-US" dirty="0"/>
              <a:t> /17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D1B08E1-3190-58B7-190B-0D658618EE1B}"/>
              </a:ext>
            </a:extLst>
          </p:cNvPr>
          <p:cNvSpPr txBox="1">
            <a:spLocks/>
          </p:cNvSpPr>
          <p:nvPr/>
        </p:nvSpPr>
        <p:spPr>
          <a:xfrm>
            <a:off x="394995" y="1197137"/>
            <a:ext cx="5570377" cy="534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Однокомпонентные </a:t>
            </a:r>
            <a:r>
              <a:rPr lang="en-US" sz="3200" b="1" dirty="0" err="1"/>
              <a:t>ytghthsdys</a:t>
            </a:r>
            <a:r>
              <a:rPr lang="en-US" sz="3200" b="1" dirty="0"/>
              <a:t>[</a:t>
            </a:r>
            <a:r>
              <a:rPr lang="ru-RU" sz="3200" b="1" dirty="0"/>
              <a:t> системы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highlight>
                  <a:srgbClr val="FFFFFF"/>
                </a:highlight>
              </a:rPr>
              <a:t>SIR</a:t>
            </a:r>
            <a:r>
              <a:rPr lang="ru-RU" sz="3200" dirty="0">
                <a:highlight>
                  <a:srgbClr val="FFFFFF"/>
                </a:highlight>
              </a:rPr>
              <a:t> модель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Процесс </a:t>
            </a:r>
            <a:r>
              <a:rPr lang="ru-RU" sz="3200" dirty="0" err="1">
                <a:highlight>
                  <a:srgbClr val="FFFFFF"/>
                </a:highlight>
              </a:rPr>
              <a:t>социогенеза</a:t>
            </a:r>
            <a:endParaRPr lang="ru-RU" sz="3200" dirty="0"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Ступенчатая </a:t>
            </a:r>
            <a:r>
              <a:rPr lang="ru-RU" sz="3200" dirty="0" err="1">
                <a:highlight>
                  <a:srgbClr val="FFFFFF"/>
                </a:highlight>
              </a:rPr>
              <a:t>Ламерея</a:t>
            </a:r>
            <a:endParaRPr lang="en-US" sz="3200" dirty="0"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Модель логистического роста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sz="1800" dirty="0">
              <a:highlight>
                <a:srgbClr val="00FF00"/>
              </a:highligh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2FCD08-9D67-A314-4EFD-576E8775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1F65C177-D62C-1DFD-57BF-FCD26E31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269280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17867-C0F4-1F0C-3DB3-902BD9C1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95" y="316009"/>
            <a:ext cx="9201539" cy="670573"/>
          </a:xfrm>
        </p:spPr>
        <p:txBody>
          <a:bodyPr>
            <a:no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DE7AD-9FF5-C466-E8AD-B4EF704D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83141"/>
            <a:ext cx="5868956" cy="5341775"/>
          </a:xfrm>
        </p:spPr>
        <p:txBody>
          <a:bodyPr>
            <a:normAutofit/>
          </a:bodyPr>
          <a:lstStyle/>
          <a:p>
            <a:r>
              <a:rPr lang="ru-RU" sz="3200" b="1" dirty="0">
                <a:highlight>
                  <a:srgbClr val="FFFFFF"/>
                </a:highlight>
              </a:rPr>
              <a:t>Руководство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Исследование актуальных результатов моделирования в социологии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Классификация моделей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Обзор сред моделирования</a:t>
            </a:r>
            <a:endParaRPr lang="en-US" sz="3200" dirty="0"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Начало работы с программой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Описание создания, результатов работы моделей</a:t>
            </a:r>
            <a:endParaRPr lang="en-US" sz="3200" dirty="0"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sz="1600" dirty="0">
              <a:highlight>
                <a:srgbClr val="FF0000"/>
              </a:highlight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157191-5CB2-7AEA-7EA6-78BC63C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17</a:t>
            </a:fld>
            <a:r>
              <a:rPr lang="en-US" dirty="0"/>
              <a:t> /17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D1B08E1-3190-58B7-190B-0D658618EE1B}"/>
              </a:ext>
            </a:extLst>
          </p:cNvPr>
          <p:cNvSpPr txBox="1">
            <a:spLocks/>
          </p:cNvSpPr>
          <p:nvPr/>
        </p:nvSpPr>
        <p:spPr>
          <a:xfrm>
            <a:off x="394995" y="1197137"/>
            <a:ext cx="5570377" cy="534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ru-RU" sz="1800" dirty="0">
              <a:highlight>
                <a:srgbClr val="00FF00"/>
              </a:highligh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2FCD08-9D67-A314-4EFD-576E8775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1F65C177-D62C-1DFD-57BF-FCD26E31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CDF7E-5969-57EC-46C5-B1BE4DF1A84C}"/>
              </a:ext>
            </a:extLst>
          </p:cNvPr>
          <p:cNvSpPr txBox="1"/>
          <p:nvPr/>
        </p:nvSpPr>
        <p:spPr>
          <a:xfrm>
            <a:off x="394995" y="1197137"/>
            <a:ext cx="56348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Многокомпонентные системы с входами-выходами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Модель сотрудничества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Модель «Социальные институты»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>
                <a:highlight>
                  <a:srgbClr val="FFFFFF"/>
                </a:highlight>
              </a:rPr>
              <a:t>Модель «Политическая дифференциация-степень адаптации»</a:t>
            </a:r>
            <a:endParaRPr lang="ru-RU" sz="32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941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F9DEC-7FF2-46D7-9D59-70B83DA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90957-A149-B016-63C4-0C3BFFFF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Интерес социологов к коммуникациям с </a:t>
            </a:r>
          </a:p>
          <a:p>
            <a:pPr marL="0" indent="0">
              <a:buNone/>
            </a:pPr>
            <a:r>
              <a:rPr lang="ru-RU" sz="3600" dirty="0"/>
              <a:t>математическим и компьютерным моделированием</a:t>
            </a:r>
          </a:p>
          <a:p>
            <a:r>
              <a:rPr lang="ru-RU" sz="3600" dirty="0"/>
              <a:t>Отсутствие специальных знаний </a:t>
            </a:r>
            <a:endParaRPr lang="en-US" sz="3600" dirty="0"/>
          </a:p>
          <a:p>
            <a:r>
              <a:rPr lang="en-US" sz="3600" dirty="0"/>
              <a:t>C</a:t>
            </a:r>
            <a:r>
              <a:rPr lang="ru-RU" sz="3600" dirty="0"/>
              <a:t>ложность в самостоятельном изучении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310709-A6ED-08B9-ABF4-8180F25C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62E9EC-C501-1B71-CA85-4DD46A83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2</a:t>
            </a:fld>
            <a:r>
              <a:rPr lang="en-US" dirty="0"/>
              <a:t>/17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C133B6-9E1B-957E-FC6C-48350FD1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3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8C1A41-722B-5DDE-DE51-27C5DB67E3DC}"/>
              </a:ext>
            </a:extLst>
          </p:cNvPr>
          <p:cNvSpPr/>
          <p:nvPr/>
        </p:nvSpPr>
        <p:spPr>
          <a:xfrm>
            <a:off x="8014996" y="767751"/>
            <a:ext cx="3604785" cy="5409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A939B-ED8A-D386-41D1-A821BEAE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2" y="365125"/>
            <a:ext cx="7004764" cy="1325563"/>
          </a:xfrm>
        </p:spPr>
        <p:txBody>
          <a:bodyPr/>
          <a:lstStyle/>
          <a:p>
            <a:r>
              <a:rPr lang="ru-RU" dirty="0"/>
              <a:t>Задачи, которые решались в ходе исследования: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65CB4-A729-4D65-3435-F3EAE282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2" y="1825625"/>
            <a:ext cx="7392680" cy="4351338"/>
          </a:xfrm>
        </p:spPr>
        <p:txBody>
          <a:bodyPr>
            <a:normAutofit/>
          </a:bodyPr>
          <a:lstStyle/>
          <a:p>
            <a:r>
              <a:rPr lang="ru-RU" dirty="0"/>
              <a:t>Выбор наиболее распространенных моделей для реализации.</a:t>
            </a:r>
          </a:p>
          <a:p>
            <a:r>
              <a:rPr lang="ru-RU" dirty="0"/>
              <a:t>Классификация этих моделей.</a:t>
            </a:r>
          </a:p>
          <a:p>
            <a:r>
              <a:rPr lang="ru-RU" dirty="0"/>
              <a:t>Реализация в среде моделирования </a:t>
            </a:r>
            <a:r>
              <a:rPr lang="ru-RU" dirty="0" err="1"/>
              <a:t>AnyDinamics</a:t>
            </a:r>
            <a:r>
              <a:rPr lang="ru-RU" dirty="0"/>
              <a:t>.</a:t>
            </a:r>
          </a:p>
          <a:p>
            <a:r>
              <a:rPr lang="ru-RU" dirty="0"/>
              <a:t>Составление методического пособия для будущего использования моделирования социологами.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B4C21C-DFD5-4C67-C494-48DB38E6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9EB6E5-7CBB-0CD2-5793-7BD73366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3</a:t>
            </a:fld>
            <a:r>
              <a:rPr lang="en-US" dirty="0"/>
              <a:t> /17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F90345-A5B9-474C-2CEA-829EFEAA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705" y="858346"/>
            <a:ext cx="3476322" cy="22238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E3646E-D0AD-3F07-40EF-D747E8A2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556" y="2963641"/>
            <a:ext cx="3304471" cy="30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EF606A-C152-A252-3CB0-40CD42E898DC}"/>
              </a:ext>
            </a:extLst>
          </p:cNvPr>
          <p:cNvSpPr/>
          <p:nvPr/>
        </p:nvSpPr>
        <p:spPr>
          <a:xfrm>
            <a:off x="6096000" y="342900"/>
            <a:ext cx="5707224" cy="56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8A16-FE0B-69A8-6BE2-1125A088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5553075" cy="1624013"/>
          </a:xfrm>
        </p:spPr>
        <p:txBody>
          <a:bodyPr/>
          <a:lstStyle/>
          <a:p>
            <a:r>
              <a:rPr lang="ru-RU" dirty="0"/>
              <a:t>Структура руководства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BD86D-F1C2-5CB5-0D77-F4C7001D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14900" cy="4351338"/>
          </a:xfrm>
        </p:spPr>
        <p:txBody>
          <a:bodyPr/>
          <a:lstStyle/>
          <a:p>
            <a:r>
              <a:rPr lang="ru-RU" dirty="0"/>
              <a:t> Тип модели</a:t>
            </a:r>
          </a:p>
          <a:p>
            <a:r>
              <a:rPr lang="ru-RU" dirty="0"/>
              <a:t> Математическое представление</a:t>
            </a:r>
          </a:p>
          <a:p>
            <a:r>
              <a:rPr lang="ru-RU" dirty="0"/>
              <a:t> Реализация модели в </a:t>
            </a:r>
            <a:r>
              <a:rPr lang="en-US" dirty="0" err="1"/>
              <a:t>AnyDinamics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Обзор результатов моделирования</a:t>
            </a:r>
          </a:p>
          <a:p>
            <a:r>
              <a:rPr lang="en-US" dirty="0"/>
              <a:t> </a:t>
            </a:r>
            <a:r>
              <a:rPr lang="ru-RU" dirty="0"/>
              <a:t>Библиотека моделей для модификации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714669-CEA2-6C3A-12E6-DD003BA8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482911-A783-986F-5CC7-5713C4AB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4</a:t>
            </a:fld>
            <a:r>
              <a:rPr lang="en-US" dirty="0"/>
              <a:t> /17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94DA6C-8F9E-232F-1621-B65FFE6A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661058"/>
            <a:ext cx="539542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5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4F09C6-8D7F-1D88-EE2C-149F8A1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5DAB2-4327-3C36-C8D5-26EAFBB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74611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моделей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22EC5A-4160-29CA-4E7F-A48E71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5</a:t>
            </a:fld>
            <a:r>
              <a:rPr lang="en-US" dirty="0"/>
              <a:t> /17</a:t>
            </a:r>
            <a:endParaRPr lang="ru-RU" dirty="0"/>
          </a:p>
        </p:txBody>
      </p:sp>
      <p:pic>
        <p:nvPicPr>
          <p:cNvPr id="6" name="Объект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F318AB3-C994-555B-CEDD-CF14AE98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793781"/>
            <a:ext cx="5286963" cy="2939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4CBC5-BC43-0B6F-1231-0137BB1B8A10}"/>
              </a:ext>
            </a:extLst>
          </p:cNvPr>
          <p:cNvSpPr txBox="1"/>
          <p:nvPr/>
        </p:nvSpPr>
        <p:spPr>
          <a:xfrm>
            <a:off x="298390" y="1207997"/>
            <a:ext cx="763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highlight>
                  <a:srgbClr val="00FF00"/>
                </a:highlight>
              </a:rPr>
              <a:t>Однокомпонентные непрерывные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Однокомпонентные дискретные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Многокомпонентные с входами-выходами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B6B998-B5A9-4DE5-CEBF-37D00FE3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378" y="823090"/>
            <a:ext cx="3191275" cy="156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51D3A0-2385-6B1E-5208-21484F9C1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14" y="2793780"/>
            <a:ext cx="6106386" cy="2947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Нижний колонтитул 3">
            <a:extLst>
              <a:ext uri="{FF2B5EF4-FFF2-40B4-BE49-F238E27FC236}">
                <a16:creationId xmlns:a16="http://schemas.microsoft.com/office/drawing/2014/main" id="{352851C6-8416-CE04-070E-C202087F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3036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8AE59B-54A3-075C-2BC8-FBE37B113A8F}"/>
              </a:ext>
            </a:extLst>
          </p:cNvPr>
          <p:cNvSpPr/>
          <p:nvPr/>
        </p:nvSpPr>
        <p:spPr>
          <a:xfrm>
            <a:off x="1220756" y="1798847"/>
            <a:ext cx="2817844" cy="155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0D148-E2E5-571F-CEF6-A1F55970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365125"/>
            <a:ext cx="11101873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Однокомпонентные непрерывные.</a:t>
            </a:r>
            <a:br>
              <a:rPr lang="en-US" sz="4000" dirty="0"/>
            </a:br>
            <a:r>
              <a:rPr lang="ru-RU" sz="4000" dirty="0"/>
              <a:t>Модель логистического роста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C5B231-DBB0-2C23-F212-08D18C45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6</a:t>
            </a:fld>
            <a:r>
              <a:rPr lang="en-US" dirty="0"/>
              <a:t> /17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F551ED-D1FF-4025-EFF3-0CD1BDF96BEA}"/>
                  </a:ext>
                </a:extLst>
              </p:cNvPr>
              <p:cNvSpPr txBox="1"/>
              <p:nvPr/>
            </p:nvSpPr>
            <p:spPr>
              <a:xfrm>
                <a:off x="1220756" y="1901257"/>
                <a:ext cx="3446106" cy="1339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 </a:t>
                </a:r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F551ED-D1FF-4025-EFF3-0CD1BDF9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56" y="1901257"/>
                <a:ext cx="3446106" cy="1339406"/>
              </a:xfrm>
              <a:prstGeom prst="rect">
                <a:avLst/>
              </a:prstGeom>
              <a:blipFill>
                <a:blip r:embed="rId2"/>
                <a:stretch>
                  <a:fillRect l="-1413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520A6F-D9F6-FFA5-63FB-C602CC85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33" y="3467434"/>
            <a:ext cx="5351867" cy="24912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C3E5CF-BF10-3E95-5626-2CC19C66A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95FA18-2FDB-5650-1386-7BD77D1D4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07" y="3451756"/>
            <a:ext cx="4601556" cy="25225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87A6EC-C080-CB4E-7943-A82B3C49D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933" y="1760476"/>
            <a:ext cx="5172509" cy="1637170"/>
          </a:xfrm>
          <a:prstGeom prst="rect">
            <a:avLst/>
          </a:prstGeom>
        </p:spPr>
      </p:pic>
      <p:sp>
        <p:nvSpPr>
          <p:cNvPr id="15" name="Нижний колонтитул 3">
            <a:extLst>
              <a:ext uri="{FF2B5EF4-FFF2-40B4-BE49-F238E27FC236}">
                <a16:creationId xmlns:a16="http://schemas.microsoft.com/office/drawing/2014/main" id="{E968387A-5942-5939-63F4-38E411EE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102481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80355B-B3BD-B3EF-64BE-4F45B65CFB80}"/>
              </a:ext>
            </a:extLst>
          </p:cNvPr>
          <p:cNvSpPr/>
          <p:nvPr/>
        </p:nvSpPr>
        <p:spPr>
          <a:xfrm>
            <a:off x="2015155" y="2345494"/>
            <a:ext cx="2477485" cy="2733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03125-8698-74B2-8DC2-2483680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6"/>
            <a:ext cx="11099800" cy="1347042"/>
          </a:xfrm>
        </p:spPr>
        <p:txBody>
          <a:bodyPr>
            <a:normAutofit/>
          </a:bodyPr>
          <a:lstStyle/>
          <a:p>
            <a:r>
              <a:rPr lang="ru-RU" sz="4000" dirty="0"/>
              <a:t>Однокомпонентные непрерывные.</a:t>
            </a:r>
            <a:br>
              <a:rPr lang="ru-RU" sz="4000" dirty="0"/>
            </a:br>
            <a:r>
              <a:rPr lang="en-US" sz="4000" dirty="0"/>
              <a:t>SIR (Susceptible-Infectious-Recovered)</a:t>
            </a:r>
            <a:endParaRPr lang="ru-RU" sz="40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D4D899-27E2-68F2-6CE4-97FC091C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2B34A-B4E3-827F-00CD-998ECC13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7</a:t>
            </a:fld>
            <a:r>
              <a:rPr lang="en-US" dirty="0"/>
              <a:t> /17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5966131-C721-7154-F3D1-D1459DF69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5432" y="2386818"/>
                <a:ext cx="3368040" cy="265122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5966131-C721-7154-F3D1-D1459DF69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5432" y="2386818"/>
                <a:ext cx="3368040" cy="26512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ACECC5-CA9B-70B2-5155-D4FADE83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19" y="3150469"/>
            <a:ext cx="5094071" cy="28539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C335FF-056A-C12C-A299-A762E4D2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4F6203-036E-AA0A-70EA-7A42C2FE4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935" y="1483568"/>
            <a:ext cx="4580265" cy="16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3C191CA-E432-E346-A0EA-A194F5FC77B1}"/>
              </a:ext>
            </a:extLst>
          </p:cNvPr>
          <p:cNvSpPr/>
          <p:nvPr/>
        </p:nvSpPr>
        <p:spPr>
          <a:xfrm>
            <a:off x="278705" y="1577325"/>
            <a:ext cx="5197151" cy="204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4D1EE-37B7-2A9D-B192-021D9C45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05" y="110309"/>
            <a:ext cx="11190966" cy="1504315"/>
          </a:xfrm>
        </p:spPr>
        <p:txBody>
          <a:bodyPr>
            <a:normAutofit/>
          </a:bodyPr>
          <a:lstStyle/>
          <a:p>
            <a:r>
              <a:rPr lang="ru-RU" sz="4000" dirty="0"/>
              <a:t>Однокомпонентные непрерывные.</a:t>
            </a:r>
            <a:br>
              <a:rPr lang="ru-RU" sz="4000" dirty="0"/>
            </a:br>
            <a:r>
              <a:rPr lang="ru-RU" sz="4000" dirty="0"/>
              <a:t>Моделирование процесса </a:t>
            </a:r>
            <a:r>
              <a:rPr lang="ru-RU" sz="4000" dirty="0" err="1"/>
              <a:t>социогенеза</a:t>
            </a:r>
            <a:endParaRPr lang="ru-RU" sz="40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A6803-DDE9-E00B-DA97-92FE6EE0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A15FAA-0070-CFCC-8F41-A471FE4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8</a:t>
            </a:fld>
            <a:r>
              <a:rPr lang="en-US" dirty="0"/>
              <a:t> /17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28728-38CA-02F5-A59A-D4C550DDEECE}"/>
                  </a:ext>
                </a:extLst>
              </p:cNvPr>
              <p:cNvSpPr txBox="1"/>
              <p:nvPr/>
            </p:nvSpPr>
            <p:spPr>
              <a:xfrm>
                <a:off x="212676" y="1651924"/>
                <a:ext cx="6800714" cy="1865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𝑑𝐺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𝐺𝐸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𝑑𝐾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𝐾𝑃</m:t>
                              </m:r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𝐾𝐷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&amp;&amp;&amp;&amp;</m:t>
                              </m:r>
                            </m:e>
                            <m:e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𝑑𝐷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ru-RU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28728-38CA-02F5-A59A-D4C550DDE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6" y="1651924"/>
                <a:ext cx="6800714" cy="1865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795AD0-EEE4-4F6D-FB3B-80EE7B0A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39" y="1577325"/>
            <a:ext cx="6382885" cy="446509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9AB624A-76BF-CAA0-1FE9-5C101CD9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D0E732-FF5D-98A3-7A34-71BA7A169D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964" r="-1"/>
          <a:stretch/>
        </p:blipFill>
        <p:spPr>
          <a:xfrm>
            <a:off x="278705" y="3927355"/>
            <a:ext cx="5239824" cy="16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AC3362-FC40-7F6F-1E0F-FEC55140301D}"/>
              </a:ext>
            </a:extLst>
          </p:cNvPr>
          <p:cNvSpPr/>
          <p:nvPr/>
        </p:nvSpPr>
        <p:spPr>
          <a:xfrm>
            <a:off x="563776" y="1843718"/>
            <a:ext cx="3872204" cy="1026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58634-3BCD-78D2-D37D-0D113D29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" y="225786"/>
            <a:ext cx="114300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Однокомпонентные дискретные.</a:t>
            </a:r>
            <a:br>
              <a:rPr lang="ru-RU" sz="4000" dirty="0"/>
            </a:br>
            <a:r>
              <a:rPr lang="ru-RU" sz="4000" dirty="0"/>
              <a:t>Модель динамики обучения (по Р.В. Майеру)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8C0D6EC-8A0E-FACE-E273-2ADBB7F7F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113" y="1769641"/>
            <a:ext cx="5344973" cy="4025392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0A2C98-1536-AEE4-0261-C03A061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3C11-F087-4F00-AF10-457A276CE45B}" type="slidenum">
              <a:rPr lang="ru-RU" smtClean="0"/>
              <a:t>9</a:t>
            </a:fld>
            <a:r>
              <a:rPr lang="en-US" dirty="0"/>
              <a:t> /17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0031AF-E3C8-4B7A-82EC-7366D46DA965}"/>
                  </a:ext>
                </a:extLst>
              </p:cNvPr>
              <p:cNvSpPr txBox="1"/>
              <p:nvPr/>
            </p:nvSpPr>
            <p:spPr>
              <a:xfrm>
                <a:off x="670352" y="2025544"/>
                <a:ext cx="3553665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0031AF-E3C8-4B7A-82EC-7366D46D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2" y="2025544"/>
                <a:ext cx="3553665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2BF784-D4E1-2D6F-109B-47AEDE1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804" y="0"/>
            <a:ext cx="2376196" cy="11731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2DBD9E-F5C7-FEE4-260B-1B2D09725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59" y="3051450"/>
            <a:ext cx="4991797" cy="2743583"/>
          </a:xfrm>
          <a:prstGeom prst="rect">
            <a:avLst/>
          </a:prstGeom>
        </p:spPr>
      </p:pic>
      <p:sp>
        <p:nvSpPr>
          <p:cNvPr id="12" name="Нижний колонтитул 3">
            <a:extLst>
              <a:ext uri="{FF2B5EF4-FFF2-40B4-BE49-F238E27FC236}">
                <a16:creationId xmlns:a16="http://schemas.microsoft.com/office/drawing/2014/main" id="{B8B60BDA-14BC-A848-E4F2-0E1832E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Козлова Е.А. Библиотека компьютерных моделей для социологов.</a:t>
            </a:r>
          </a:p>
        </p:txBody>
      </p:sp>
    </p:spTree>
    <p:extLst>
      <p:ext uri="{BB962C8B-B14F-4D97-AF65-F5344CB8AC3E}">
        <p14:creationId xmlns:p14="http://schemas.microsoft.com/office/powerpoint/2010/main" val="1044910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562</Words>
  <Application>Microsoft Office PowerPoint</Application>
  <PresentationFormat>Широкоэкранный</PresentationFormat>
  <Paragraphs>107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Wingdings</vt:lpstr>
      <vt:lpstr>Тема Office</vt:lpstr>
      <vt:lpstr>Библиотека компьютерных моделей для социологов.</vt:lpstr>
      <vt:lpstr>Актуальность</vt:lpstr>
      <vt:lpstr>Задачи, которые решались в ходе исследования: </vt:lpstr>
      <vt:lpstr>Структура руководства</vt:lpstr>
      <vt:lpstr>Классификация моделей</vt:lpstr>
      <vt:lpstr>Однокомпонентные непрерывные. Модель логистического роста</vt:lpstr>
      <vt:lpstr>Однокомпонентные непрерывные. SIR (Susceptible-Infectious-Recovered)</vt:lpstr>
      <vt:lpstr>Однокомпонентные непрерывные. Моделирование процесса социогенеза</vt:lpstr>
      <vt:lpstr>Однокомпонентные дискретные. Модель динамики обучения (по Р.В. Майеру)</vt:lpstr>
      <vt:lpstr>Классификация моделей</vt:lpstr>
      <vt:lpstr>Однокомпонентные дискретные.  Модель социальной  диффузии.</vt:lpstr>
      <vt:lpstr>Однокомпонентные дискретные. Зависимость эффективного охвата от числа  размещений рекламы</vt:lpstr>
      <vt:lpstr>Классификация моделей</vt:lpstr>
      <vt:lpstr>Многокомпонентные с входами-выходами. Модель сотрудничества</vt:lpstr>
      <vt:lpstr>Многокомпонентные с входами-выходами. Модель социальных институтов</vt:lpstr>
      <vt:lpstr>Результаты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и представление рекламных кампаний на основе теории распространения слухов.</dc:title>
  <dc:creator>Елена Козлова</dc:creator>
  <cp:lastModifiedBy>Козлова Елена Александровна</cp:lastModifiedBy>
  <cp:revision>23</cp:revision>
  <dcterms:created xsi:type="dcterms:W3CDTF">2024-01-16T20:16:36Z</dcterms:created>
  <dcterms:modified xsi:type="dcterms:W3CDTF">2024-06-24T19:31:58Z</dcterms:modified>
</cp:coreProperties>
</file>