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7" r:id="rId3"/>
    <p:sldId id="258" r:id="rId4"/>
    <p:sldId id="268" r:id="rId5"/>
    <p:sldId id="257" r:id="rId6"/>
    <p:sldId id="265" r:id="rId7"/>
    <p:sldId id="274" r:id="rId8"/>
    <p:sldId id="260" r:id="rId9"/>
    <p:sldId id="270" r:id="rId10"/>
    <p:sldId id="269" r:id="rId11"/>
    <p:sldId id="275" r:id="rId12"/>
    <p:sldId id="261" r:id="rId13"/>
    <p:sldId id="273" r:id="rId14"/>
    <p:sldId id="271" r:id="rId15"/>
    <p:sldId id="272" r:id="rId16"/>
    <p:sldId id="263" r:id="rId17"/>
    <p:sldId id="26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o%20C.%20Querol\Desktop\iep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eo%20C.%20Querol\Desktop\iep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of Motor vs Electrical power</a:t>
            </a:r>
            <a:r>
              <a:rPr lang="en-US" baseline="0"/>
              <a:t> output of motor (Li-ion connected)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Sheet1!$G$13:$G$23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xVal>
          <c:yVal>
            <c:numRef>
              <c:f>Sheet1!$I$13:$I$23</c:f>
              <c:numCache>
                <c:formatCode>General</c:formatCode>
                <c:ptCount val="11"/>
                <c:pt idx="0">
                  <c:v>0</c:v>
                </c:pt>
                <c:pt idx="1">
                  <c:v>0.85100000000000009</c:v>
                </c:pt>
                <c:pt idx="2">
                  <c:v>0.99900000000000011</c:v>
                </c:pt>
                <c:pt idx="3">
                  <c:v>0.92500000000000004</c:v>
                </c:pt>
                <c:pt idx="4">
                  <c:v>0.92500000000000004</c:v>
                </c:pt>
                <c:pt idx="5">
                  <c:v>1.073</c:v>
                </c:pt>
                <c:pt idx="6">
                  <c:v>1.1840000000000002</c:v>
                </c:pt>
                <c:pt idx="7">
                  <c:v>1.2949999999999999</c:v>
                </c:pt>
                <c:pt idx="8">
                  <c:v>1.4060000000000001</c:v>
                </c:pt>
                <c:pt idx="9">
                  <c:v>1.665</c:v>
                </c:pt>
                <c:pt idx="10">
                  <c:v>1.665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BD-462C-A8C8-3C93D36CF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609503"/>
        <c:axId val="1630611583"/>
      </c:scatterChart>
      <c:valAx>
        <c:axId val="1630609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Motor</a:t>
                </a:r>
                <a:r>
                  <a:rPr lang="en-US" baseline="0"/>
                  <a:t> Speed (RPM)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611583"/>
        <c:crosses val="autoZero"/>
        <c:crossBetween val="midCat"/>
      </c:valAx>
      <c:valAx>
        <c:axId val="163061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output of motor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609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 of Motor vs Electrical power</a:t>
            </a:r>
            <a:r>
              <a:rPr lang="en-US" baseline="0"/>
              <a:t> output of motor (supercapacitor connected)</a:t>
            </a:r>
            <a:endParaRPr lang="en-US"/>
          </a:p>
        </c:rich>
      </c:tx>
      <c:layout>
        <c:manualLayout>
          <c:xMode val="edge"/>
          <c:yMode val="edge"/>
          <c:x val="0.15957681104613208"/>
          <c:y val="2.78260818758723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Sheet1!$P$13:$P$23</c:f>
              <c:numCache>
                <c:formatCode>General</c:formatCode>
                <c:ptCount val="11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</c:numCache>
            </c:numRef>
          </c:xVal>
          <c:yVal>
            <c:numRef>
              <c:f>Sheet1!$R$13:$R$23</c:f>
              <c:numCache>
                <c:formatCode>General</c:formatCode>
                <c:ptCount val="11"/>
                <c:pt idx="0">
                  <c:v>0</c:v>
                </c:pt>
                <c:pt idx="1">
                  <c:v>0.37000000000000005</c:v>
                </c:pt>
                <c:pt idx="2">
                  <c:v>0.55500000000000005</c:v>
                </c:pt>
                <c:pt idx="3">
                  <c:v>0.66600000000000004</c:v>
                </c:pt>
                <c:pt idx="4">
                  <c:v>0.7400000000000001</c:v>
                </c:pt>
                <c:pt idx="5">
                  <c:v>0.85100000000000009</c:v>
                </c:pt>
                <c:pt idx="6">
                  <c:v>0.92500000000000004</c:v>
                </c:pt>
                <c:pt idx="7">
                  <c:v>1.073</c:v>
                </c:pt>
                <c:pt idx="8">
                  <c:v>1.2949999999999999</c:v>
                </c:pt>
                <c:pt idx="9">
                  <c:v>1.665</c:v>
                </c:pt>
                <c:pt idx="10">
                  <c:v>1.665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23C-4A53-A658-88F2E5B7E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0609503"/>
        <c:axId val="1630611583"/>
      </c:scatterChart>
      <c:valAx>
        <c:axId val="1630609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Motor</a:t>
                </a:r>
                <a:r>
                  <a:rPr lang="en-US" baseline="0"/>
                  <a:t> Speed (RPM)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611583"/>
        <c:crosses val="autoZero"/>
        <c:crossBetween val="midCat"/>
      </c:valAx>
      <c:valAx>
        <c:axId val="163061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Power output of motor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609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8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84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1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4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4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7E17-E08A-4F81-A4AC-F4A2C6A1F9FA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5BFD86-D457-4EFD-A010-42CF37A15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A803-A522-4FAE-A531-1D1152394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r>
              <a:rPr lang="en-US" sz="4400" dirty="0">
                <a:latin typeface="+mn-lt"/>
                <a:ea typeface="+mn-ea"/>
                <a:cs typeface="+mn-cs"/>
              </a:rPr>
              <a:t> A comparison of Li-ion cells and supercapacitors in the efficiency of a regenerative braking system for EVs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565E-B087-498F-8EE3-651DDA395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By: Mateo Ceballos Querol</a:t>
            </a:r>
          </a:p>
          <a:p>
            <a:pPr algn="l"/>
            <a:r>
              <a:rPr lang="en-US" dirty="0"/>
              <a:t>															100448597</a:t>
            </a:r>
          </a:p>
          <a:p>
            <a:r>
              <a:rPr lang="en-US" dirty="0"/>
              <a:t> H600 (Hons) BEng Electrical and Electronic Engineering </a:t>
            </a:r>
          </a:p>
          <a:p>
            <a:r>
              <a:rPr lang="en-US" dirty="0"/>
              <a:t>Supervisor : David Wilson</a:t>
            </a:r>
          </a:p>
        </p:txBody>
      </p:sp>
    </p:spTree>
    <p:extLst>
      <p:ext uri="{BB962C8B-B14F-4D97-AF65-F5344CB8AC3E}">
        <p14:creationId xmlns:p14="http://schemas.microsoft.com/office/powerpoint/2010/main" val="351131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96-F2F8-4136-B75E-5AC77D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0F1-DD50-47CA-9171-96194905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FD052-6896-47E2-B002-4E85CDFF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861" y="3691362"/>
            <a:ext cx="3404259" cy="19629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F9859-2992-4651-930C-BB03CC21FBC3}"/>
              </a:ext>
            </a:extLst>
          </p:cNvPr>
          <p:cNvCxnSpPr>
            <a:cxnSpLocks/>
          </p:cNvCxnSpPr>
          <p:nvPr/>
        </p:nvCxnSpPr>
        <p:spPr>
          <a:xfrm flipH="1" flipV="1">
            <a:off x="5393583" y="4629472"/>
            <a:ext cx="1404834" cy="709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3FA8E4-ED1F-4909-9FC6-B5A8353C6E5D}"/>
              </a:ext>
            </a:extLst>
          </p:cNvPr>
          <p:cNvCxnSpPr>
            <a:cxnSpLocks/>
          </p:cNvCxnSpPr>
          <p:nvPr/>
        </p:nvCxnSpPr>
        <p:spPr>
          <a:xfrm flipV="1">
            <a:off x="1316096" y="4984305"/>
            <a:ext cx="1140760" cy="35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492A53-CFCA-491D-9D01-05B8BF620BE2}"/>
              </a:ext>
            </a:extLst>
          </p:cNvPr>
          <p:cNvSpPr txBox="1"/>
          <p:nvPr/>
        </p:nvSpPr>
        <p:spPr>
          <a:xfrm>
            <a:off x="6442389" y="5290139"/>
            <a:ext cx="245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Storage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7CBA7A-F91E-4689-8D2A-4F64B162EF83}"/>
              </a:ext>
            </a:extLst>
          </p:cNvPr>
          <p:cNvSpPr txBox="1"/>
          <p:nvPr/>
        </p:nvSpPr>
        <p:spPr>
          <a:xfrm>
            <a:off x="463977" y="5277927"/>
            <a:ext cx="16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Main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FA09E-5197-4A01-91CA-C921034B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11" y="443106"/>
            <a:ext cx="3343396" cy="4436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118DE4-BA3B-4A14-9E08-749647A60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46" y="1345073"/>
            <a:ext cx="1695804" cy="19112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53F71B-CB5B-4761-9B2C-623EEE662A3D}"/>
              </a:ext>
            </a:extLst>
          </p:cNvPr>
          <p:cNvCxnSpPr>
            <a:cxnSpLocks/>
          </p:cNvCxnSpPr>
          <p:nvPr/>
        </p:nvCxnSpPr>
        <p:spPr>
          <a:xfrm flipV="1">
            <a:off x="4076845" y="2973902"/>
            <a:ext cx="97145" cy="440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86B9AB-CF42-4E09-B662-1BA389DB9014}"/>
              </a:ext>
            </a:extLst>
          </p:cNvPr>
          <p:cNvCxnSpPr>
            <a:cxnSpLocks/>
          </p:cNvCxnSpPr>
          <p:nvPr/>
        </p:nvCxnSpPr>
        <p:spPr>
          <a:xfrm flipH="1" flipV="1">
            <a:off x="4701073" y="1855515"/>
            <a:ext cx="749458" cy="15307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2C4DAA-08FD-4DC5-A410-736116A2DCE9}"/>
              </a:ext>
            </a:extLst>
          </p:cNvPr>
          <p:cNvSpPr txBox="1"/>
          <p:nvPr/>
        </p:nvSpPr>
        <p:spPr>
          <a:xfrm>
            <a:off x="3368554" y="3273763"/>
            <a:ext cx="3343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Li-ion and supercapacitor</a:t>
            </a:r>
          </a:p>
        </p:txBody>
      </p:sp>
    </p:spTree>
    <p:extLst>
      <p:ext uri="{BB962C8B-B14F-4D97-AF65-F5344CB8AC3E}">
        <p14:creationId xmlns:p14="http://schemas.microsoft.com/office/powerpoint/2010/main" val="26598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96-F2F8-4136-B75E-5AC77D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flowchart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E35C-4294-4EC5-84F5-ED77B013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5C794-6505-41F6-B790-4156574CE2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720" y="1461390"/>
            <a:ext cx="6921049" cy="44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2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3D74-8F1B-4097-BA07-FC8CF77D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7F9B-F98B-4019-BE45-6B13011F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Li-ion capacity : 8.14Wh</a:t>
            </a:r>
          </a:p>
          <a:p>
            <a:r>
              <a:rPr lang="en-US" dirty="0"/>
              <a:t>Supercapacitor capacity : 8.17mWh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96CF3-EDE0-4B6F-BAAF-A680D2EC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83" y="1270000"/>
            <a:ext cx="4667883" cy="4811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72141-8CC8-4066-B69A-C45B4EF8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9" y="3817415"/>
            <a:ext cx="4417854" cy="7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7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3D74-8F1B-4097-BA07-FC8CF77D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7F9B-F98B-4019-BE45-6B13011F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motor speed is 210 RPM</a:t>
            </a:r>
          </a:p>
          <a:p>
            <a:r>
              <a:rPr lang="en-US" dirty="0"/>
              <a:t>Max motor power is approx. 1.6W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A220D80-89D7-4BD9-9F7D-6B5BAC9DE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492893"/>
              </p:ext>
            </p:extLst>
          </p:nvPr>
        </p:nvGraphicFramePr>
        <p:xfrm>
          <a:off x="4910322" y="3420075"/>
          <a:ext cx="4832393" cy="243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C51A2A-6DAC-48BE-8CE8-650B67F2C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249178"/>
              </p:ext>
            </p:extLst>
          </p:nvPr>
        </p:nvGraphicFramePr>
        <p:xfrm>
          <a:off x="262328" y="3364386"/>
          <a:ext cx="4713340" cy="244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11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3D74-8F1B-4097-BA07-FC8CF77D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Analysis – Sustainability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7F9B-F98B-4019-BE45-6B13011F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 leaks</a:t>
            </a:r>
          </a:p>
          <a:p>
            <a:r>
              <a:rPr lang="en-US" dirty="0"/>
              <a:t>Underpaid, non-safe working conditions</a:t>
            </a:r>
          </a:p>
          <a:p>
            <a:r>
              <a:rPr lang="en-US" dirty="0"/>
              <a:t>Import/Export</a:t>
            </a:r>
          </a:p>
          <a:p>
            <a:r>
              <a:rPr lang="en-US" dirty="0"/>
              <a:t>EU, circular economy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3F341-D4E5-4A7A-B15D-B13D2B1294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9" y="1412544"/>
            <a:ext cx="2475556" cy="2765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177C3-9AF3-489F-A8C2-3AC547DA6CA1}"/>
              </a:ext>
            </a:extLst>
          </p:cNvPr>
          <p:cNvSpPr txBox="1"/>
          <p:nvPr/>
        </p:nvSpPr>
        <p:spPr>
          <a:xfrm>
            <a:off x="6828987" y="4223989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10" dirty="0">
                <a:solidFill>
                  <a:srgbClr val="1A1A1A"/>
                </a:solidFill>
                <a:effectLst/>
                <a:ea typeface="Calibri" panose="020F0502020204030204" pitchFamily="34" charset="0"/>
              </a:rPr>
              <a:t>(Song, 2016)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12FF6-3E26-454F-99E0-29A6E613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46" y="3842148"/>
            <a:ext cx="3350526" cy="2447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01674-A076-4931-B954-9A14161847F0}"/>
              </a:ext>
            </a:extLst>
          </p:cNvPr>
          <p:cNvSpPr txBox="1"/>
          <p:nvPr/>
        </p:nvSpPr>
        <p:spPr>
          <a:xfrm>
            <a:off x="2613546" y="6308794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10" dirty="0">
                <a:solidFill>
                  <a:srgbClr val="1A1A1A"/>
                </a:solidFill>
                <a:effectLst/>
                <a:ea typeface="Calibri" panose="020F0502020204030204" pitchFamily="34" charset="0"/>
              </a:rPr>
              <a:t>(Hornby,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3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2F1-274F-47D2-A197-5F91E502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0CE1-CAFA-4A7F-9278-D0951533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SMD components</a:t>
            </a:r>
          </a:p>
          <a:p>
            <a:r>
              <a:rPr lang="en-US" dirty="0"/>
              <a:t>Larger Motor</a:t>
            </a:r>
          </a:p>
          <a:p>
            <a:r>
              <a:rPr lang="en-US" dirty="0"/>
              <a:t>Equal storage device capacities</a:t>
            </a:r>
          </a:p>
          <a:p>
            <a:r>
              <a:rPr lang="en-US" dirty="0"/>
              <a:t>Possible hybrid Li-ion-supercapacitor battery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A7755-4AE4-4476-ADFB-018C075A4F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2" y="3992442"/>
            <a:ext cx="4088136" cy="204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9AB88-CF71-4BA3-8E0D-ED3F59BA5F6B}"/>
              </a:ext>
            </a:extLst>
          </p:cNvPr>
          <p:cNvSpPr txBox="1"/>
          <p:nvPr/>
        </p:nvSpPr>
        <p:spPr>
          <a:xfrm>
            <a:off x="1221706" y="627155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ea typeface="Calibri" panose="020F0502020204030204" pitchFamily="34" charset="0"/>
              </a:rPr>
              <a:t>(Keenan, 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0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6E78-1230-4D63-BE0B-BD14590B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4A95-296F-4E1E-8E04-F765FDDA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cost of project = £60.25</a:t>
            </a:r>
          </a:p>
          <a:p>
            <a:r>
              <a:rPr lang="en-US" dirty="0"/>
              <a:t>Environmental footprint</a:t>
            </a:r>
          </a:p>
          <a:p>
            <a:r>
              <a:rPr lang="en-US" dirty="0"/>
              <a:t>Li-ion batteries are still optimal</a:t>
            </a:r>
          </a:p>
          <a:p>
            <a:r>
              <a:rPr lang="en-US" dirty="0"/>
              <a:t>Increase in EV popularity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2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0D2-49CA-4750-B5E3-A0EB123E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207C-AF2E-4A5F-8A91-165CDB83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2044"/>
          </a:xfrm>
        </p:spPr>
        <p:txBody>
          <a:bodyPr>
            <a:normAutofit fontScale="32500" lnSpcReduction="20000"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Emmerich. (2017). 18650 Li ion cell. https://asset.conrad.com/media10/add/160267/c1/-/en/000251007DS01/datasheet-251007-emmerich-icr-18650nh-sp-non-standard-battery-rechargeable-18650-cable-li-ion-37-v-2200-mah.pdf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 err="1"/>
              <a:t>fleeteurope</a:t>
            </a:r>
            <a:r>
              <a:rPr lang="en-GB" sz="3200" dirty="0"/>
              <a:t>. (2018). How ethically is lithium sourced by OEMs? | Fleet Europe. https://www.fleeteurope.com/fr/connected-financial-models/global-europe/analysis/how-ethically-lithium-sourced-oems?a=DQU04&amp;t%5B0%5D=Electrification&amp;t%5B1%5D=Volkswagen&amp;t%5B2%5D=Lithium ion </a:t>
            </a:r>
            <a:r>
              <a:rPr lang="en-GB" sz="3200" dirty="0" err="1"/>
              <a:t>battery&amp;curl</a:t>
            </a:r>
            <a:r>
              <a:rPr lang="en-GB" sz="3200" dirty="0"/>
              <a:t>=1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Garcia, G. (2014). (3) (PDF) Potential environmental impacts of Li-ion batteries and supercapacitors: Toxicity of carbon nanotubes. https://www.researchgate.net/publication/264081052_Potential_environmental_impacts_of_Li-ion_batteries_and_supercapacitors_Toxicity_of_carbon_nanotubes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 err="1"/>
              <a:t>HBSupercapacitors</a:t>
            </a:r>
            <a:r>
              <a:rPr lang="en-GB" sz="3200" dirty="0"/>
              <a:t>. (2018). Supercapacitor. http://www.farnell.com/datasheets/2849566.pdf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Keenan, M. (2017). Supercapacitor And Li-Ion Technology Combining | Avnet Abacus. https://www.avnet.com/wps/portal/abacus/resources/article/hybrid-capacitors-combine-supercacitor-and-li-on-technology/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Liu, Z. (2019). Lithium Ion Battery - History - Accelerating Microscopy. Zhao Liu. https://www.thermofisher.com/blog/microscopy/the-history-of-the-lithium-ion-battery/</a:t>
            </a:r>
            <a:endParaRPr lang="en-US" sz="3200" dirty="0"/>
          </a:p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en-GB" sz="3200" dirty="0"/>
              <a:t>Meyer, S. (2019). Child labour, toxic leaks: the price we could pay for a greener future | Green economy | The Guardian. https://www.theguardian.com/environment/2021/jan/03/child-labour-toxic-leaks-the-price-we-could-pay-for-a-greener-future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53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A803-A522-4FAE-A531-1D1152394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400" dirty="0">
                <a:latin typeface="+mn-lt"/>
                <a:ea typeface="+mn-ea"/>
                <a:cs typeface="+mn-cs"/>
              </a:rPr>
              <a:t> 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8565E-B087-498F-8EE3-651DDA395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228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D6CE-9C22-4995-A877-6FF2758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427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EA06-FDC7-462D-BEA1-9A266CCD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254"/>
            <a:ext cx="10515600" cy="5113246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Introduction</a:t>
            </a:r>
          </a:p>
          <a:p>
            <a:r>
              <a:rPr lang="en-US" sz="2500" dirty="0"/>
              <a:t>Aims</a:t>
            </a:r>
          </a:p>
          <a:p>
            <a:r>
              <a:rPr lang="en-US" sz="2500" dirty="0"/>
              <a:t>Motivation</a:t>
            </a:r>
          </a:p>
          <a:p>
            <a:r>
              <a:rPr lang="en-US" sz="2500" dirty="0"/>
              <a:t>Initial ideas</a:t>
            </a:r>
          </a:p>
          <a:p>
            <a:r>
              <a:rPr lang="en-US" sz="2500" dirty="0"/>
              <a:t>Conceptual flowchart</a:t>
            </a:r>
          </a:p>
          <a:p>
            <a:r>
              <a:rPr lang="en-US" sz="2500" dirty="0"/>
              <a:t>Design</a:t>
            </a:r>
          </a:p>
          <a:p>
            <a:pPr lvl="1"/>
            <a:r>
              <a:rPr lang="en-US" sz="2500" dirty="0"/>
              <a:t>Schematic</a:t>
            </a:r>
          </a:p>
          <a:p>
            <a:pPr lvl="1"/>
            <a:r>
              <a:rPr lang="en-US" sz="2500" dirty="0"/>
              <a:t>PCB</a:t>
            </a:r>
          </a:p>
          <a:p>
            <a:pPr lvl="1"/>
            <a:r>
              <a:rPr lang="en-US" sz="2500" dirty="0"/>
              <a:t>Prototype</a:t>
            </a:r>
          </a:p>
          <a:p>
            <a:r>
              <a:rPr lang="en-US" sz="2500" dirty="0"/>
              <a:t>Coding flowchart</a:t>
            </a:r>
          </a:p>
          <a:p>
            <a:r>
              <a:rPr lang="en-US" sz="2500" dirty="0"/>
              <a:t>Results &amp; Analysis</a:t>
            </a:r>
          </a:p>
          <a:p>
            <a:pPr lvl="1"/>
            <a:r>
              <a:rPr lang="en-US" sz="2500" dirty="0"/>
              <a:t>Graphs</a:t>
            </a:r>
          </a:p>
          <a:p>
            <a:pPr lvl="1"/>
            <a:r>
              <a:rPr lang="en-US" sz="2500" dirty="0"/>
              <a:t>Sustainability &amp; Ethics</a:t>
            </a:r>
          </a:p>
          <a:p>
            <a:r>
              <a:rPr lang="en-US" sz="2500" dirty="0"/>
              <a:t>Future recommendations</a:t>
            </a:r>
          </a:p>
          <a:p>
            <a:r>
              <a:rPr lang="en-US" sz="2500" dirty="0"/>
              <a:t>Conclusions</a:t>
            </a:r>
          </a:p>
          <a:p>
            <a:r>
              <a:rPr lang="en-US" sz="25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4312-EDB1-406F-BC93-E0A228B0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498B-F1B8-40C2-8624-B0893A7C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Rise of EVs </a:t>
            </a:r>
          </a:p>
          <a:p>
            <a:r>
              <a:rPr lang="en-US" dirty="0"/>
              <a:t>Regenerative braking system</a:t>
            </a:r>
          </a:p>
          <a:p>
            <a:r>
              <a:rPr lang="en-US" dirty="0"/>
              <a:t>Concerns of battery technology</a:t>
            </a:r>
          </a:p>
          <a:p>
            <a:r>
              <a:rPr lang="en-US" dirty="0"/>
              <a:t>Environmental and ethical issues</a:t>
            </a:r>
          </a:p>
          <a:p>
            <a:r>
              <a:rPr lang="en-US" dirty="0"/>
              <a:t>Create prototype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F8E16-3CB6-4902-BBFB-C1274D8A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30916"/>
            <a:ext cx="4664075" cy="2007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A4E18-A76C-45D9-BBC4-D1095E180A6B}"/>
              </a:ext>
            </a:extLst>
          </p:cNvPr>
          <p:cNvSpPr txBox="1"/>
          <p:nvPr/>
        </p:nvSpPr>
        <p:spPr>
          <a:xfrm>
            <a:off x="5247796" y="3638549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ea typeface="Calibri" panose="020F0502020204030204" pitchFamily="34" charset="0"/>
              </a:rPr>
              <a:t>(Smith, 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7525-696E-44DE-83FE-513F9FE7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40C3-C2A6-4E71-8C19-83059B1E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07000"/>
              </a:lnSpc>
            </a:pPr>
            <a:r>
              <a:rPr lang="en-GB" sz="1800" dirty="0"/>
              <a:t>Design and build a regenerative braking system using a DC motor.</a:t>
            </a:r>
            <a:endParaRPr lang="en-US" sz="1800" dirty="0"/>
          </a:p>
          <a:p>
            <a:pPr marL="342900" lvl="1" indent="-342900">
              <a:lnSpc>
                <a:spcPct val="107000"/>
              </a:lnSpc>
            </a:pPr>
            <a:r>
              <a:rPr lang="en-GB" sz="1800" dirty="0"/>
              <a:t>Measure how much power is regained into each “battery pack” from the DC motor.</a:t>
            </a:r>
            <a:endParaRPr lang="en-US" sz="1800" dirty="0"/>
          </a:p>
          <a:p>
            <a:pPr marL="342900" lvl="1" indent="-342900">
              <a:lnSpc>
                <a:spcPct val="107000"/>
              </a:lnSpc>
            </a:pPr>
            <a:r>
              <a:rPr lang="en-GB" sz="1800" dirty="0"/>
              <a:t>Provide a more ethically and environmentally sustainable means of manufacturing batteries.</a:t>
            </a:r>
            <a:endParaRPr lang="en-US" sz="1800" dirty="0"/>
          </a:p>
          <a:p>
            <a:pPr marL="342900" lvl="1" indent="-342900">
              <a:lnSpc>
                <a:spcPct val="107000"/>
              </a:lnSpc>
            </a:pPr>
            <a:r>
              <a:rPr lang="en-GB" sz="1800" dirty="0"/>
              <a:t>Justify the potential change from LI-ion to supercapacitors as the potential power source for EVs.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B829-3A56-47E4-BFA8-77F26644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A46F-AEF8-498D-BBD1-1AECC0F73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&amp; Tech</a:t>
            </a:r>
          </a:p>
          <a:p>
            <a:r>
              <a:rPr lang="en-US" dirty="0"/>
              <a:t>Electric Vehicles</a:t>
            </a:r>
          </a:p>
          <a:p>
            <a:r>
              <a:rPr lang="en-US" dirty="0"/>
              <a:t>Sustainability</a:t>
            </a:r>
          </a:p>
          <a:p>
            <a:r>
              <a:rPr lang="en-US" dirty="0"/>
              <a:t>Future interest in embedded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6231E-7D0A-4CC4-91A8-E1B3DFFE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50" y="365125"/>
            <a:ext cx="3617960" cy="1939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DBB6D-8A5B-4DD7-9937-06A3FFD9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56" y="2909027"/>
            <a:ext cx="3531207" cy="2836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D1445-50A7-4D01-A0C8-D8CA11CDBB64}"/>
              </a:ext>
            </a:extLst>
          </p:cNvPr>
          <p:cNvSpPr txBox="1"/>
          <p:nvPr/>
        </p:nvSpPr>
        <p:spPr>
          <a:xfrm>
            <a:off x="5288739" y="590676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ea typeface="Calibri" panose="020F0502020204030204" pitchFamily="34" charset="0"/>
              </a:rPr>
              <a:t>(Stuart, 2018)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C4C51-89EE-43BB-A866-B567C9E470D4}"/>
              </a:ext>
            </a:extLst>
          </p:cNvPr>
          <p:cNvSpPr txBox="1"/>
          <p:nvPr/>
        </p:nvSpPr>
        <p:spPr>
          <a:xfrm>
            <a:off x="3958083" y="234971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ea typeface="Calibri" panose="020F0502020204030204" pitchFamily="34" charset="0"/>
              </a:rPr>
              <a:t>(Miller,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AB3-B052-43AA-82C5-881A76A8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FCE5-0558-40CE-A0EE-BFBCC11F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A: Create compact enclosure/PCB</a:t>
            </a:r>
          </a:p>
          <a:p>
            <a:r>
              <a:rPr lang="en-US" dirty="0"/>
              <a:t>Develop regenerative braking system as in an EV</a:t>
            </a:r>
          </a:p>
          <a:p>
            <a:r>
              <a:rPr lang="en-US" dirty="0"/>
              <a:t>Send data to a PC via USB</a:t>
            </a:r>
          </a:p>
          <a:p>
            <a:r>
              <a:rPr lang="en-US" dirty="0"/>
              <a:t>Plan B: Simulink model, more freedom</a:t>
            </a:r>
          </a:p>
        </p:txBody>
      </p:sp>
    </p:spTree>
    <p:extLst>
      <p:ext uri="{BB962C8B-B14F-4D97-AF65-F5344CB8AC3E}">
        <p14:creationId xmlns:p14="http://schemas.microsoft.com/office/powerpoint/2010/main" val="16855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96-F2F8-4136-B75E-5AC77D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flowchart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2189A-4933-40E6-B35E-666FF9C057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09" y="1507332"/>
            <a:ext cx="6390244" cy="40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6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96-F2F8-4136-B75E-5AC77D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0F1-DD50-47CA-9171-96194905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PIC18F25K22</a:t>
            </a:r>
          </a:p>
          <a:p>
            <a:r>
              <a:rPr lang="en-US" dirty="0"/>
              <a:t>Motor control</a:t>
            </a:r>
          </a:p>
          <a:p>
            <a:r>
              <a:rPr lang="en-US" dirty="0"/>
              <a:t>ADC</a:t>
            </a:r>
          </a:p>
          <a:p>
            <a:r>
              <a:rPr lang="en-US" dirty="0"/>
              <a:t>I2C</a:t>
            </a:r>
          </a:p>
          <a:p>
            <a:r>
              <a:rPr lang="en-US" dirty="0"/>
              <a:t>Optocoupler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5BC78-AAD9-46A6-9F19-0C8E116AD68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9" r="5104" b="3134"/>
          <a:stretch/>
        </p:blipFill>
        <p:spPr bwMode="auto">
          <a:xfrm>
            <a:off x="3022790" y="1709477"/>
            <a:ext cx="7997589" cy="3783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89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3796-F2F8-4136-B75E-5AC77DFB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- PCB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A0F1-DD50-47CA-9171-96194905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Arduino-inspired design</a:t>
            </a:r>
          </a:p>
          <a:p>
            <a:r>
              <a:rPr lang="en-US" dirty="0"/>
              <a:t>6 iterations</a:t>
            </a:r>
          </a:p>
          <a:p>
            <a:r>
              <a:rPr lang="en-US" dirty="0"/>
              <a:t>JLCPCB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1B648-BDCD-4FCD-BE0A-B084E70747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93" y="1092200"/>
            <a:ext cx="3718540" cy="2713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646FE-8314-4715-B573-CB3F28C078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4700" y="3543300"/>
            <a:ext cx="3250412" cy="24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3657</TotalTime>
  <Words>695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 A comparison of Li-ion cells and supercapacitors in the efficiency of a regenerative braking system for EVs </vt:lpstr>
      <vt:lpstr>Outline</vt:lpstr>
      <vt:lpstr>Introduction</vt:lpstr>
      <vt:lpstr>Aims</vt:lpstr>
      <vt:lpstr>Motivation</vt:lpstr>
      <vt:lpstr>Initial ideas</vt:lpstr>
      <vt:lpstr>Conceptual flowchart</vt:lpstr>
      <vt:lpstr>Design - Schematic</vt:lpstr>
      <vt:lpstr>Design - PCB</vt:lpstr>
      <vt:lpstr>Design - Prototype</vt:lpstr>
      <vt:lpstr>Coding flowchart</vt:lpstr>
      <vt:lpstr>Results &amp; Analysis - Graphs</vt:lpstr>
      <vt:lpstr>Results &amp; Analysis - Graphs</vt:lpstr>
      <vt:lpstr>Results &amp; Analysis – Sustainability &amp; ethics</vt:lpstr>
      <vt:lpstr>Future recommendations</vt:lpstr>
      <vt:lpstr>Conclusion</vt:lpstr>
      <vt:lpstr>References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comparison of Li-ion cells and supercapacitors in the efficiency of a regenerative braking system for EVs </dc:title>
  <dc:creator>Mateo Ceballos</dc:creator>
  <cp:lastModifiedBy>Mateo Ceballos</cp:lastModifiedBy>
  <cp:revision>49</cp:revision>
  <dcterms:created xsi:type="dcterms:W3CDTF">2021-05-18T10:21:00Z</dcterms:created>
  <dcterms:modified xsi:type="dcterms:W3CDTF">2021-05-24T09:44:35Z</dcterms:modified>
</cp:coreProperties>
</file>