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21383625" cy="30275213"/>
  <p:notesSz cx="6858000" cy="9144000"/>
  <p:defaultTextStyle>
    <a:defPPr>
      <a:defRPr lang="en-US"/>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D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37" d="100"/>
          <a:sy n="37" d="100"/>
        </p:scale>
        <p:origin x="393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teo%20C.%20Querol\Desktop\iep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teo%20C.%20Querol\Desktop\iep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Speed of Motor vs % charge of Li-ion battery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Sheet1!$G$13:$G$23</c:f>
              <c:numCache>
                <c:formatCode>General</c:formatCode>
                <c:ptCount val="11"/>
                <c:pt idx="0">
                  <c:v>0</c:v>
                </c:pt>
                <c:pt idx="1">
                  <c:v>20</c:v>
                </c:pt>
                <c:pt idx="2">
                  <c:v>40</c:v>
                </c:pt>
                <c:pt idx="3">
                  <c:v>60</c:v>
                </c:pt>
                <c:pt idx="4">
                  <c:v>80</c:v>
                </c:pt>
                <c:pt idx="5">
                  <c:v>100</c:v>
                </c:pt>
                <c:pt idx="6">
                  <c:v>120</c:v>
                </c:pt>
                <c:pt idx="7">
                  <c:v>140</c:v>
                </c:pt>
                <c:pt idx="8">
                  <c:v>160</c:v>
                </c:pt>
                <c:pt idx="9">
                  <c:v>180</c:v>
                </c:pt>
                <c:pt idx="10">
                  <c:v>200</c:v>
                </c:pt>
              </c:numCache>
            </c:numRef>
          </c:xVal>
          <c:yVal>
            <c:numRef>
              <c:f>Sheet1!$L$13:$L$23</c:f>
              <c:numCache>
                <c:formatCode>0.00</c:formatCode>
                <c:ptCount val="11"/>
                <c:pt idx="0">
                  <c:v>0</c:v>
                </c:pt>
                <c:pt idx="1">
                  <c:v>2.4684343434343439</c:v>
                </c:pt>
                <c:pt idx="2">
                  <c:v>2.8977272727272734</c:v>
                </c:pt>
                <c:pt idx="3">
                  <c:v>2.8409090909090913</c:v>
                </c:pt>
                <c:pt idx="4">
                  <c:v>3.1565656565656566</c:v>
                </c:pt>
                <c:pt idx="5">
                  <c:v>4.9431818181818183</c:v>
                </c:pt>
                <c:pt idx="6">
                  <c:v>5.6565656565656566</c:v>
                </c:pt>
                <c:pt idx="7">
                  <c:v>6.6287878787878789</c:v>
                </c:pt>
                <c:pt idx="8">
                  <c:v>8.1565656565656557</c:v>
                </c:pt>
                <c:pt idx="9">
                  <c:v>10.22727272727273</c:v>
                </c:pt>
                <c:pt idx="10">
                  <c:v>11.363636363636365</c:v>
                </c:pt>
              </c:numCache>
            </c:numRef>
          </c:yVal>
          <c:smooth val="1"/>
          <c:extLst>
            <c:ext xmlns:c16="http://schemas.microsoft.com/office/drawing/2014/chart" uri="{C3380CC4-5D6E-409C-BE32-E72D297353CC}">
              <c16:uniqueId val="{00000000-38ED-4DAC-BDE8-84655D486267}"/>
            </c:ext>
          </c:extLst>
        </c:ser>
        <c:dLbls>
          <c:showLegendKey val="0"/>
          <c:showVal val="0"/>
          <c:showCatName val="0"/>
          <c:showSerName val="0"/>
          <c:showPercent val="0"/>
          <c:showBubbleSize val="0"/>
        </c:dLbls>
        <c:axId val="1630609503"/>
        <c:axId val="1630611583"/>
      </c:scatterChart>
      <c:valAx>
        <c:axId val="16306095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Motor</a:t>
                </a:r>
                <a:r>
                  <a:rPr lang="en-US" baseline="0"/>
                  <a:t> Speed (RPM)</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0611583"/>
        <c:crosses val="autoZero"/>
        <c:crossBetween val="midCat"/>
      </c:valAx>
      <c:valAx>
        <c:axId val="16306115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battery charge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060950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Speed of Motor vs % charge of supercapacitor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Sheet1!$P$13:$P$23</c:f>
              <c:numCache>
                <c:formatCode>General</c:formatCode>
                <c:ptCount val="11"/>
                <c:pt idx="0">
                  <c:v>0</c:v>
                </c:pt>
                <c:pt idx="1">
                  <c:v>20</c:v>
                </c:pt>
                <c:pt idx="2">
                  <c:v>40</c:v>
                </c:pt>
                <c:pt idx="3">
                  <c:v>60</c:v>
                </c:pt>
                <c:pt idx="4">
                  <c:v>80</c:v>
                </c:pt>
                <c:pt idx="5">
                  <c:v>100</c:v>
                </c:pt>
                <c:pt idx="6">
                  <c:v>120</c:v>
                </c:pt>
                <c:pt idx="7">
                  <c:v>140</c:v>
                </c:pt>
                <c:pt idx="8">
                  <c:v>160</c:v>
                </c:pt>
                <c:pt idx="9">
                  <c:v>180</c:v>
                </c:pt>
                <c:pt idx="10">
                  <c:v>200</c:v>
                </c:pt>
              </c:numCache>
            </c:numRef>
          </c:xVal>
          <c:yVal>
            <c:numRef>
              <c:f>Sheet1!$U$13:$U$23</c:f>
              <c:numCache>
                <c:formatCode>0.00</c:formatCode>
                <c:ptCount val="11"/>
                <c:pt idx="0">
                  <c:v>0</c:v>
                </c:pt>
                <c:pt idx="1">
                  <c:v>1.1813537675606645</c:v>
                </c:pt>
                <c:pt idx="2">
                  <c:v>2.6580459770114944</c:v>
                </c:pt>
                <c:pt idx="3">
                  <c:v>3.508620689655173</c:v>
                </c:pt>
                <c:pt idx="4">
                  <c:v>4.2528735632183921</c:v>
                </c:pt>
                <c:pt idx="5">
                  <c:v>5.2983716475095788</c:v>
                </c:pt>
                <c:pt idx="6">
                  <c:v>5.9067688378033214</c:v>
                </c:pt>
                <c:pt idx="7">
                  <c:v>8.5648148148148149</c:v>
                </c:pt>
                <c:pt idx="8">
                  <c:v>11.990740740740739</c:v>
                </c:pt>
                <c:pt idx="9">
                  <c:v>17.011494252873565</c:v>
                </c:pt>
                <c:pt idx="10">
                  <c:v>18.606321839080465</c:v>
                </c:pt>
              </c:numCache>
            </c:numRef>
          </c:yVal>
          <c:smooth val="1"/>
          <c:extLst>
            <c:ext xmlns:c16="http://schemas.microsoft.com/office/drawing/2014/chart" uri="{C3380CC4-5D6E-409C-BE32-E72D297353CC}">
              <c16:uniqueId val="{00000000-0DD1-4D83-BA2A-3357C90180B8}"/>
            </c:ext>
          </c:extLst>
        </c:ser>
        <c:dLbls>
          <c:showLegendKey val="0"/>
          <c:showVal val="0"/>
          <c:showCatName val="0"/>
          <c:showSerName val="0"/>
          <c:showPercent val="0"/>
          <c:showBubbleSize val="0"/>
        </c:dLbls>
        <c:axId val="1630609503"/>
        <c:axId val="1630611583"/>
      </c:scatterChart>
      <c:valAx>
        <c:axId val="16306095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Motor</a:t>
                </a:r>
                <a:r>
                  <a:rPr lang="en-US" baseline="0"/>
                  <a:t> Speed (RPM)</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0611583"/>
        <c:crosses val="autoZero"/>
        <c:crossBetween val="midCat"/>
      </c:valAx>
      <c:valAx>
        <c:axId val="16306115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battery charge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060950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3CCF9C-2A2F-5A4E-BEEF-2A513CFE3FAB}" type="datetimeFigureOut">
              <a:rPr lang="en-US" smtClean="0"/>
              <a:t>5/27/2021</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EFA4D-CB03-FF43-B78D-0F62DBE8CEFD}" type="slidenum">
              <a:rPr lang="en-US" smtClean="0"/>
              <a:t>‹#›</a:t>
            </a:fld>
            <a:endParaRPr lang="en-US"/>
          </a:p>
        </p:txBody>
      </p:sp>
    </p:spTree>
    <p:extLst>
      <p:ext uri="{BB962C8B-B14F-4D97-AF65-F5344CB8AC3E}">
        <p14:creationId xmlns:p14="http://schemas.microsoft.com/office/powerpoint/2010/main" val="2764495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41371" y="1045030"/>
            <a:ext cx="15936685" cy="4005942"/>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1088571" y="5747657"/>
            <a:ext cx="19289485" cy="21858514"/>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dirty="0"/>
              <a:t>Click to edit Master subtitle style</a:t>
            </a:r>
          </a:p>
        </p:txBody>
      </p:sp>
      <p:sp>
        <p:nvSpPr>
          <p:cNvPr id="4" name="Date Placeholder 3"/>
          <p:cNvSpPr>
            <a:spLocks noGrp="1"/>
          </p:cNvSpPr>
          <p:nvPr>
            <p:ph type="dt" sz="half" idx="10"/>
          </p:nvPr>
        </p:nvSpPr>
        <p:spPr/>
        <p:txBody>
          <a:bodyPr/>
          <a:lstStyle/>
          <a:p>
            <a:fld id="{9C2B4A4B-BA8A-41C1-AA52-936E6DC23737}" type="datetimeFigureOut">
              <a:rPr lang="en-GB" smtClean="0"/>
              <a:t>27/05/2021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D34500-47D5-4E38-A994-37216D4AF193}" type="slidenum">
              <a:rPr lang="en-GB" smtClean="0"/>
              <a:t>‹#›</a:t>
            </a:fld>
            <a:endParaRPr lang="en-GB"/>
          </a:p>
        </p:txBody>
      </p:sp>
    </p:spTree>
    <p:extLst>
      <p:ext uri="{BB962C8B-B14F-4D97-AF65-F5344CB8AC3E}">
        <p14:creationId xmlns:p14="http://schemas.microsoft.com/office/powerpoint/2010/main" val="277858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15543" y="1088570"/>
            <a:ext cx="15762514" cy="3091544"/>
          </a:xfrm>
        </p:spPr>
        <p:txBody>
          <a:bodyPr/>
          <a:lstStyle/>
          <a:p>
            <a:r>
              <a:rPr lang="en-US"/>
              <a:t>Click to edit Master title style</a:t>
            </a:r>
            <a:endParaRPr lang="en-US" dirty="0"/>
          </a:p>
        </p:txBody>
      </p:sp>
      <p:sp>
        <p:nvSpPr>
          <p:cNvPr id="3" name="Content Placeholder 2"/>
          <p:cNvSpPr>
            <a:spLocks noGrp="1"/>
          </p:cNvSpPr>
          <p:nvPr>
            <p:ph idx="1"/>
          </p:nvPr>
        </p:nvSpPr>
        <p:spPr>
          <a:xfrm>
            <a:off x="1132114" y="5007430"/>
            <a:ext cx="19245943" cy="219020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C2B4A4B-BA8A-41C1-AA52-936E6DC23737}" type="datetimeFigureOut">
              <a:rPr lang="en-GB" smtClean="0"/>
              <a:t>27/05/2021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D34500-47D5-4E38-A994-37216D4AF193}" type="slidenum">
              <a:rPr lang="en-GB" smtClean="0"/>
              <a:t>‹#›</a:t>
            </a:fld>
            <a:endParaRPr lang="en-GB"/>
          </a:p>
        </p:txBody>
      </p:sp>
    </p:spTree>
    <p:extLst>
      <p:ext uri="{BB962C8B-B14F-4D97-AF65-F5344CB8AC3E}">
        <p14:creationId xmlns:p14="http://schemas.microsoft.com/office/powerpoint/2010/main" val="250893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8457" y="1045030"/>
            <a:ext cx="15849600" cy="391885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088572" y="5660571"/>
            <a:ext cx="19289486" cy="21727885"/>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C2B4A4B-BA8A-41C1-AA52-936E6DC23737}" type="datetimeFigureOut">
              <a:rPr lang="en-GB" smtClean="0"/>
              <a:t>27/05/2021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D34500-47D5-4E38-A994-37216D4AF193}" type="slidenum">
              <a:rPr lang="en-GB" smtClean="0"/>
              <a:t>‹#›</a:t>
            </a:fld>
            <a:endParaRPr lang="en-GB"/>
          </a:p>
        </p:txBody>
      </p:sp>
    </p:spTree>
    <p:extLst>
      <p:ext uri="{BB962C8B-B14F-4D97-AF65-F5344CB8AC3E}">
        <p14:creationId xmlns:p14="http://schemas.microsoft.com/office/powerpoint/2010/main" val="1543191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88572" y="4972040"/>
            <a:ext cx="9469594" cy="22296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4972038"/>
            <a:ext cx="9552597" cy="222966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2B4A4B-BA8A-41C1-AA52-936E6DC23737}" type="datetimeFigureOut">
              <a:rPr lang="en-GB" smtClean="0"/>
              <a:t>27/05/2021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D34500-47D5-4E38-A994-37216D4AF193}" type="slidenum">
              <a:rPr lang="en-GB" smtClean="0"/>
              <a:t>‹#›</a:t>
            </a:fld>
            <a:endParaRPr lang="en-GB"/>
          </a:p>
        </p:txBody>
      </p:sp>
    </p:spTree>
    <p:extLst>
      <p:ext uri="{BB962C8B-B14F-4D97-AF65-F5344CB8AC3E}">
        <p14:creationId xmlns:p14="http://schemas.microsoft.com/office/powerpoint/2010/main" val="1244181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10743" y="1088571"/>
            <a:ext cx="15980228" cy="30915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1780" y="4572000"/>
            <a:ext cx="9397405" cy="1262743"/>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dirty="0"/>
              <a:t>Click to edit Master text styles</a:t>
            </a:r>
          </a:p>
        </p:txBody>
      </p:sp>
      <p:sp>
        <p:nvSpPr>
          <p:cNvPr id="4" name="Content Placeholder 3"/>
          <p:cNvSpPr>
            <a:spLocks noGrp="1"/>
          </p:cNvSpPr>
          <p:nvPr>
            <p:ph sz="half" idx="2"/>
          </p:nvPr>
        </p:nvSpPr>
        <p:spPr>
          <a:xfrm>
            <a:off x="1121780" y="6570602"/>
            <a:ext cx="9397406" cy="207541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10825461" y="4572000"/>
            <a:ext cx="9465510" cy="1262743"/>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dirty="0"/>
              <a:t>Click to edit Master text styles</a:t>
            </a:r>
          </a:p>
        </p:txBody>
      </p:sp>
      <p:sp>
        <p:nvSpPr>
          <p:cNvPr id="6" name="Content Placeholder 5"/>
          <p:cNvSpPr>
            <a:spLocks noGrp="1"/>
          </p:cNvSpPr>
          <p:nvPr>
            <p:ph sz="quarter" idx="4"/>
          </p:nvPr>
        </p:nvSpPr>
        <p:spPr>
          <a:xfrm>
            <a:off x="10825461" y="6570602"/>
            <a:ext cx="9465510" cy="207541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C2B4A4B-BA8A-41C1-AA52-936E6DC23737}" type="datetimeFigureOut">
              <a:rPr lang="en-GB" smtClean="0"/>
              <a:t>27/05/2021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3D34500-47D5-4E38-A994-37216D4AF193}" type="slidenum">
              <a:rPr lang="en-GB" smtClean="0"/>
              <a:t>‹#›</a:t>
            </a:fld>
            <a:endParaRPr lang="en-GB"/>
          </a:p>
        </p:txBody>
      </p:sp>
    </p:spTree>
    <p:extLst>
      <p:ext uri="{BB962C8B-B14F-4D97-AF65-F5344CB8AC3E}">
        <p14:creationId xmlns:p14="http://schemas.microsoft.com/office/powerpoint/2010/main" val="197989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2B4A4B-BA8A-41C1-AA52-936E6DC23737}" type="datetimeFigureOut">
              <a:rPr lang="en-GB" smtClean="0"/>
              <a:t>27/05/2021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3D34500-47D5-4E38-A994-37216D4AF193}" type="slidenum">
              <a:rPr lang="en-GB" smtClean="0"/>
              <a:t>‹#›</a:t>
            </a:fld>
            <a:endParaRPr lang="en-GB"/>
          </a:p>
        </p:txBody>
      </p:sp>
    </p:spTree>
    <p:extLst>
      <p:ext uri="{BB962C8B-B14F-4D97-AF65-F5344CB8AC3E}">
        <p14:creationId xmlns:p14="http://schemas.microsoft.com/office/powerpoint/2010/main" val="4021470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B4A4B-BA8A-41C1-AA52-936E6DC23737}" type="datetimeFigureOut">
              <a:rPr lang="en-GB" smtClean="0"/>
              <a:t>27/05/2021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3D34500-47D5-4E38-A994-37216D4AF193}" type="slidenum">
              <a:rPr lang="en-GB" smtClean="0"/>
              <a:t>‹#›</a:t>
            </a:fld>
            <a:endParaRPr lang="en-GB"/>
          </a:p>
        </p:txBody>
      </p:sp>
    </p:spTree>
    <p:extLst>
      <p:ext uri="{BB962C8B-B14F-4D97-AF65-F5344CB8AC3E}">
        <p14:creationId xmlns:p14="http://schemas.microsoft.com/office/powerpoint/2010/main" val="145431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8571" y="4359076"/>
            <a:ext cx="7281114" cy="47234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8839200" y="4359077"/>
            <a:ext cx="11495314" cy="23203552"/>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8571" y="9579429"/>
            <a:ext cx="7281114" cy="17983200"/>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9C2B4A4B-BA8A-41C1-AA52-936E6DC23737}" type="datetimeFigureOut">
              <a:rPr lang="en-GB" smtClean="0"/>
              <a:t>27/05/2021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D34500-47D5-4E38-A994-37216D4AF193}" type="slidenum">
              <a:rPr lang="en-GB" smtClean="0"/>
              <a:t>‹#›</a:t>
            </a:fld>
            <a:endParaRPr lang="en-GB"/>
          </a:p>
        </p:txBody>
      </p:sp>
    </p:spTree>
    <p:extLst>
      <p:ext uri="{BB962C8B-B14F-4D97-AF65-F5344CB8AC3E}">
        <p14:creationId xmlns:p14="http://schemas.microsoft.com/office/powerpoint/2010/main" val="3241322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5029" y="4702629"/>
            <a:ext cx="7324656" cy="2228428"/>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702629"/>
            <a:ext cx="11287231" cy="22772912"/>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045029" y="7576457"/>
            <a:ext cx="7324656" cy="19899085"/>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dirty="0"/>
              <a:t>Click to edit Master text styles</a:t>
            </a:r>
          </a:p>
        </p:txBody>
      </p:sp>
      <p:sp>
        <p:nvSpPr>
          <p:cNvPr id="5" name="Date Placeholder 4"/>
          <p:cNvSpPr>
            <a:spLocks noGrp="1"/>
          </p:cNvSpPr>
          <p:nvPr>
            <p:ph type="dt" sz="half" idx="10"/>
          </p:nvPr>
        </p:nvSpPr>
        <p:spPr/>
        <p:txBody>
          <a:bodyPr/>
          <a:lstStyle/>
          <a:p>
            <a:fld id="{9C2B4A4B-BA8A-41C1-AA52-936E6DC23737}" type="datetimeFigureOut">
              <a:rPr lang="en-GB" smtClean="0"/>
              <a:t>27/05/2021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D34500-47D5-4E38-A994-37216D4AF193}" type="slidenum">
              <a:rPr lang="en-GB" smtClean="0"/>
              <a:t>‹#›</a:t>
            </a:fld>
            <a:endParaRPr lang="en-GB"/>
          </a:p>
        </p:txBody>
      </p:sp>
    </p:spTree>
    <p:extLst>
      <p:ext uri="{BB962C8B-B14F-4D97-AF65-F5344CB8AC3E}">
        <p14:creationId xmlns:p14="http://schemas.microsoft.com/office/powerpoint/2010/main" val="427343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97829" y="1088570"/>
            <a:ext cx="15980228" cy="30915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32114" y="5582874"/>
            <a:ext cx="19245943" cy="192093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9C2B4A4B-BA8A-41C1-AA52-936E6DC23737}" type="datetimeFigureOut">
              <a:rPr lang="en-GB" smtClean="0"/>
              <a:t>27/05/2021</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E3D34500-47D5-4E38-A994-37216D4AF193}" type="slidenum">
              <a:rPr lang="en-GB" smtClean="0"/>
              <a:t>‹#›</a:t>
            </a:fld>
            <a:endParaRPr lang="en-GB"/>
          </a:p>
        </p:txBody>
      </p:sp>
    </p:spTree>
    <p:extLst>
      <p:ext uri="{BB962C8B-B14F-4D97-AF65-F5344CB8AC3E}">
        <p14:creationId xmlns:p14="http://schemas.microsoft.com/office/powerpoint/2010/main" val="33468578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xStyles>
    <p:titleStyle>
      <a:lvl1pPr algn="l" defTabSz="2138324" rtl="0" eaLnBrk="1" latinLnBrk="0" hangingPunct="1">
        <a:lnSpc>
          <a:spcPct val="90000"/>
        </a:lnSpc>
        <a:spcBef>
          <a:spcPct val="0"/>
        </a:spcBef>
        <a:buNone/>
        <a:defRPr sz="10289" kern="1200">
          <a:solidFill>
            <a:srgbClr val="101D49"/>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chart" Target="../charts/chart2.xml"/><Relationship Id="rId4" Type="http://schemas.openxmlformats.org/officeDocument/2006/relationships/chart" Target="../charts/chart1.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0" y="351613"/>
            <a:ext cx="15681960" cy="3200400"/>
          </a:xfrm>
        </p:spPr>
        <p:txBody>
          <a:bodyPr>
            <a:normAutofit/>
          </a:bodyPr>
          <a:lstStyle/>
          <a:p>
            <a:pPr algn="ctr"/>
            <a:r>
              <a:rPr lang="en-GB" sz="5400" dirty="0">
                <a:solidFill>
                  <a:schemeClr val="tx1"/>
                </a:solidFill>
                <a:latin typeface="Helvetica" panose="020B0604020202020204" pitchFamily="34" charset="0"/>
                <a:cs typeface="Helvetica" panose="020B0604020202020204" pitchFamily="34" charset="0"/>
              </a:rPr>
              <a:t>A comparison of li-ion cells and supercapacitors in the efficiency of a regenerative braking system for EVs</a:t>
            </a:r>
          </a:p>
        </p:txBody>
      </p:sp>
      <p:sp>
        <p:nvSpPr>
          <p:cNvPr id="2" name="TextBox 1">
            <a:extLst>
              <a:ext uri="{FF2B5EF4-FFF2-40B4-BE49-F238E27FC236}">
                <a16:creationId xmlns:a16="http://schemas.microsoft.com/office/drawing/2014/main" id="{A96E5DD3-F9CC-40A8-BF40-7C334B773DEB}"/>
              </a:ext>
            </a:extLst>
          </p:cNvPr>
          <p:cNvSpPr txBox="1"/>
          <p:nvPr/>
        </p:nvSpPr>
        <p:spPr>
          <a:xfrm>
            <a:off x="1755117" y="3182817"/>
            <a:ext cx="19849148" cy="2751010"/>
          </a:xfrm>
          <a:prstGeom prst="rect">
            <a:avLst/>
          </a:prstGeom>
          <a:noFill/>
        </p:spPr>
        <p:txBody>
          <a:bodyPr wrap="square" rtlCol="0">
            <a:spAutoFit/>
          </a:bodyPr>
          <a:lstStyle/>
          <a:p>
            <a:pPr marL="457200" algn="ctr">
              <a:lnSpc>
                <a:spcPct val="107000"/>
              </a:lnSpc>
            </a:pPr>
            <a:r>
              <a:rPr lang="en-GB" sz="3200" dirty="0">
                <a:solidFill>
                  <a:srgbClr val="101D49"/>
                </a:solidFill>
                <a:latin typeface="Helvetica" panose="020B0604020202020204" pitchFamily="34" charset="0"/>
                <a:ea typeface="+mj-ea"/>
                <a:cs typeface="Helvetica" panose="020B0604020202020204" pitchFamily="34" charset="0"/>
              </a:rPr>
              <a:t>100448597</a:t>
            </a:r>
            <a:endParaRPr lang="en-US" sz="3200" dirty="0">
              <a:solidFill>
                <a:srgbClr val="101D49"/>
              </a:solidFill>
              <a:latin typeface="Helvetica" panose="020B0604020202020204" pitchFamily="34" charset="0"/>
              <a:ea typeface="+mj-ea"/>
              <a:cs typeface="Helvetica" panose="020B0604020202020204" pitchFamily="34" charset="0"/>
            </a:endParaRPr>
          </a:p>
          <a:p>
            <a:pPr marL="457200" algn="ctr">
              <a:lnSpc>
                <a:spcPct val="107000"/>
              </a:lnSpc>
              <a:spcAft>
                <a:spcPts val="800"/>
              </a:spcAft>
            </a:pPr>
            <a:r>
              <a:rPr lang="en-GB" sz="3200" dirty="0">
                <a:solidFill>
                  <a:srgbClr val="101D49"/>
                </a:solidFill>
                <a:latin typeface="Helvetica" panose="020B0604020202020204" pitchFamily="34" charset="0"/>
                <a:ea typeface="+mj-ea"/>
                <a:cs typeface="Helvetica" panose="020B0604020202020204" pitchFamily="34" charset="0"/>
              </a:rPr>
              <a:t>Supervisor: David Wilson</a:t>
            </a:r>
            <a:endParaRPr lang="en-US" sz="3200" dirty="0">
              <a:solidFill>
                <a:srgbClr val="101D49"/>
              </a:solidFill>
              <a:latin typeface="Helvetica" panose="020B0604020202020204" pitchFamily="34" charset="0"/>
              <a:ea typeface="+mj-ea"/>
              <a:cs typeface="Helvetica" panose="020B0604020202020204" pitchFamily="34"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506E833-DF20-48EA-AD64-897C8306B15D}"/>
              </a:ext>
            </a:extLst>
          </p:cNvPr>
          <p:cNvSpPr txBox="1"/>
          <p:nvPr/>
        </p:nvSpPr>
        <p:spPr>
          <a:xfrm>
            <a:off x="565585" y="4392376"/>
            <a:ext cx="9924617" cy="9319731"/>
          </a:xfrm>
          <a:prstGeom prst="rect">
            <a:avLst/>
          </a:prstGeom>
          <a:noFill/>
          <a:ln w="38100">
            <a:solidFill>
              <a:srgbClr val="0070C0"/>
            </a:solidFill>
          </a:ln>
        </p:spPr>
        <p:txBody>
          <a:bodyPr wrap="square" rtlCol="0">
            <a:spAutoFit/>
          </a:bodyPr>
          <a:lstStyle>
            <a:defPPr>
              <a:defRPr lang="en-US"/>
            </a:defPPr>
          </a:lstStyle>
          <a:p>
            <a:r>
              <a:rPr lang="en-US" sz="4000" dirty="0">
                <a:latin typeface="Helvetica" panose="020B0604020202020204" pitchFamily="34" charset="0"/>
                <a:cs typeface="Helvetica" panose="020B0604020202020204" pitchFamily="34" charset="0"/>
              </a:rPr>
              <a:t>Introduction</a:t>
            </a:r>
            <a:endParaRPr lang="en-US" sz="2400" b="0" i="0" dirty="0">
              <a:solidFill>
                <a:srgbClr val="000000"/>
              </a:solidFill>
              <a:effectLst/>
              <a:latin typeface="Helvetica" panose="020B0604020202020204" pitchFamily="34" charset="0"/>
              <a:cs typeface="Helvetica" panose="020B0604020202020204" pitchFamily="34" charset="0"/>
            </a:endParaRPr>
          </a:p>
          <a:p>
            <a:pPr indent="457200" algn="just">
              <a:lnSpc>
                <a:spcPct val="107000"/>
              </a:lnSpc>
              <a:spcAft>
                <a:spcPts val="800"/>
              </a:spcAf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Electric vehicles (EVs) have been around for many years and have since become increasingly popular in society. The rechargeable lithium-ion battery was commercialised in 1985 and since then it has become widespread in many commercial applications such as laptops, cell phones, alarm systems and recently EVs.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regenerative braking system in an EV consists of taking the car’s kinetic energy and converting it into electrical energy; this energy is stored in Li-ion cells. Recent developments in solid-state storage devices (supercapacitors) could show not only improved performance, but a more environmentally friendly solution.</a:t>
            </a:r>
          </a:p>
          <a:p>
            <a:pPr indent="457200" algn="just">
              <a:lnSpc>
                <a:spcPct val="107000"/>
              </a:lnSpc>
              <a:spcAft>
                <a:spcPts val="800"/>
              </a:spcAf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This project will be a comparison of Li-ion and supercapacitor battery technologies used in the context of a regenerative braking system. The efficiency will be measured by speeding up a DC motor to a set speed for both batteries then measuring the capacities of both batteries after they have been recharged with the back-emf of the DC motor.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Given the financial and time constrains of the project, this will be produced on a small scale, hence why a DC motor is used. The capacities of the Li-ion and supercapacitor battery packs will be limited (but approximately equal to ensure a fair comparison) because of the limited budget of £75</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a:t>
            </a:r>
          </a:p>
          <a:p>
            <a:pPr indent="457200" algn="just">
              <a:lnSpc>
                <a:spcPct val="107000"/>
              </a:lnSpc>
              <a:spcAft>
                <a:spcPts val="800"/>
              </a:spcAft>
            </a:pPr>
            <a:endParaRPr lang="en-GB" sz="2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07000"/>
              </a:lnSpc>
              <a:spcAft>
                <a:spcPts val="800"/>
              </a:spcAft>
            </a:pPr>
            <a:endParaRPr lang="en-GB" sz="2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07000"/>
              </a:lnSpc>
              <a:spcAft>
                <a:spcPts val="800"/>
              </a:spcAft>
            </a:pPr>
            <a:endParaRPr lang="en-GB" sz="2400" dirty="0">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07000"/>
              </a:lnSpc>
              <a:spcAft>
                <a:spcPts val="800"/>
              </a:spcAft>
            </a:pPr>
            <a:endParaRPr lang="en-GB" sz="2400" dirty="0">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07000"/>
              </a:lnSpc>
              <a:spcAft>
                <a:spcPts val="800"/>
              </a:spcAft>
            </a:pPr>
            <a:endParaRPr lang="en-GB" sz="2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07000"/>
              </a:lnSpc>
              <a:spcAft>
                <a:spcPts val="800"/>
              </a:spcAft>
            </a:pPr>
            <a:endParaRPr lang="en-GB"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07FF4A16-D2B0-4C78-B438-D5F3E67A2C5A}"/>
              </a:ext>
            </a:extLst>
          </p:cNvPr>
          <p:cNvSpPr txBox="1"/>
          <p:nvPr/>
        </p:nvSpPr>
        <p:spPr>
          <a:xfrm>
            <a:off x="10966494" y="20344549"/>
            <a:ext cx="9613190" cy="4541500"/>
          </a:xfrm>
          <a:prstGeom prst="rect">
            <a:avLst/>
          </a:prstGeom>
          <a:noFill/>
          <a:ln w="38100">
            <a:solidFill>
              <a:srgbClr val="0070C0"/>
            </a:solidFill>
          </a:ln>
        </p:spPr>
        <p:txBody>
          <a:bodyPr wrap="square" rtlCol="0">
            <a:spAutoFit/>
          </a:bodyPr>
          <a:lstStyle/>
          <a:p>
            <a:r>
              <a:rPr lang="en-US" sz="4000" dirty="0">
                <a:latin typeface="Helvetica" panose="020B0604020202020204" pitchFamily="34" charset="0"/>
                <a:cs typeface="Helvetica" panose="020B0604020202020204" pitchFamily="34" charset="0"/>
              </a:rPr>
              <a:t>Conclusion</a:t>
            </a:r>
          </a:p>
          <a:p>
            <a:pPr indent="457200" algn="just">
              <a:lnSpc>
                <a:spcPct val="107000"/>
              </a:lnSpc>
              <a:spcAft>
                <a:spcPts val="800"/>
              </a:spcAft>
            </a:pPr>
            <a:r>
              <a:rPr lang="en-GB" sz="2000" dirty="0">
                <a:latin typeface="Times New Roman" panose="02020603050405020304" pitchFamily="18" charset="0"/>
                <a:cs typeface="Times New Roman" panose="02020603050405020304" pitchFamily="18" charset="0"/>
              </a:rPr>
              <a:t>Li-ion cells and supercapacitors are both very promising for the future of battery storage technology. In principle, Li-ion batteries are better for long range applications whereas supercapacitors are better for applications that require quick bursts of energy; this was seen through the various measurements taken from the prototype. </a:t>
            </a:r>
            <a:endParaRPr lang="en-US" sz="2000" dirty="0">
              <a:latin typeface="Times New Roman" panose="02020603050405020304" pitchFamily="18" charset="0"/>
              <a:cs typeface="Times New Roman" panose="02020603050405020304" pitchFamily="18" charset="0"/>
            </a:endParaRPr>
          </a:p>
          <a:p>
            <a:pPr indent="457200" algn="just">
              <a:lnSpc>
                <a:spcPct val="107000"/>
              </a:lnSpc>
              <a:spcAft>
                <a:spcPts val="800"/>
              </a:spcAft>
            </a:pPr>
            <a:r>
              <a:rPr lang="en-GB" sz="2000" dirty="0">
                <a:latin typeface="Times New Roman" panose="02020603050405020304" pitchFamily="18" charset="0"/>
                <a:cs typeface="Times New Roman" panose="02020603050405020304" pitchFamily="18" charset="0"/>
              </a:rPr>
              <a:t>EVs are a new, emerging technology that is constantly changing. Now most if not all EV companies (primarily Tesla) are in the Li-ion market. Unfortunately, supercapacitors have not been made widely available yet in the EV market.  Supercapacitors have many advantages in terms of the way they store and manage stored power, but the main disadvantage is that there is a very large cost that comes with these devices. With climate change being a concern, this only begs the change to a more sustainable and easy-to-obtain method of energy storage. </a:t>
            </a:r>
          </a:p>
        </p:txBody>
      </p:sp>
      <p:sp>
        <p:nvSpPr>
          <p:cNvPr id="6" name="TextBox 5">
            <a:extLst>
              <a:ext uri="{FF2B5EF4-FFF2-40B4-BE49-F238E27FC236}">
                <a16:creationId xmlns:a16="http://schemas.microsoft.com/office/drawing/2014/main" id="{20B1E678-3A40-4A3D-B935-1BAD576CBF11}"/>
              </a:ext>
            </a:extLst>
          </p:cNvPr>
          <p:cNvSpPr txBox="1"/>
          <p:nvPr/>
        </p:nvSpPr>
        <p:spPr>
          <a:xfrm>
            <a:off x="565585" y="14075704"/>
            <a:ext cx="9924617" cy="11845294"/>
          </a:xfrm>
          <a:prstGeom prst="rect">
            <a:avLst/>
          </a:prstGeom>
          <a:noFill/>
          <a:ln w="38100">
            <a:solidFill>
              <a:srgbClr val="0070C0"/>
            </a:solidFill>
          </a:ln>
        </p:spPr>
        <p:txBody>
          <a:bodyPr wrap="square" rtlCol="0">
            <a:spAutoFit/>
          </a:bodyPr>
          <a:lstStyle/>
          <a:p>
            <a:r>
              <a:rPr lang="en-US" sz="4000" dirty="0">
                <a:latin typeface="Helvetica" panose="020B0604020202020204" pitchFamily="34" charset="0"/>
                <a:cs typeface="Helvetica" panose="020B0604020202020204" pitchFamily="34" charset="0"/>
              </a:rPr>
              <a:t>PCB and prototype</a:t>
            </a:r>
          </a:p>
          <a:p>
            <a:pPr indent="457200" algn="just">
              <a:lnSpc>
                <a:spcPct val="107000"/>
              </a:lnSpc>
              <a:spcAft>
                <a:spcPts val="800"/>
              </a:spcAft>
            </a:pPr>
            <a:r>
              <a:rPr lang="en-GB" sz="2000" dirty="0">
                <a:latin typeface="Times New Roman" panose="02020603050405020304" pitchFamily="18" charset="0"/>
                <a:cs typeface="Times New Roman" panose="02020603050405020304" pitchFamily="18" charset="0"/>
              </a:rPr>
              <a:t>The brain of this small-scale regenerative braking system is the PIC18F25K22 microcontroller, it controls all the inputs and outputs of the system. The two storage devices: the supercapacitor and Li-ion cell have two different operating voltages (2.5V and 3.7V). The user must have a choice to which one is used at a given time so one of the inputs is selecting the storage device. This tells the PIC how it should step down the back-emf coming from the motor. </a:t>
            </a:r>
            <a:endParaRPr lang="en-US" sz="2000" dirty="0">
              <a:latin typeface="Times New Roman" panose="02020603050405020304" pitchFamily="18" charset="0"/>
              <a:cs typeface="Times New Roman" panose="02020603050405020304" pitchFamily="18" charset="0"/>
            </a:endParaRPr>
          </a:p>
          <a:p>
            <a:pPr indent="457200" algn="just">
              <a:lnSpc>
                <a:spcPct val="107000"/>
              </a:lnSpc>
              <a:spcAft>
                <a:spcPts val="800"/>
              </a:spcAft>
            </a:pPr>
            <a:r>
              <a:rPr lang="en-GB" sz="2000" dirty="0">
                <a:latin typeface="Times New Roman" panose="02020603050405020304" pitchFamily="18" charset="0"/>
                <a:cs typeface="Times New Roman" panose="02020603050405020304" pitchFamily="18" charset="0"/>
              </a:rPr>
              <a:t>A simple button or switch can be used to enable the motor to start moving, once it reaches a certain speed, it is turned off and the back-emf is fed through the buck converter into the storage device. The boost converter then takes said voltage and steps it back up at a level high enough for the PIC to measure current. This is done through a simple voltage divider for the voltage and the current is measured using a transconductance amplifier.</a:t>
            </a:r>
            <a:endParaRPr lang="en-US" sz="2000" dirty="0">
              <a:latin typeface="Times New Roman" panose="02020603050405020304" pitchFamily="18" charset="0"/>
              <a:cs typeface="Times New Roman" panose="02020603050405020304" pitchFamily="18" charset="0"/>
            </a:endParaRPr>
          </a:p>
          <a:p>
            <a:pPr indent="457200" algn="just">
              <a:lnSpc>
                <a:spcPct val="107000"/>
              </a:lnSpc>
              <a:spcAft>
                <a:spcPts val="800"/>
              </a:spcAft>
            </a:pPr>
            <a:r>
              <a:rPr lang="en-GB" sz="2000" dirty="0">
                <a:latin typeface="Times New Roman" panose="02020603050405020304" pitchFamily="18" charset="0"/>
                <a:cs typeface="Times New Roman" panose="02020603050405020304" pitchFamily="18" charset="0"/>
              </a:rPr>
              <a:t>The speed of the wheel attached to the motor and is measured with an optocoupler. The optocoupler is used to measure how many rotations occur in one second and the RPM can be calculated. It is through this measurement that the motor can be stopped after x RPM.</a:t>
            </a:r>
          </a:p>
          <a:p>
            <a:pPr indent="457200" algn="just">
              <a:lnSpc>
                <a:spcPct val="107000"/>
              </a:lnSpc>
              <a:spcAft>
                <a:spcPts val="800"/>
              </a:spcAft>
            </a:pPr>
            <a:endParaRPr lang="en-GB" sz="2000" dirty="0">
              <a:latin typeface="Times New Roman" panose="02020603050405020304" pitchFamily="18" charset="0"/>
              <a:cs typeface="Times New Roman" panose="02020603050405020304" pitchFamily="18" charset="0"/>
            </a:endParaRPr>
          </a:p>
          <a:p>
            <a:pPr indent="457200" algn="just">
              <a:lnSpc>
                <a:spcPct val="107000"/>
              </a:lnSpc>
              <a:spcAft>
                <a:spcPts val="800"/>
              </a:spcAft>
            </a:pPr>
            <a:endParaRPr lang="en-GB" sz="2000" dirty="0">
              <a:latin typeface="Times New Roman" panose="02020603050405020304" pitchFamily="18" charset="0"/>
              <a:cs typeface="Times New Roman" panose="02020603050405020304" pitchFamily="18" charset="0"/>
            </a:endParaRPr>
          </a:p>
          <a:p>
            <a:pPr indent="457200" algn="just">
              <a:lnSpc>
                <a:spcPct val="107000"/>
              </a:lnSpc>
              <a:spcAft>
                <a:spcPts val="800"/>
              </a:spcAft>
            </a:pPr>
            <a:endParaRPr lang="en-GB" sz="2400" dirty="0">
              <a:latin typeface="Times New Roman" panose="02020603050405020304" pitchFamily="18" charset="0"/>
              <a:cs typeface="Times New Roman" panose="02020603050405020304" pitchFamily="18" charset="0"/>
            </a:endParaRPr>
          </a:p>
          <a:p>
            <a:pPr indent="457200" algn="just">
              <a:lnSpc>
                <a:spcPct val="107000"/>
              </a:lnSpc>
              <a:spcAft>
                <a:spcPts val="800"/>
              </a:spcAft>
            </a:pPr>
            <a:endParaRPr lang="en-GB" sz="2400" dirty="0">
              <a:latin typeface="Times New Roman" panose="02020603050405020304" pitchFamily="18" charset="0"/>
              <a:cs typeface="Times New Roman" panose="02020603050405020304" pitchFamily="18" charset="0"/>
            </a:endParaRPr>
          </a:p>
          <a:p>
            <a:pPr indent="457200" algn="just">
              <a:lnSpc>
                <a:spcPct val="107000"/>
              </a:lnSpc>
              <a:spcAft>
                <a:spcPts val="800"/>
              </a:spcAft>
            </a:pPr>
            <a:endParaRPr lang="en-GB" sz="2400" dirty="0">
              <a:latin typeface="Times New Roman" panose="02020603050405020304" pitchFamily="18" charset="0"/>
              <a:cs typeface="Times New Roman" panose="02020603050405020304" pitchFamily="18" charset="0"/>
            </a:endParaRPr>
          </a:p>
          <a:p>
            <a:pPr indent="457200" algn="just">
              <a:lnSpc>
                <a:spcPct val="107000"/>
              </a:lnSpc>
              <a:spcAft>
                <a:spcPts val="800"/>
              </a:spcAft>
            </a:pPr>
            <a:endParaRPr lang="en-GB" sz="2400" dirty="0">
              <a:latin typeface="Times New Roman" panose="02020603050405020304" pitchFamily="18" charset="0"/>
              <a:cs typeface="Times New Roman" panose="02020603050405020304" pitchFamily="18" charset="0"/>
            </a:endParaRPr>
          </a:p>
          <a:p>
            <a:pPr indent="457200" algn="just">
              <a:lnSpc>
                <a:spcPct val="107000"/>
              </a:lnSpc>
              <a:spcAft>
                <a:spcPts val="800"/>
              </a:spcAft>
            </a:pPr>
            <a:endParaRPr lang="en-GB" sz="2400" dirty="0">
              <a:latin typeface="Times New Roman" panose="02020603050405020304" pitchFamily="18" charset="0"/>
              <a:cs typeface="Times New Roman" panose="02020603050405020304" pitchFamily="18" charset="0"/>
            </a:endParaRPr>
          </a:p>
          <a:p>
            <a:pPr indent="457200" algn="just">
              <a:lnSpc>
                <a:spcPct val="107000"/>
              </a:lnSpc>
              <a:spcAft>
                <a:spcPts val="800"/>
              </a:spcAft>
            </a:pPr>
            <a:endParaRPr lang="en-GB" sz="2400" dirty="0">
              <a:latin typeface="Times New Roman" panose="02020603050405020304" pitchFamily="18" charset="0"/>
              <a:cs typeface="Times New Roman" panose="02020603050405020304" pitchFamily="18" charset="0"/>
            </a:endParaRPr>
          </a:p>
          <a:p>
            <a:pPr indent="457200" algn="just">
              <a:lnSpc>
                <a:spcPct val="107000"/>
              </a:lnSpc>
              <a:spcAft>
                <a:spcPts val="800"/>
              </a:spcAft>
            </a:pPr>
            <a:endParaRPr lang="en-GB" sz="2400" dirty="0">
              <a:latin typeface="Times New Roman" panose="02020603050405020304" pitchFamily="18" charset="0"/>
              <a:cs typeface="Times New Roman" panose="02020603050405020304" pitchFamily="18" charset="0"/>
            </a:endParaRPr>
          </a:p>
          <a:p>
            <a:pPr indent="457200" algn="just">
              <a:lnSpc>
                <a:spcPct val="107000"/>
              </a:lnSpc>
              <a:spcAft>
                <a:spcPts val="800"/>
              </a:spcAft>
            </a:pPr>
            <a:endParaRPr lang="en-GB" sz="2400" dirty="0">
              <a:latin typeface="Times New Roman" panose="02020603050405020304" pitchFamily="18" charset="0"/>
              <a:cs typeface="Times New Roman" panose="02020603050405020304" pitchFamily="18" charset="0"/>
            </a:endParaRPr>
          </a:p>
          <a:p>
            <a:pPr indent="457200" algn="just">
              <a:lnSpc>
                <a:spcPct val="107000"/>
              </a:lnSpc>
              <a:spcAft>
                <a:spcPts val="800"/>
              </a:spcAft>
            </a:pPr>
            <a:endParaRPr lang="en-GB" sz="2400" dirty="0">
              <a:latin typeface="Times New Roman" panose="02020603050405020304" pitchFamily="18" charset="0"/>
              <a:cs typeface="Times New Roman" panose="02020603050405020304" pitchFamily="18" charset="0"/>
            </a:endParaRPr>
          </a:p>
          <a:p>
            <a:pPr indent="457200" algn="just">
              <a:lnSpc>
                <a:spcPct val="107000"/>
              </a:lnSpc>
              <a:spcAft>
                <a:spcPts val="800"/>
              </a:spcAft>
            </a:pPr>
            <a:endParaRPr lang="en-GB" sz="2400" dirty="0">
              <a:latin typeface="Times New Roman" panose="02020603050405020304" pitchFamily="18" charset="0"/>
              <a:cs typeface="Times New Roman" panose="02020603050405020304" pitchFamily="18" charset="0"/>
            </a:endParaRPr>
          </a:p>
          <a:p>
            <a:pPr indent="457200" algn="just">
              <a:lnSpc>
                <a:spcPct val="107000"/>
              </a:lnSpc>
              <a:spcAft>
                <a:spcPts val="800"/>
              </a:spcAft>
            </a:pPr>
            <a:endParaRPr lang="en-GB"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6F5CAAF-58F9-4C7D-8769-BDC137C49A3F}"/>
              </a:ext>
            </a:extLst>
          </p:cNvPr>
          <p:cNvPicPr>
            <a:picLocks noChangeAspect="1"/>
          </p:cNvPicPr>
          <p:nvPr/>
        </p:nvPicPr>
        <p:blipFill>
          <a:blip r:embed="rId2"/>
          <a:stretch>
            <a:fillRect/>
          </a:stretch>
        </p:blipFill>
        <p:spPr>
          <a:xfrm>
            <a:off x="806838" y="19607210"/>
            <a:ext cx="4619659" cy="3440631"/>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25F9B60-C0A4-4BD6-BFC0-FD2CA9A8D36E}"/>
                  </a:ext>
                </a:extLst>
              </p:cNvPr>
              <p:cNvSpPr txBox="1"/>
              <p:nvPr/>
            </p:nvSpPr>
            <p:spPr>
              <a:xfrm>
                <a:off x="10964196" y="4376179"/>
                <a:ext cx="9615488" cy="15574456"/>
              </a:xfrm>
              <a:prstGeom prst="rect">
                <a:avLst/>
              </a:prstGeom>
              <a:noFill/>
              <a:ln w="38100">
                <a:solidFill>
                  <a:srgbClr val="0070C0"/>
                </a:solidFill>
              </a:ln>
            </p:spPr>
            <p:txBody>
              <a:bodyPr wrap="square" rtlCol="0">
                <a:spAutoFit/>
              </a:bodyPr>
              <a:lstStyle>
                <a:defPPr>
                  <a:defRPr lang="en-US"/>
                </a:defPPr>
              </a:lstStyle>
              <a:p>
                <a:r>
                  <a:rPr lang="en-US" sz="4000" dirty="0">
                    <a:latin typeface="Helvetica" panose="020B0604020202020204" pitchFamily="34" charset="0"/>
                    <a:cs typeface="Helvetica" panose="020B0604020202020204" pitchFamily="34" charset="0"/>
                  </a:rPr>
                  <a:t>Results</a:t>
                </a:r>
              </a:p>
              <a:p>
                <a:pPr indent="457200" algn="just">
                  <a:lnSpc>
                    <a:spcPct val="107000"/>
                  </a:lnSpc>
                  <a:spcAft>
                    <a:spcPts val="800"/>
                  </a:spcAft>
                </a:pPr>
                <a:r>
                  <a:rPr lang="en-GB" sz="2000" dirty="0">
                    <a:latin typeface="Times New Roman" panose="02020603050405020304" pitchFamily="18" charset="0"/>
                    <a:cs typeface="Times New Roman" panose="02020603050405020304" pitchFamily="18" charset="0"/>
                  </a:rPr>
                  <a:t>For each of the storage devices, the current was motor was sped up to certain (approximate) speeds and the current output of the buck converter was measured. Next, the time the LEDs stayed on was measured using a stopwatch. The % of battery filled was calculated and graphed vs the speed of the motor.</a:t>
                </a:r>
              </a:p>
              <a:p>
                <a:pPr indent="457200" algn="just">
                  <a:lnSpc>
                    <a:spcPct val="107000"/>
                  </a:lnSpc>
                  <a:spcAft>
                    <a:spcPts val="800"/>
                  </a:spcAft>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𝑐h𝑎𝑟𝑔𝑒𝑑</m:t>
                      </m:r>
                      <m:d>
                        <m:dPr>
                          <m:begChr m:val="["/>
                          <m:endChr m:val="]"/>
                          <m:ctrlPr>
                            <a:rPr lang="en-US" sz="2000" i="1">
                              <a:latin typeface="Cambria Math" panose="02040503050406030204" pitchFamily="18" charset="0"/>
                              <a:cs typeface="Times New Roman" panose="02020603050405020304" pitchFamily="18" charset="0"/>
                            </a:rPr>
                          </m:ctrlPr>
                        </m:dPr>
                        <m:e>
                          <m:f>
                            <m:fPr>
                              <m:ctrlPr>
                                <a:rPr lang="en-US" sz="2000" i="1">
                                  <a:latin typeface="Cambria Math" panose="02040503050406030204" pitchFamily="18" charset="0"/>
                                  <a:cs typeface="Times New Roman" panose="02020603050405020304" pitchFamily="18" charset="0"/>
                                </a:rPr>
                              </m:ctrlPr>
                            </m:fPr>
                            <m:num>
                              <m:r>
                                <a:rPr lang="en-US" sz="2000" i="1">
                                  <a:latin typeface="Cambria Math" panose="02040503050406030204" pitchFamily="18" charset="0"/>
                                  <a:cs typeface="Times New Roman" panose="02020603050405020304" pitchFamily="18" charset="0"/>
                                </a:rPr>
                                <m:t>𝑊h</m:t>
                              </m:r>
                            </m:num>
                            <m:den>
                              <m:r>
                                <a:rPr lang="en-US" sz="2000" i="1">
                                  <a:latin typeface="Cambria Math" panose="02040503050406030204" pitchFamily="18" charset="0"/>
                                  <a:cs typeface="Times New Roman" panose="02020603050405020304" pitchFamily="18" charset="0"/>
                                </a:rPr>
                                <m:t>𝑊h</m:t>
                              </m:r>
                            </m:den>
                          </m:f>
                        </m:e>
                      </m:d>
                      <m:r>
                        <a:rPr lang="en-US" sz="2000" b="0" i="1" smtClean="0">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f>
                            <m:fPr>
                              <m:ctrlPr>
                                <a:rPr lang="en-US" sz="2000" i="1">
                                  <a:latin typeface="Cambria Math" panose="02040503050406030204" pitchFamily="18" charset="0"/>
                                  <a:cs typeface="Times New Roman" panose="02020603050405020304" pitchFamily="18" charset="0"/>
                                </a:rPr>
                              </m:ctrlPr>
                            </m:fPr>
                            <m:num>
                              <m:r>
                                <m:rPr>
                                  <m:lit/>
                                </m:rPr>
                                <a:rPr lang="en-US" sz="2000" i="1">
                                  <a:latin typeface="Cambria Math" panose="02040503050406030204" pitchFamily="18" charset="0"/>
                                  <a:cs typeface="Times New Roman" panose="02020603050405020304" pitchFamily="18" charset="0"/>
                                </a:rPr>
                                <m:t> </m:t>
                              </m:r>
                              <m:r>
                                <a:rPr lang="en-US" sz="2000" i="1">
                                  <a:latin typeface="Cambria Math" panose="02040503050406030204" pitchFamily="18" charset="0"/>
                                  <a:cs typeface="Times New Roman" panose="02020603050405020304" pitchFamily="18" charset="0"/>
                                </a:rPr>
                                <m:t>𝑉</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𝐼</m:t>
                              </m:r>
                              <m:r>
                                <a:rPr lang="en-US" sz="2000" i="1">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𝑠</m:t>
                              </m:r>
                            </m:num>
                            <m:den>
                              <m:r>
                                <a:rPr lang="en-US" sz="2000" i="1">
                                  <a:latin typeface="Cambria Math" panose="02040503050406030204" pitchFamily="18" charset="0"/>
                                  <a:cs typeface="Times New Roman" panose="02020603050405020304" pitchFamily="18" charset="0"/>
                                </a:rPr>
                                <m:t>3600</m:t>
                              </m:r>
                            </m:den>
                          </m:f>
                        </m:num>
                        <m:den>
                          <m:r>
                            <a:rPr lang="en-US" sz="2000" b="0" i="1" smtClean="0">
                              <a:latin typeface="Cambria Math" panose="02040503050406030204" pitchFamily="18" charset="0"/>
                              <a:cs typeface="Times New Roman" panose="02020603050405020304" pitchFamily="18" charset="0"/>
                            </a:rPr>
                            <m:t>𝑚𝑎𝑥</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𝑐𝑎𝑝𝑎𝑐𝑖𝑡𝑦</m:t>
                          </m:r>
                        </m:den>
                      </m:f>
                      <m:r>
                        <a:rPr lang="en-US" sz="2000" b="0" i="1" smtClean="0">
                          <a:latin typeface="Cambria Math" panose="02040503050406030204" pitchFamily="18" charset="0"/>
                          <a:cs typeface="Times New Roman" panose="02020603050405020304" pitchFamily="18" charset="0"/>
                        </a:rPr>
                        <m:t>×100%</m:t>
                      </m:r>
                    </m:oMath>
                  </m:oMathPara>
                </a14:m>
                <a:endParaRPr lang="en-US" sz="2000" dirty="0">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	</a:t>
                </a: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pPr indent="457200" algn="just">
                  <a:lnSpc>
                    <a:spcPct val="107000"/>
                  </a:lnSpc>
                  <a:spcAft>
                    <a:spcPts val="800"/>
                  </a:spcAft>
                </a:pPr>
                <a:r>
                  <a:rPr lang="en-US" sz="2000" dirty="0">
                    <a:latin typeface="Times New Roman" panose="02020603050405020304" pitchFamily="18" charset="0"/>
                    <a:cs typeface="Times New Roman" panose="02020603050405020304" pitchFamily="18" charset="0"/>
                  </a:rPr>
                  <a:t>The supercapacitor proved to have regenerated almost double the amount of the Li-ion cell. This is because the supercapacitor is built to charge and discharge more quickly than the Li-ion cell. </a:t>
                </a: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pPr indent="457200" algn="just">
                  <a:lnSpc>
                    <a:spcPct val="107000"/>
                  </a:lnSpc>
                  <a:spcAft>
                    <a:spcPts val="800"/>
                  </a:spcAft>
                </a:pPr>
                <a:r>
                  <a:rPr lang="en-US" sz="2000" dirty="0">
                    <a:latin typeface="Times New Roman" panose="02020603050405020304" pitchFamily="18" charset="0"/>
                    <a:cs typeface="Times New Roman" panose="02020603050405020304" pitchFamily="18" charset="0"/>
                  </a:rPr>
                  <a:t>In May 2016, a Tibetan river was contaminated by a nearby mine leak which killed all the fish and destroyed the surrounding ecosystem. The higher the demand for Lithium batteries, the higher the risk of pollution to the environment; cases like these pose the question of needing a more sustainable means of energy storage. Lithium mines around the world are not always in the best working conditions, not supporting the workers with protective equipment can be detrimental to their health and can lead to a disinterest in the future workforce.</a:t>
                </a:r>
              </a:p>
            </p:txBody>
          </p:sp>
        </mc:Choice>
        <mc:Fallback xmlns="">
          <p:sp>
            <p:nvSpPr>
              <p:cNvPr id="17" name="TextBox 16">
                <a:extLst>
                  <a:ext uri="{FF2B5EF4-FFF2-40B4-BE49-F238E27FC236}">
                    <a16:creationId xmlns:a16="http://schemas.microsoft.com/office/drawing/2014/main" id="{C25F9B60-C0A4-4BD6-BFC0-FD2CA9A8D36E}"/>
                  </a:ext>
                </a:extLst>
              </p:cNvPr>
              <p:cNvSpPr txBox="1">
                <a:spLocks noRot="1" noChangeAspect="1" noMove="1" noResize="1" noEditPoints="1" noAdjustHandles="1" noChangeArrowheads="1" noChangeShapeType="1" noTextEdit="1"/>
              </p:cNvSpPr>
              <p:nvPr/>
            </p:nvSpPr>
            <p:spPr>
              <a:xfrm>
                <a:off x="10964196" y="4376179"/>
                <a:ext cx="9615488" cy="15574456"/>
              </a:xfrm>
              <a:prstGeom prst="rect">
                <a:avLst/>
              </a:prstGeom>
              <a:blipFill>
                <a:blip r:embed="rId3"/>
                <a:stretch>
                  <a:fillRect l="-2085" t="-586" r="-442"/>
                </a:stretch>
              </a:blipFill>
              <a:ln w="38100">
                <a:solidFill>
                  <a:srgbClr val="0070C0"/>
                </a:solidFill>
              </a:ln>
            </p:spPr>
            <p:txBody>
              <a:bodyPr/>
              <a:lstStyle/>
              <a:p>
                <a:r>
                  <a:rPr lang="en-US">
                    <a:noFill/>
                  </a:rPr>
                  <a:t> </a:t>
                </a:r>
              </a:p>
            </p:txBody>
          </p:sp>
        </mc:Fallback>
      </mc:AlternateContent>
      <p:graphicFrame>
        <p:nvGraphicFramePr>
          <p:cNvPr id="18" name="Chart 17">
            <a:extLst>
              <a:ext uri="{FF2B5EF4-FFF2-40B4-BE49-F238E27FC236}">
                <a16:creationId xmlns:a16="http://schemas.microsoft.com/office/drawing/2014/main" id="{4EF77FEF-8EA5-41AA-9BBA-9BECE0A24091}"/>
              </a:ext>
            </a:extLst>
          </p:cNvPr>
          <p:cNvGraphicFramePr/>
          <p:nvPr>
            <p:extLst>
              <p:ext uri="{D42A27DB-BD31-4B8C-83A1-F6EECF244321}">
                <p14:modId xmlns:p14="http://schemas.microsoft.com/office/powerpoint/2010/main" val="3051898856"/>
              </p:ext>
            </p:extLst>
          </p:nvPr>
        </p:nvGraphicFramePr>
        <p:xfrm>
          <a:off x="12791340" y="7869386"/>
          <a:ext cx="5961199" cy="31527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0573C6DD-7BC2-4F16-9562-F426510EC843}"/>
              </a:ext>
            </a:extLst>
          </p:cNvPr>
          <p:cNvGraphicFramePr/>
          <p:nvPr>
            <p:extLst>
              <p:ext uri="{D42A27DB-BD31-4B8C-83A1-F6EECF244321}">
                <p14:modId xmlns:p14="http://schemas.microsoft.com/office/powerpoint/2010/main" val="1055291007"/>
              </p:ext>
            </p:extLst>
          </p:nvPr>
        </p:nvGraphicFramePr>
        <p:xfrm>
          <a:off x="13069833" y="11068091"/>
          <a:ext cx="5682706" cy="3152756"/>
        </p:xfrm>
        <a:graphic>
          <a:graphicData uri="http://schemas.openxmlformats.org/drawingml/2006/chart">
            <c:chart xmlns:c="http://schemas.openxmlformats.org/drawingml/2006/chart" xmlns:r="http://schemas.openxmlformats.org/officeDocument/2006/relationships" r:id="rId5"/>
          </a:graphicData>
        </a:graphic>
      </p:graphicFrame>
      <p:cxnSp>
        <p:nvCxnSpPr>
          <p:cNvPr id="22" name="Straight Connector 21">
            <a:extLst>
              <a:ext uri="{FF2B5EF4-FFF2-40B4-BE49-F238E27FC236}">
                <a16:creationId xmlns:a16="http://schemas.microsoft.com/office/drawing/2014/main" id="{C0A14E24-ADC0-4841-AEA3-2495FA1FDF2F}"/>
              </a:ext>
            </a:extLst>
          </p:cNvPr>
          <p:cNvCxnSpPr>
            <a:cxnSpLocks/>
          </p:cNvCxnSpPr>
          <p:nvPr/>
        </p:nvCxnSpPr>
        <p:spPr>
          <a:xfrm flipH="1">
            <a:off x="13492470" y="8428956"/>
            <a:ext cx="4029076"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E51964B6-2024-4916-958A-5B80446366DC}"/>
              </a:ext>
            </a:extLst>
          </p:cNvPr>
          <p:cNvCxnSpPr>
            <a:cxnSpLocks/>
          </p:cNvCxnSpPr>
          <p:nvPr/>
        </p:nvCxnSpPr>
        <p:spPr>
          <a:xfrm>
            <a:off x="17521546" y="8428956"/>
            <a:ext cx="0" cy="201930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489097DD-4C57-4217-A156-945D872295D2}"/>
              </a:ext>
            </a:extLst>
          </p:cNvPr>
          <p:cNvCxnSpPr>
            <a:cxnSpLocks/>
          </p:cNvCxnSpPr>
          <p:nvPr/>
        </p:nvCxnSpPr>
        <p:spPr>
          <a:xfrm>
            <a:off x="13793642" y="11684811"/>
            <a:ext cx="3738563" cy="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A1FF2A1A-2529-4CCB-B23E-F5E0234A6AE2}"/>
              </a:ext>
            </a:extLst>
          </p:cNvPr>
          <p:cNvCxnSpPr>
            <a:cxnSpLocks/>
          </p:cNvCxnSpPr>
          <p:nvPr/>
        </p:nvCxnSpPr>
        <p:spPr>
          <a:xfrm>
            <a:off x="17590942" y="11684811"/>
            <a:ext cx="0" cy="1968500"/>
          </a:xfrm>
          <a:prstGeom prst="line">
            <a:avLst/>
          </a:prstGeom>
          <a:ln w="19050"/>
        </p:spPr>
        <p:style>
          <a:lnRef idx="1">
            <a:schemeClr val="accent2"/>
          </a:lnRef>
          <a:fillRef idx="0">
            <a:schemeClr val="accent2"/>
          </a:fillRef>
          <a:effectRef idx="0">
            <a:schemeClr val="accent2"/>
          </a:effectRef>
          <a:fontRef idx="minor">
            <a:schemeClr val="tx1"/>
          </a:fontRef>
        </p:style>
      </p:cxnSp>
      <p:pic>
        <p:nvPicPr>
          <p:cNvPr id="37" name="Picture 36">
            <a:extLst>
              <a:ext uri="{FF2B5EF4-FFF2-40B4-BE49-F238E27FC236}">
                <a16:creationId xmlns:a16="http://schemas.microsoft.com/office/drawing/2014/main" id="{C10875BD-C5E3-4F63-8F67-ECB165DB7CAE}"/>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14932333" y="14837567"/>
            <a:ext cx="1957705" cy="2454275"/>
          </a:xfrm>
          <a:prstGeom prst="rect">
            <a:avLst/>
          </a:prstGeom>
        </p:spPr>
      </p:pic>
      <p:pic>
        <p:nvPicPr>
          <p:cNvPr id="39" name="Picture 38">
            <a:extLst>
              <a:ext uri="{FF2B5EF4-FFF2-40B4-BE49-F238E27FC236}">
                <a16:creationId xmlns:a16="http://schemas.microsoft.com/office/drawing/2014/main" id="{603658BD-1E17-45DF-BEBB-43C9EEC86F0B}"/>
              </a:ext>
            </a:extLst>
          </p:cNvPr>
          <p:cNvPicPr>
            <a:picLocks noChangeAspect="1"/>
          </p:cNvPicPr>
          <p:nvPr/>
        </p:nvPicPr>
        <p:blipFill>
          <a:blip r:embed="rId7"/>
          <a:stretch>
            <a:fillRect/>
          </a:stretch>
        </p:blipFill>
        <p:spPr>
          <a:xfrm>
            <a:off x="2057918" y="23150813"/>
            <a:ext cx="4505301" cy="2597861"/>
          </a:xfrm>
          <a:prstGeom prst="rect">
            <a:avLst/>
          </a:prstGeom>
        </p:spPr>
      </p:pic>
      <p:cxnSp>
        <p:nvCxnSpPr>
          <p:cNvPr id="41" name="Straight Arrow Connector 40">
            <a:extLst>
              <a:ext uri="{FF2B5EF4-FFF2-40B4-BE49-F238E27FC236}">
                <a16:creationId xmlns:a16="http://schemas.microsoft.com/office/drawing/2014/main" id="{9FAA6C7B-6ED4-4C95-82E7-35140A2BCBDB}"/>
              </a:ext>
            </a:extLst>
          </p:cNvPr>
          <p:cNvCxnSpPr>
            <a:cxnSpLocks/>
          </p:cNvCxnSpPr>
          <p:nvPr/>
        </p:nvCxnSpPr>
        <p:spPr>
          <a:xfrm flipH="1" flipV="1">
            <a:off x="5801705" y="24308590"/>
            <a:ext cx="1447188" cy="43197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a:extLst>
              <a:ext uri="{FF2B5EF4-FFF2-40B4-BE49-F238E27FC236}">
                <a16:creationId xmlns:a16="http://schemas.microsoft.com/office/drawing/2014/main" id="{F1C8A0C8-D2BA-41FE-8445-F962D7CE7F05}"/>
              </a:ext>
            </a:extLst>
          </p:cNvPr>
          <p:cNvCxnSpPr>
            <a:cxnSpLocks/>
          </p:cNvCxnSpPr>
          <p:nvPr/>
        </p:nvCxnSpPr>
        <p:spPr>
          <a:xfrm flipV="1">
            <a:off x="1553922" y="24582337"/>
            <a:ext cx="1140760" cy="35705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44" name="TextBox 43">
            <a:extLst>
              <a:ext uri="{FF2B5EF4-FFF2-40B4-BE49-F238E27FC236}">
                <a16:creationId xmlns:a16="http://schemas.microsoft.com/office/drawing/2014/main" id="{A16C5F7B-7B0E-43F3-B731-78C3E2082EC8}"/>
              </a:ext>
            </a:extLst>
          </p:cNvPr>
          <p:cNvSpPr txBox="1"/>
          <p:nvPr/>
        </p:nvSpPr>
        <p:spPr>
          <a:xfrm>
            <a:off x="6719459" y="24754913"/>
            <a:ext cx="245651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Storage device</a:t>
            </a:r>
          </a:p>
        </p:txBody>
      </p:sp>
      <p:sp>
        <p:nvSpPr>
          <p:cNvPr id="46" name="TextBox 45">
            <a:extLst>
              <a:ext uri="{FF2B5EF4-FFF2-40B4-BE49-F238E27FC236}">
                <a16:creationId xmlns:a16="http://schemas.microsoft.com/office/drawing/2014/main" id="{C52EF0C4-5F75-423F-AA1D-2C9D2BE2A0CD}"/>
              </a:ext>
            </a:extLst>
          </p:cNvPr>
          <p:cNvSpPr txBox="1"/>
          <p:nvPr/>
        </p:nvSpPr>
        <p:spPr>
          <a:xfrm>
            <a:off x="582735" y="24425389"/>
            <a:ext cx="166247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Main system</a:t>
            </a:r>
          </a:p>
        </p:txBody>
      </p:sp>
      <p:pic>
        <p:nvPicPr>
          <p:cNvPr id="48" name="Picture 47">
            <a:extLst>
              <a:ext uri="{FF2B5EF4-FFF2-40B4-BE49-F238E27FC236}">
                <a16:creationId xmlns:a16="http://schemas.microsoft.com/office/drawing/2014/main" id="{8C9A5004-44D4-4E80-82E9-1EF7D417A36E}"/>
              </a:ext>
            </a:extLst>
          </p:cNvPr>
          <p:cNvPicPr>
            <a:picLocks noChangeAspect="1"/>
          </p:cNvPicPr>
          <p:nvPr/>
        </p:nvPicPr>
        <p:blipFill>
          <a:blip r:embed="rId8"/>
          <a:stretch>
            <a:fillRect/>
          </a:stretch>
        </p:blipFill>
        <p:spPr>
          <a:xfrm>
            <a:off x="6316693" y="19615149"/>
            <a:ext cx="3091241" cy="3483882"/>
          </a:xfrm>
          <a:prstGeom prst="rect">
            <a:avLst/>
          </a:prstGeom>
        </p:spPr>
      </p:pic>
      <p:cxnSp>
        <p:nvCxnSpPr>
          <p:cNvPr id="50" name="Straight Arrow Connector 49">
            <a:extLst>
              <a:ext uri="{FF2B5EF4-FFF2-40B4-BE49-F238E27FC236}">
                <a16:creationId xmlns:a16="http://schemas.microsoft.com/office/drawing/2014/main" id="{AF1B17D6-CFB7-466D-B2CC-811115B7A740}"/>
              </a:ext>
            </a:extLst>
          </p:cNvPr>
          <p:cNvCxnSpPr>
            <a:cxnSpLocks/>
          </p:cNvCxnSpPr>
          <p:nvPr/>
        </p:nvCxnSpPr>
        <p:spPr>
          <a:xfrm flipV="1">
            <a:off x="7445057" y="22510930"/>
            <a:ext cx="219958" cy="93549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EEFA5ADA-555D-4622-A9D6-39725BF57724}"/>
              </a:ext>
            </a:extLst>
          </p:cNvPr>
          <p:cNvCxnSpPr>
            <a:cxnSpLocks/>
          </p:cNvCxnSpPr>
          <p:nvPr/>
        </p:nvCxnSpPr>
        <p:spPr>
          <a:xfrm flipH="1" flipV="1">
            <a:off x="7947717" y="20609391"/>
            <a:ext cx="1021832" cy="269327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57" name="TextBox 56">
            <a:extLst>
              <a:ext uri="{FF2B5EF4-FFF2-40B4-BE49-F238E27FC236}">
                <a16:creationId xmlns:a16="http://schemas.microsoft.com/office/drawing/2014/main" id="{A0AB25B7-C8DE-4414-9B5B-8166D6E61399}"/>
              </a:ext>
            </a:extLst>
          </p:cNvPr>
          <p:cNvSpPr txBox="1"/>
          <p:nvPr/>
        </p:nvSpPr>
        <p:spPr>
          <a:xfrm>
            <a:off x="7119974" y="23302666"/>
            <a:ext cx="377345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Li-ion cell &amp; supercapacitor</a:t>
            </a:r>
          </a:p>
        </p:txBody>
      </p:sp>
      <p:sp>
        <p:nvSpPr>
          <p:cNvPr id="29" name="TextBox 28">
            <a:extLst>
              <a:ext uri="{FF2B5EF4-FFF2-40B4-BE49-F238E27FC236}">
                <a16:creationId xmlns:a16="http://schemas.microsoft.com/office/drawing/2014/main" id="{99D2EB9D-52F0-45F6-8031-4E85CAD4959D}"/>
              </a:ext>
            </a:extLst>
          </p:cNvPr>
          <p:cNvSpPr txBox="1"/>
          <p:nvPr/>
        </p:nvSpPr>
        <p:spPr>
          <a:xfrm>
            <a:off x="582312" y="26239892"/>
            <a:ext cx="9924617" cy="3959354"/>
          </a:xfrm>
          <a:prstGeom prst="rect">
            <a:avLst/>
          </a:prstGeom>
          <a:noFill/>
          <a:ln w="38100">
            <a:solidFill>
              <a:srgbClr val="0070C0"/>
            </a:solidFill>
          </a:ln>
        </p:spPr>
        <p:txBody>
          <a:bodyPr wrap="square" rtlCol="0">
            <a:spAutoFit/>
          </a:bodyPr>
          <a:lstStyle/>
          <a:p>
            <a:r>
              <a:rPr lang="en-US" sz="4000" dirty="0">
                <a:latin typeface="Helvetica" panose="020B0604020202020204" pitchFamily="34" charset="0"/>
                <a:cs typeface="Helvetica" panose="020B0604020202020204" pitchFamily="34" charset="0"/>
              </a:rPr>
              <a:t>References</a:t>
            </a:r>
          </a:p>
          <a:p>
            <a:pPr marL="304800" indent="-304800">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Barrera, P. (2020, August 20).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Top Lithium Production by Country | Australia is First | INN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Investingnews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https://investingnews.com/daily/resource-investing/battery-metals-investing/lithium-investing/lithium-production-by-country/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04800" indent="-304800">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Bousbaine, A. (2020).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Lecture 5-Boost converters-V1-BB</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(p. 18).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04800" indent="-304800">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Cordis. (2018).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Clean and green supercapacitors for energy efficiency and transport applications | Results In Brief | CORDIS | European Commission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https://cordis.europa.eu/article/id/148917-clean-and-green-supercapacitors-for-energy-efficiency-and-transport-applications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04800" indent="-304800">
              <a:lnSpc>
                <a:spcPct val="107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Emmerich. (2017). </a:t>
            </a: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18650 Li ion cell</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https://asset.conrad.com/media10/add/160267/c1/-/en/000251007DS01/datasheet-251007-emmerich-icr-18650nh-sp-non-standard-battery-rechargeable-18650-cable-li-ion-37-v-2200-mah.pdf</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2D9BD878-EC6D-45B5-B095-5ADB8200FDF8}"/>
              </a:ext>
            </a:extLst>
          </p:cNvPr>
          <p:cNvPicPr>
            <a:picLocks noChangeAspect="1"/>
          </p:cNvPicPr>
          <p:nvPr/>
        </p:nvPicPr>
        <p:blipFill>
          <a:blip r:embed="rId9"/>
          <a:stretch>
            <a:fillRect/>
          </a:stretch>
        </p:blipFill>
        <p:spPr>
          <a:xfrm>
            <a:off x="3486644" y="10517104"/>
            <a:ext cx="6153150" cy="3048000"/>
          </a:xfrm>
          <a:prstGeom prst="rect">
            <a:avLst/>
          </a:prstGeom>
        </p:spPr>
      </p:pic>
    </p:spTree>
    <p:extLst>
      <p:ext uri="{BB962C8B-B14F-4D97-AF65-F5344CB8AC3E}">
        <p14:creationId xmlns:p14="http://schemas.microsoft.com/office/powerpoint/2010/main" val="33640845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3351</TotalTime>
  <Words>996</Words>
  <Application>Microsoft Office PowerPoint</Application>
  <PresentationFormat>Custom</PresentationFormat>
  <Paragraphs>78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Helvetica</vt:lpstr>
      <vt:lpstr>Times New Roman</vt:lpstr>
      <vt:lpstr>Office Theme</vt:lpstr>
      <vt:lpstr>A comparison of li-ion cells and supercapacitors in the efficiency of a regenerative braking system for EVs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have attached a jpg file and a pdf for the A1 portrait poster base. These will fit into the document size background for the student to create the poster over the top. There are also two example posters from last year that students produced fitting the template.    Last year more than half were submitted in a form that was either the wrong size, the wrong format, not to scale, or in unprintable files, and these had to be ‘rescued’… That would not be possible now.   The students need to put in to Powerpoint page set up 84.1cm deep x 59.4cm wide, and check throughout as they build their posters these measurements stay the same.   The headline panel can take any white type for titles, authors, contact details etc etc.</dc:title>
  <dc:creator>Lynda Cain</dc:creator>
  <cp:lastModifiedBy>Mateo</cp:lastModifiedBy>
  <cp:revision>57</cp:revision>
  <dcterms:created xsi:type="dcterms:W3CDTF">2016-01-20T11:02:28Z</dcterms:created>
  <dcterms:modified xsi:type="dcterms:W3CDTF">2021-05-27T11:28:46Z</dcterms:modified>
</cp:coreProperties>
</file>