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68" r:id="rId4"/>
    <p:sldId id="273" r:id="rId5"/>
    <p:sldId id="26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6" autoAdjust="0"/>
    <p:restoredTop sz="71832" autoAdjust="0"/>
  </p:normalViewPr>
  <p:slideViewPr>
    <p:cSldViewPr snapToGrid="0">
      <p:cViewPr varScale="1">
        <p:scale>
          <a:sx n="72" d="100"/>
          <a:sy n="72" d="100"/>
        </p:scale>
        <p:origin x="1008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C47C-D520-44C8-8D56-7C13CC77CAB8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IETF 107, Jay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EC400-155E-4FF3-8427-7CFA2F5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520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39E3D-EABC-4A15-AAC1-C09BFCB9F9ED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IETF 107, Jay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AC54-48F5-455F-A481-B1395999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930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0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7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interlocking problem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2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982-5D74-43EF-A12D-EFEE11025C93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C4A9-A2EE-41F7-92BD-70535637D5BE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A4F-7406-41C5-A4D1-F5FE722D8D33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B6D-03B3-434E-9674-FFC5AAEA7429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CA6-29E7-4BB4-90A9-B748523BB98E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7910-F0F8-4E08-96FD-282DE64AAEF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E2A-896C-4B91-9076-470541B90F0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8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1ED0-0FC5-449A-B0FF-DF8B62C7C8BA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60D4-61C5-42A5-B731-71F24E76B923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700A-69DE-4D10-B176-ACEEE740F9DE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7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908-C004-4500-8C20-A9156C044D7A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46DE-B25C-45FA-824F-87B99EEF289F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3208" y="1857981"/>
            <a:ext cx="11128443" cy="90295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IPv6 over Link-Local Discovery Protocol </a:t>
            </a:r>
            <a:endParaRPr lang="zh-CN" altLang="en-US" sz="5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89595" y="2948709"/>
            <a:ext cx="7655668" cy="3030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draft-richardson-anima-ipv6-lldp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M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. 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Richardson 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Liang 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Xia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b="1" dirty="0" err="1">
                <a:latin typeface="+mj-lt"/>
                <a:ea typeface="+mj-ea"/>
                <a:cs typeface="+mj-cs"/>
              </a:rPr>
              <a:t>Jie</a:t>
            </a:r>
            <a:r>
              <a:rPr lang="en-US" altLang="zh-CN" sz="2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Yang(presenting)</a:t>
            </a:r>
            <a:endParaRPr lang="en-US" altLang="zh-CN" sz="2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IETF 107, ANIMA</a:t>
            </a:r>
          </a:p>
        </p:txBody>
      </p:sp>
    </p:spTree>
    <p:extLst>
      <p:ext uri="{BB962C8B-B14F-4D97-AF65-F5344CB8AC3E}">
        <p14:creationId xmlns:p14="http://schemas.microsoft.com/office/powerpoint/2010/main" val="17797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Discovery of adjacent systems</a:t>
            </a:r>
            <a:endParaRPr lang="zh-CN" altLang="en-US" sz="36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889044" y="1363595"/>
            <a:ext cx="4086791" cy="280527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18" name="云形 17"/>
          <p:cNvSpPr/>
          <p:nvPr/>
        </p:nvSpPr>
        <p:spPr>
          <a:xfrm>
            <a:off x="7009410" y="1455240"/>
            <a:ext cx="2101558" cy="1358139"/>
          </a:xfrm>
          <a:prstGeom prst="cloud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6964" y="1527755"/>
            <a:ext cx="1031214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Pledge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IDevID</a:t>
            </a:r>
            <a:r>
              <a:rPr lang="en-US" altLang="zh-CN" dirty="0"/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30943" y="1527755"/>
            <a:ext cx="979881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Join Proxy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127556" y="1482187"/>
            <a:ext cx="1224999" cy="12043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MASA</a:t>
            </a:r>
          </a:p>
        </p:txBody>
      </p:sp>
      <p:cxnSp>
        <p:nvCxnSpPr>
          <p:cNvPr id="31" name="直接连接符 30"/>
          <p:cNvCxnSpPr>
            <a:stCxn id="19" idx="3"/>
            <a:endCxn id="20" idx="1"/>
          </p:cNvCxnSpPr>
          <p:nvPr/>
        </p:nvCxnSpPr>
        <p:spPr>
          <a:xfrm>
            <a:off x="1808178" y="2078871"/>
            <a:ext cx="122276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37" idx="1"/>
          </p:cNvCxnSpPr>
          <p:nvPr/>
        </p:nvCxnSpPr>
        <p:spPr>
          <a:xfrm>
            <a:off x="4010824" y="2078871"/>
            <a:ext cx="1182466" cy="54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14114" y="3807233"/>
            <a:ext cx="212643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400" dirty="0" smtClean="0"/>
              <a:t>“Domain” components</a:t>
            </a:r>
            <a:endParaRPr lang="en-US" altLang="zh-CN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193290" y="1482187"/>
            <a:ext cx="1297511" cy="12043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Domain Registrar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(PKI RA)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826523" y="3061199"/>
            <a:ext cx="2026760" cy="70788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Key </a:t>
            </a:r>
            <a:r>
              <a:rPr lang="en-US" altLang="zh-CN" sz="1600" dirty="0" err="1" smtClean="0"/>
              <a:t>Infrs</a:t>
            </a:r>
            <a:r>
              <a:rPr lang="en-US" altLang="zh-CN" sz="1600" dirty="0" smtClean="0"/>
              <a:t>.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(e.g. PKI CA)</a:t>
            </a:r>
            <a:endParaRPr lang="zh-CN" altLang="en-US" sz="1600" dirty="0"/>
          </a:p>
        </p:txBody>
      </p:sp>
      <p:cxnSp>
        <p:nvCxnSpPr>
          <p:cNvPr id="39" name="直接连接符 38"/>
          <p:cNvCxnSpPr>
            <a:stCxn id="37" idx="2"/>
            <a:endCxn id="38" idx="0"/>
          </p:cNvCxnSpPr>
          <p:nvPr/>
        </p:nvCxnSpPr>
        <p:spPr>
          <a:xfrm flipH="1">
            <a:off x="5839903" y="2686548"/>
            <a:ext cx="2143" cy="37465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161656" y="2045329"/>
            <a:ext cx="947674" cy="3061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BRSKI-EST</a:t>
            </a:r>
            <a:endParaRPr lang="en-US" altLang="zh-CN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873350" y="270854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e.g. RFC7030</a:t>
            </a:r>
            <a:endParaRPr lang="en-US" altLang="zh-CN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998877" y="211172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BRSKI-MASA</a:t>
            </a:r>
            <a:endParaRPr lang="en-US" altLang="zh-CN" sz="1100" dirty="0"/>
          </a:p>
        </p:txBody>
      </p:sp>
      <p:cxnSp>
        <p:nvCxnSpPr>
          <p:cNvPr id="62" name="直接连接符 61"/>
          <p:cNvCxnSpPr>
            <a:stCxn id="37" idx="3"/>
            <a:endCxn id="28" idx="1"/>
          </p:cNvCxnSpPr>
          <p:nvPr/>
        </p:nvCxnSpPr>
        <p:spPr>
          <a:xfrm>
            <a:off x="6490801" y="2084368"/>
            <a:ext cx="263675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直接箭头连接符 2049"/>
          <p:cNvCxnSpPr/>
          <p:nvPr/>
        </p:nvCxnSpPr>
        <p:spPr>
          <a:xfrm flipH="1" flipV="1">
            <a:off x="8060189" y="2726208"/>
            <a:ext cx="1050779" cy="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320656" y="2781305"/>
            <a:ext cx="964746" cy="5491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400" dirty="0" smtClean="0"/>
              <a:t>Voucher</a:t>
            </a:r>
          </a:p>
          <a:p>
            <a:r>
              <a:rPr lang="en-US" altLang="zh-CN" sz="1400" dirty="0" smtClean="0"/>
              <a:t>(RFC 8366)</a:t>
            </a:r>
            <a:endParaRPr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982575" y="4710069"/>
            <a:ext cx="105159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The pledge talk to Join Proxy using IPv6 Link-Local Address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 dirty="0" smtClean="0"/>
              <a:t>On the ACP,  Need hop-to-hop discovery of adjacent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But </a:t>
            </a:r>
            <a:r>
              <a:rPr lang="en-CA" altLang="zh-CN" dirty="0" smtClean="0"/>
              <a:t>this </a:t>
            </a:r>
            <a:r>
              <a:rPr lang="en-CA" altLang="zh-CN" dirty="0"/>
              <a:t>is </a:t>
            </a:r>
            <a:r>
              <a:rPr lang="en-CA" altLang="zh-CN" dirty="0" smtClean="0"/>
              <a:t>in Campus </a:t>
            </a:r>
            <a:r>
              <a:rPr lang="en-CA" altLang="zh-CN" dirty="0"/>
              <a:t>L2 </a:t>
            </a:r>
            <a:r>
              <a:rPr lang="en-CA" altLang="zh-CN" dirty="0" smtClean="0"/>
              <a:t>systems</a:t>
            </a:r>
            <a:endParaRPr lang="en-US" altLang="zh-CN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1386283" y="2794146"/>
            <a:ext cx="2095419" cy="5545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400"/>
            </a:lvl1pPr>
          </a:lstStyle>
          <a:p>
            <a:r>
              <a:rPr lang="en-US" altLang="zh-CN" dirty="0" smtClean="0"/>
              <a:t>Discovery:</a:t>
            </a:r>
          </a:p>
          <a:p>
            <a:r>
              <a:rPr lang="en-US" altLang="zh-CN" dirty="0" smtClean="0"/>
              <a:t>       over IPv6 Link-local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6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Bootstrap Interlocking Problem</a:t>
            </a:r>
            <a:endParaRPr lang="zh-CN" altLang="en-US" sz="36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8701" y="1775078"/>
            <a:ext cx="53216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Stable </a:t>
            </a:r>
            <a:r>
              <a:rPr lang="en-US" altLang="zh-CN" dirty="0"/>
              <a:t>SDN </a:t>
            </a:r>
            <a:r>
              <a:rPr lang="en-US" altLang="zh-CN" dirty="0" smtClean="0"/>
              <a:t>connection can provided by </a:t>
            </a:r>
            <a:r>
              <a:rPr lang="en-CA" altLang="zh-CN" dirty="0" smtClean="0"/>
              <a:t>RFC8368.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 dirty="0"/>
              <a:t>(RFC8368 : </a:t>
            </a:r>
            <a:r>
              <a:rPr lang="en-US" altLang="zh-CN" sz="1400" dirty="0"/>
              <a:t>Using an Autonomic Control Plane for Stable Connectivity of Network Operations, Administration, and Maintenance (OAM))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But </a:t>
            </a:r>
            <a:r>
              <a:rPr lang="en-US" altLang="zh-CN" dirty="0" smtClean="0"/>
              <a:t>before </a:t>
            </a:r>
            <a:r>
              <a:rPr lang="en-US" altLang="zh-CN" dirty="0"/>
              <a:t>the </a:t>
            </a:r>
            <a:r>
              <a:rPr lang="en-US" altLang="zh-CN" dirty="0" smtClean="0"/>
              <a:t>connection, </a:t>
            </a:r>
            <a:r>
              <a:rPr lang="en-US" altLang="zh-CN" dirty="0"/>
              <a:t>Broadcast in this Campus L2 systems</a:t>
            </a:r>
            <a:r>
              <a:rPr lang="en-US" altLang="zh-CN" dirty="0" smtClean="0"/>
              <a:t>, =&gt; Loop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N</a:t>
            </a:r>
            <a:r>
              <a:rPr lang="en-US" altLang="zh-CN" sz="1400" dirty="0" smtClean="0"/>
              <a:t>eed additional mechanism for Loop-breaking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Like STP …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But Can’t automatically configure during on-boarding process</a:t>
            </a:r>
          </a:p>
        </p:txBody>
      </p:sp>
      <p:pic>
        <p:nvPicPr>
          <p:cNvPr id="1026" name="Picture 2" descr="http://image.hw3static.com/hi/staticimages/hi3msf/images/2017/0217/16/58a6b9b47f9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78" y="2686059"/>
            <a:ext cx="4907922" cy="25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Proposed LLDP Solution </a:t>
            </a:r>
            <a:endParaRPr lang="zh-CN" altLang="en-US" sz="36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4785" y="1618456"/>
            <a:ext cx="51791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LLDP</a:t>
            </a:r>
            <a:r>
              <a:rPr lang="en-US" altLang="zh-CN" sz="1600" i="1" dirty="0" smtClean="0"/>
              <a:t>(</a:t>
            </a:r>
            <a:r>
              <a:rPr lang="en-US" altLang="zh-CN" sz="1600" i="1" dirty="0"/>
              <a:t>Link Layer Discovery Protocol</a:t>
            </a:r>
            <a:r>
              <a:rPr lang="en-US" altLang="zh-CN" sz="1600" i="1" dirty="0" smtClean="0"/>
              <a:t>) </a:t>
            </a:r>
            <a:r>
              <a:rPr lang="en-US" altLang="zh-CN" dirty="0" smtClean="0"/>
              <a:t>Description:</a:t>
            </a:r>
            <a:r>
              <a:rPr lang="en-CA" altLang="zh-CN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Standard Layer-2 discovery protocol in IEEE 802.1ab, without 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ontrol Plane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Does </a:t>
            </a:r>
            <a:r>
              <a:rPr lang="en-US" altLang="zh-CN" sz="1400" b="1" dirty="0"/>
              <a:t>not forward packets </a:t>
            </a:r>
            <a:r>
              <a:rPr lang="en-US" altLang="zh-CN" sz="1400" b="1" dirty="0" smtClean="0"/>
              <a:t>with default</a:t>
            </a:r>
            <a:r>
              <a:rPr lang="en-US" altLang="zh-CN" sz="1400" dirty="0" smtClean="0"/>
              <a:t>, that is :  </a:t>
            </a:r>
            <a:r>
              <a:rPr lang="en-US" altLang="zh-CN" sz="1400" dirty="0"/>
              <a:t>it discovers all compliant layer-2 devices in a network, even if they do not normally do layer-3 forwarding 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Process for LLDP frames: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Be sent to the control plane processor, -&gt; exactly the desired for ACP: all traffic goes to the control plane processor.</a:t>
            </a:r>
          </a:p>
        </p:txBody>
      </p:sp>
      <p:pic>
        <p:nvPicPr>
          <p:cNvPr id="2050" name="Picture 2" descr="https://support.huawei.com/hedex/pages/DOC110043522931180APF/05/DOC110043522931180APF/05/resources/dc/images/fig_dc_cfg_lldp_0021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01" y="2091791"/>
            <a:ext cx="4555868" cy="28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LLDP Encapsulation expecting your valuable suggestions</a:t>
            </a:r>
            <a:endParaRPr lang="zh-CN" altLang="en-US" sz="36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38200" y="1998292"/>
            <a:ext cx="4792001" cy="3065265"/>
            <a:chOff x="3289465" y="1226396"/>
            <a:chExt cx="4792001" cy="3065265"/>
          </a:xfrm>
        </p:grpSpPr>
        <p:pic>
          <p:nvPicPr>
            <p:cNvPr id="3074" name="Picture 2" descr="C:\Users\y00468095\AppData\Roaming\eSpace_Desktop\UserData\y00468095\imagefiles\2CF07F30-BDCC-4DC0-B919-E4DF114F506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09" y="1226396"/>
              <a:ext cx="4689557" cy="1699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y00468095\AppData\Roaming\eSpace_Desktop\UserData\y00468095\imagefiles\28941ED9-B0FC-4E43-8BA4-410585FEE17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09" y="3203776"/>
              <a:ext cx="4438568" cy="1087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接连接符 5"/>
            <p:cNvCxnSpPr/>
            <p:nvPr/>
          </p:nvCxnSpPr>
          <p:spPr>
            <a:xfrm flipH="1">
              <a:off x="3289465" y="2315688"/>
              <a:ext cx="1971304" cy="105690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457705" y="2315688"/>
              <a:ext cx="372772" cy="1143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133461" y="1567991"/>
            <a:ext cx="59390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507 octets limit the vendor-specific frame:</a:t>
            </a:r>
            <a:r>
              <a:rPr lang="en-CA" altLang="zh-CN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minimum MTU in IPv6 protocol standard : 1280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So LLDP IPv6 fragment contain </a:t>
            </a:r>
            <a:r>
              <a:rPr lang="en-US" altLang="zh-CN" sz="1400" b="1" dirty="0" smtClean="0"/>
              <a:t>more than one </a:t>
            </a:r>
            <a:r>
              <a:rPr lang="en-US" altLang="zh-CN" sz="1400" dirty="0" smtClean="0"/>
              <a:t>TLV, accommodate up to 1500bytes(often larger…) in Ethernet network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Issue of Subtype TLV values: which better?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Option-1: Multiple different subtype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Option-2: Repeatedly same subtype TLV values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How to keep the correct order?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Issue of Content payload : which option? 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Option-1: </a:t>
            </a:r>
            <a:r>
              <a:rPr lang="en-US" altLang="zh-CN" sz="1400" dirty="0"/>
              <a:t>entire IPv6 packet </a:t>
            </a:r>
            <a:endParaRPr lang="en-US" altLang="zh-CN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Option-2: elided </a:t>
            </a:r>
            <a:r>
              <a:rPr lang="en-US" altLang="zh-CN" sz="1400" dirty="0"/>
              <a:t>IPv6 </a:t>
            </a:r>
            <a:r>
              <a:rPr lang="en-US" altLang="zh-CN" sz="1400" dirty="0" smtClean="0"/>
              <a:t>packet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Option-3: compressed packet, RFC8138 or others? </a:t>
            </a:r>
          </a:p>
        </p:txBody>
      </p:sp>
      <p:sp>
        <p:nvSpPr>
          <p:cNvPr id="13" name="矩形 12"/>
          <p:cNvSpPr/>
          <p:nvPr/>
        </p:nvSpPr>
        <p:spPr>
          <a:xfrm>
            <a:off x="666751" y="5626259"/>
            <a:ext cx="1619250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Vendor-specific TLV : 127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6575" y="5626259"/>
            <a:ext cx="514350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TBD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29025" y="5626259"/>
            <a:ext cx="2057400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IPv6 fragment : up to 507 octets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6963" y="5626259"/>
            <a:ext cx="633412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IANA unique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 rot="10800000">
            <a:off x="4257675" y="4317256"/>
            <a:ext cx="476250" cy="1232353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76575" y="3800585"/>
            <a:ext cx="787585" cy="756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864161" y="3237883"/>
            <a:ext cx="2391166" cy="9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5263696" y="4325126"/>
            <a:ext cx="991631" cy="25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570" y="2607013"/>
            <a:ext cx="1105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Thank You!</a:t>
            </a:r>
            <a:endParaRPr lang="zh-CN" altLang="en-US" sz="9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3BD-7334-4C0D-8D59-A5C2BADB1F71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391</Words>
  <Application>Microsoft Office PowerPoint</Application>
  <PresentationFormat>宽屏</PresentationFormat>
  <Paragraphs>87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IPv6 over Link-Local Discovery Protocol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Active-Scanning profiles for IoT devices</dc:title>
  <dc:creator>Yangjie (Jay, IP Standard)</dc:creator>
  <cp:lastModifiedBy>Yangjie (Jay, IP Standard)</cp:lastModifiedBy>
  <cp:revision>178</cp:revision>
  <dcterms:created xsi:type="dcterms:W3CDTF">2020-03-23T02:53:59Z</dcterms:created>
  <dcterms:modified xsi:type="dcterms:W3CDTF">2020-04-06T01:05:26Z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(3)9bXFku/Ze3rw+Uf9e5hdiEFNVLix9e7ZIZHNKgcVoKoZi2x9NmQPhX4l/qZCRS4q8UouoAuF
i7tUivzql4cVtaQj6uoD+T2N52wOSSiWi7mwLz6f6bRoyT1Lj+/qmNSnZipMwP87YQqDEw5y
INd9vxa8R8ZJUSMaUiNvINaMS/sNZXbQVY3fFEOvZ7P5pI9YlEy7j6ZoMICqAdsKIyt/9+Ka
h9XuQGn2bDkmYg2lN6</vt:lpwstr>
  </property>
  <property fmtid="{D5CDD505-2E9C-101B-9397-08002B2CF9AE}" pid="3" name="_2015_ms_pID_7253431">
    <vt:lpwstr>qK18V+DWlfxZ2Yb/+ZWiBaohTiP0b0UJ9D9OBO9Bo435Zc0wmpstW1
H9OrdL2vRH6/s3tlvcJmLuTUZ6Q+q8zGJXDocgctakU7+juqU7NUwVxKEIpbqcsjvGJthOa0
tRJ08yVYriFNkRGU3Gy7vL8pU3mPSK7W6a9wjtLXnO2Rrhs+yAPhWluZHAGPi1sZ6V1VqPmC
+OVlxHaaQnM6nGy+OXVW11f1KugCCNN2pNhv</vt:lpwstr>
  </property>
  <property fmtid="{D5CDD505-2E9C-101B-9397-08002B2CF9AE}" pid="4" name="_2015_ms_pID_7253432">
    <vt:lpwstr>1/J7xdNRDWiVcggFBN7+5Xs=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1586130134</vt:lpwstr>
  </property>
</Properties>
</file>