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9" r:id="rId4"/>
    <p:sldId id="272" r:id="rId5"/>
    <p:sldId id="269" r:id="rId6"/>
    <p:sldId id="270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79791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C47C-D520-44C8-8D56-7C13CC77CAB8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EC400-155E-4FF3-8427-7CFA2F5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520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9E3D-EABC-4A15-AAC1-C09BFCB9F9E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AC54-48F5-455F-A481-B1395999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30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3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60C282-D6AD-4FB3-8D75-64E528CD9B2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1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ephemeral ports</a:t>
            </a:r>
            <a:r>
              <a:rPr lang="zh-CN" altLang="en-US" dirty="0" smtClean="0"/>
              <a:t>：临时端口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60C282-D6AD-4FB3-8D75-64E528CD9B2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7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60C282-D6AD-4FB3-8D75-64E528CD9B2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60C282-D6AD-4FB3-8D75-64E528CD9B2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1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2F11073-62B4-4C48-9DED-AEFC0BBB387D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1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982-5D74-43EF-A12D-EFEE11025C93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C4A9-A2EE-41F7-92BD-70535637D5BE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A4F-7406-41C5-A4D1-F5FE722D8D33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B6D-03B3-434E-9674-FFC5AAEA7429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CA6-29E7-4BB4-90A9-B748523BB98E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7910-F0F8-4E08-96FD-282DE64AAEF0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E2A-896C-4B91-9076-470541B90F00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8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1ED0-0FC5-449A-B0FF-DF8B62C7C8BA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60D4-61C5-42A5-B731-71F24E76B923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700A-69DE-4D10-B176-ACEEE740F9DE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908-C004-4500-8C20-A9156C044D7A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46DE-B25C-45FA-824F-87B99EEF289F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3208" y="1857981"/>
            <a:ext cx="11128443" cy="90295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Delegated Authority for Bootstrap Voucher Artifacts </a:t>
            </a:r>
            <a:endParaRPr lang="zh-CN" alt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9595" y="2948709"/>
            <a:ext cx="7655668" cy="3030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draft-</a:t>
            </a:r>
            <a:r>
              <a:rPr lang="en-US" altLang="zh-CN" sz="32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richardson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-anima-voucher-delegation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M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Richardson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Liang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Xia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b="1" dirty="0" err="1">
                <a:latin typeface="+mj-lt"/>
                <a:ea typeface="+mj-ea"/>
                <a:cs typeface="+mj-cs"/>
              </a:rPr>
              <a:t>Jie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Yang(presenting)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IETF 107, ANIMA</a:t>
            </a:r>
            <a:endParaRPr lang="en-US" altLang="zh-CN" sz="20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97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Problem Statement of MASA </a:t>
            </a:r>
            <a:r>
              <a:rPr lang="en-US" altLang="zh-CN" sz="4400" dirty="0" smtClean="0"/>
              <a:t>concept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89044" y="1363595"/>
            <a:ext cx="4086791" cy="280527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18" name="云形 17"/>
          <p:cNvSpPr/>
          <p:nvPr/>
        </p:nvSpPr>
        <p:spPr>
          <a:xfrm>
            <a:off x="7009410" y="1455240"/>
            <a:ext cx="2101558" cy="1358139"/>
          </a:xfrm>
          <a:prstGeom prst="cloud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6964" y="1527755"/>
            <a:ext cx="1031214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Pledge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IDevID</a:t>
            </a:r>
            <a:r>
              <a:rPr lang="en-US" altLang="zh-CN" dirty="0"/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30943" y="1527755"/>
            <a:ext cx="979881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Join Proxy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127556" y="1482187"/>
            <a:ext cx="1224999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MASA</a:t>
            </a:r>
          </a:p>
        </p:txBody>
      </p:sp>
      <p:cxnSp>
        <p:nvCxnSpPr>
          <p:cNvPr id="31" name="直接连接符 30"/>
          <p:cNvCxnSpPr>
            <a:stCxn id="19" idx="3"/>
            <a:endCxn id="20" idx="1"/>
          </p:cNvCxnSpPr>
          <p:nvPr/>
        </p:nvCxnSpPr>
        <p:spPr>
          <a:xfrm>
            <a:off x="1808178" y="2078871"/>
            <a:ext cx="122276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37" idx="1"/>
          </p:cNvCxnSpPr>
          <p:nvPr/>
        </p:nvCxnSpPr>
        <p:spPr>
          <a:xfrm>
            <a:off x="4010824" y="2078871"/>
            <a:ext cx="1182466" cy="54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14114" y="3807233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“Domain” components</a:t>
            </a:r>
            <a:endParaRPr lang="en-US" altLang="zh-CN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3290" y="1482187"/>
            <a:ext cx="1297511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Domain Registrar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(PKI RA)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26523" y="3061199"/>
            <a:ext cx="2026760" cy="70788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Key </a:t>
            </a:r>
            <a:r>
              <a:rPr lang="en-US" altLang="zh-CN" sz="1600" dirty="0" err="1" smtClean="0"/>
              <a:t>Infrs</a:t>
            </a:r>
            <a:r>
              <a:rPr lang="en-US" altLang="zh-CN" sz="1600" dirty="0" smtClean="0"/>
              <a:t>.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(e.g. PKI CA)</a:t>
            </a:r>
            <a:endParaRPr lang="zh-CN" altLang="en-US" sz="1600" dirty="0"/>
          </a:p>
        </p:txBody>
      </p:sp>
      <p:cxnSp>
        <p:nvCxnSpPr>
          <p:cNvPr id="39" name="直接连接符 38"/>
          <p:cNvCxnSpPr>
            <a:stCxn id="37" idx="2"/>
            <a:endCxn id="38" idx="0"/>
          </p:cNvCxnSpPr>
          <p:nvPr/>
        </p:nvCxnSpPr>
        <p:spPr>
          <a:xfrm flipH="1">
            <a:off x="5839903" y="2686548"/>
            <a:ext cx="2143" cy="37465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161656" y="2045329"/>
            <a:ext cx="947674" cy="3061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BRSKI-EST</a:t>
            </a:r>
            <a:endParaRPr lang="en-US" altLang="zh-CN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73350" y="270854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e.g. RFC7030</a:t>
            </a:r>
            <a:endParaRPr lang="en-US" altLang="zh-CN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998877" y="211172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BRSKI-MASA</a:t>
            </a:r>
            <a:endParaRPr lang="en-US" altLang="zh-CN" sz="1100" dirty="0"/>
          </a:p>
        </p:txBody>
      </p:sp>
      <p:cxnSp>
        <p:nvCxnSpPr>
          <p:cNvPr id="62" name="直接连接符 61"/>
          <p:cNvCxnSpPr>
            <a:stCxn id="37" idx="3"/>
            <a:endCxn id="28" idx="1"/>
          </p:cNvCxnSpPr>
          <p:nvPr/>
        </p:nvCxnSpPr>
        <p:spPr>
          <a:xfrm>
            <a:off x="6490801" y="2084368"/>
            <a:ext cx="263675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直接箭头连接符 2049"/>
          <p:cNvCxnSpPr/>
          <p:nvPr/>
        </p:nvCxnSpPr>
        <p:spPr>
          <a:xfrm flipH="1" flipV="1">
            <a:off x="8060189" y="2726208"/>
            <a:ext cx="1050779" cy="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320656" y="2781305"/>
            <a:ext cx="964746" cy="5491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Voucher</a:t>
            </a:r>
          </a:p>
          <a:p>
            <a:r>
              <a:rPr lang="en-US" altLang="zh-CN" sz="1400" dirty="0" smtClean="0"/>
              <a:t>(RFC 8366)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01959" y="4214259"/>
            <a:ext cx="1051593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pc="-1" dirty="0" smtClean="0">
                <a:latin typeface="Arial"/>
              </a:rPr>
              <a:t>RFC8366 </a:t>
            </a:r>
            <a:r>
              <a:rPr lang="en-CA" altLang="zh-CN" spc="-1" dirty="0">
                <a:latin typeface="Arial"/>
              </a:rPr>
              <a:t>vouchers require a MASA (manufacturer) to provide a voucher for each device</a:t>
            </a:r>
            <a:endParaRPr lang="en-US" altLang="zh-CN" dirty="0" smtClean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the </a:t>
            </a:r>
            <a:r>
              <a:rPr lang="en-CA" altLang="zh-CN" sz="1400" dirty="0"/>
              <a:t>manufacture can block secondary </a:t>
            </a:r>
            <a:r>
              <a:rPr lang="en-CA" altLang="zh-CN" sz="1400" dirty="0" smtClean="0"/>
              <a:t>sales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a </a:t>
            </a:r>
            <a:r>
              <a:rPr lang="en-CA" altLang="zh-CN" sz="1400" dirty="0"/>
              <a:t>failed manufacturer’s device may become </a:t>
            </a:r>
            <a:r>
              <a:rPr lang="en-CA" altLang="zh-CN" sz="1400" dirty="0" smtClean="0"/>
              <a:t>landfill</a:t>
            </a:r>
            <a:endParaRPr lang="en-US" altLang="zh-CN" sz="1400" dirty="0" smtClean="0"/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en-CA" altLang="zh-CN" dirty="0"/>
              <a:t>BRSKI (mostly) requires this to be an online service</a:t>
            </a:r>
            <a:r>
              <a:rPr lang="en-CA" altLang="zh-CN" dirty="0" smtClean="0"/>
              <a:t>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MASA must be reachable to the Registrar during on-boarding</a:t>
            </a:r>
            <a:endParaRPr lang="en-CA" altLang="zh-CN" sz="1400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/>
              <a:t>Device owner is always strongly dependent on the MASA service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en-CA" altLang="zh-CN" dirty="0"/>
              <a:t>SZTP (RFC8572) works better for offline uses, but still has </a:t>
            </a:r>
            <a:r>
              <a:rPr lang="en-CA" altLang="zh-CN" dirty="0" smtClean="0"/>
              <a:t>difficulties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1350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Applicability of Delegated Voucher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17544" y="1363595"/>
            <a:ext cx="4086791" cy="280527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18" name="云形 17"/>
          <p:cNvSpPr/>
          <p:nvPr/>
        </p:nvSpPr>
        <p:spPr>
          <a:xfrm>
            <a:off x="6437910" y="1455240"/>
            <a:ext cx="2101558" cy="1358139"/>
          </a:xfrm>
          <a:prstGeom prst="cloud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5464" y="1527755"/>
            <a:ext cx="1031214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Pledge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IDevID</a:t>
            </a:r>
            <a:r>
              <a:rPr lang="en-US" altLang="zh-CN" dirty="0"/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59443" y="1527755"/>
            <a:ext cx="979881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Join Proxy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556056" y="1482187"/>
            <a:ext cx="1224999" cy="1204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MASA</a:t>
            </a:r>
          </a:p>
        </p:txBody>
      </p:sp>
      <p:cxnSp>
        <p:nvCxnSpPr>
          <p:cNvPr id="31" name="直接连接符 30"/>
          <p:cNvCxnSpPr>
            <a:stCxn id="19" idx="3"/>
            <a:endCxn id="20" idx="1"/>
          </p:cNvCxnSpPr>
          <p:nvPr/>
        </p:nvCxnSpPr>
        <p:spPr>
          <a:xfrm>
            <a:off x="1236678" y="2078871"/>
            <a:ext cx="122276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37" idx="1"/>
          </p:cNvCxnSpPr>
          <p:nvPr/>
        </p:nvCxnSpPr>
        <p:spPr>
          <a:xfrm>
            <a:off x="3439324" y="2078871"/>
            <a:ext cx="1182466" cy="54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542614" y="3807233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“Domain” components</a:t>
            </a:r>
            <a:endParaRPr lang="en-US" altLang="zh-CN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1790" y="1482187"/>
            <a:ext cx="1297511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Domain Registrar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(PKI RA)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255023" y="3061199"/>
            <a:ext cx="202676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Key </a:t>
            </a:r>
            <a:r>
              <a:rPr lang="en-US" altLang="zh-CN" sz="1600" dirty="0" err="1" smtClean="0"/>
              <a:t>Infrs</a:t>
            </a:r>
            <a:r>
              <a:rPr lang="en-US" altLang="zh-CN" sz="1600" dirty="0" smtClean="0"/>
              <a:t>.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(e.g. PKI CA)</a:t>
            </a:r>
            <a:endParaRPr lang="zh-CN" altLang="en-US" sz="1600" dirty="0"/>
          </a:p>
        </p:txBody>
      </p:sp>
      <p:cxnSp>
        <p:nvCxnSpPr>
          <p:cNvPr id="39" name="直接连接符 38"/>
          <p:cNvCxnSpPr>
            <a:stCxn id="37" idx="2"/>
            <a:endCxn id="38" idx="0"/>
          </p:cNvCxnSpPr>
          <p:nvPr/>
        </p:nvCxnSpPr>
        <p:spPr>
          <a:xfrm flipH="1">
            <a:off x="5268403" y="2686548"/>
            <a:ext cx="2143" cy="37465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590156" y="2045329"/>
            <a:ext cx="947674" cy="3061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BRSKI-EST</a:t>
            </a:r>
            <a:endParaRPr lang="en-US" altLang="zh-CN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301850" y="270854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e.g. RFC7030</a:t>
            </a:r>
            <a:endParaRPr lang="en-US" altLang="zh-CN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427377" y="211172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BRSKI-MASA</a:t>
            </a:r>
            <a:endParaRPr lang="en-US" altLang="zh-CN" sz="1100" dirty="0"/>
          </a:p>
        </p:txBody>
      </p:sp>
      <p:cxnSp>
        <p:nvCxnSpPr>
          <p:cNvPr id="62" name="直接连接符 61"/>
          <p:cNvCxnSpPr>
            <a:stCxn id="37" idx="3"/>
            <a:endCxn id="28" idx="1"/>
          </p:cNvCxnSpPr>
          <p:nvPr/>
        </p:nvCxnSpPr>
        <p:spPr>
          <a:xfrm>
            <a:off x="5919301" y="2084368"/>
            <a:ext cx="263675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直接箭头连接符 2049"/>
          <p:cNvCxnSpPr/>
          <p:nvPr/>
        </p:nvCxnSpPr>
        <p:spPr>
          <a:xfrm flipH="1" flipV="1">
            <a:off x="7488689" y="2754783"/>
            <a:ext cx="1050779" cy="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49156" y="2753710"/>
            <a:ext cx="964746" cy="5491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Voucher</a:t>
            </a:r>
          </a:p>
          <a:p>
            <a:r>
              <a:rPr lang="en-US" altLang="zh-CN" sz="1100" dirty="0" smtClean="0"/>
              <a:t>(RFC 8366)</a:t>
            </a:r>
            <a:endParaRPr lang="en-US" altLang="zh-CN" sz="11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607593" y="3717008"/>
            <a:ext cx="54681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pc="-1" dirty="0">
                <a:latin typeface="Arial"/>
              </a:rPr>
              <a:t>S</a:t>
            </a:r>
            <a:r>
              <a:rPr lang="en-US" altLang="zh-CN" sz="1600" spc="-1" dirty="0" smtClean="0">
                <a:latin typeface="Arial"/>
              </a:rPr>
              <a:t>econd </a:t>
            </a:r>
            <a:r>
              <a:rPr lang="en-US" altLang="zh-CN" sz="1600" spc="-1" dirty="0">
                <a:latin typeface="Arial"/>
              </a:rPr>
              <a:t>sale </a:t>
            </a:r>
            <a:endParaRPr lang="en-US" altLang="zh-CN" sz="1600" spc="-1" dirty="0" smtClean="0">
              <a:latin typeface="Arial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From willing seller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Via creditor</a:t>
            </a:r>
            <a:r>
              <a:rPr lang="en-US" altLang="zh-CN" sz="1400" dirty="0" smtClean="0"/>
              <a:t>/bankruptcy, etc.</a:t>
            </a:r>
            <a:endParaRPr lang="en-US" altLang="zh-CN" sz="1600" spc="-1" dirty="0">
              <a:latin typeface="Arial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pc="-1" dirty="0">
                <a:latin typeface="Arial"/>
              </a:rPr>
              <a:t>M</a:t>
            </a:r>
            <a:r>
              <a:rPr lang="en-US" altLang="zh-CN" sz="1600" spc="-1" dirty="0" smtClean="0">
                <a:latin typeface="Arial"/>
              </a:rPr>
              <a:t>anufacturer </a:t>
            </a:r>
            <a:r>
              <a:rPr lang="en-US" altLang="zh-CN" sz="1600" spc="-1" dirty="0">
                <a:latin typeface="Arial"/>
              </a:rPr>
              <a:t>of assembly of composite devices , </a:t>
            </a:r>
            <a:r>
              <a:rPr lang="en-US" altLang="zh-CN" sz="1600" spc="-1" dirty="0" err="1">
                <a:latin typeface="Arial"/>
              </a:rPr>
              <a:t>e.g</a:t>
            </a:r>
            <a:r>
              <a:rPr lang="en-US" altLang="zh-CN" sz="1600" spc="-1" dirty="0">
                <a:latin typeface="Arial"/>
              </a:rPr>
              <a:t>: </a:t>
            </a:r>
            <a:endParaRPr lang="en-US" altLang="zh-CN" sz="1600" spc="-1" dirty="0" smtClean="0">
              <a:latin typeface="Arial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400" dirty="0"/>
              <a:t>A passenger rail car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Transparent Factory with many sensors/actuators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600" spc="-1" dirty="0">
                <a:latin typeface="Arial"/>
              </a:rPr>
              <a:t>D</a:t>
            </a:r>
            <a:r>
              <a:rPr lang="en-CA" altLang="zh-CN" sz="1600" spc="-1" dirty="0" smtClean="0">
                <a:latin typeface="Arial"/>
              </a:rPr>
              <a:t>isconnected </a:t>
            </a:r>
            <a:r>
              <a:rPr lang="en-CA" altLang="zh-CN" sz="1600" spc="-1" dirty="0">
                <a:latin typeface="Arial"/>
              </a:rPr>
              <a:t>owner (military base </a:t>
            </a:r>
            <a:r>
              <a:rPr lang="en-CA" altLang="zh-CN" sz="1600" spc="-1" dirty="0" smtClean="0">
                <a:latin typeface="Arial"/>
              </a:rPr>
              <a:t>example)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600" spc="-1" dirty="0" smtClean="0">
                <a:latin typeface="Arial"/>
              </a:rPr>
              <a:t>Owner </a:t>
            </a:r>
            <a:r>
              <a:rPr lang="en-CA" altLang="zh-CN" sz="1600" spc="-1" dirty="0">
                <a:latin typeface="Arial"/>
              </a:rPr>
              <a:t>that uses cloud/public PKI for </a:t>
            </a:r>
            <a:r>
              <a:rPr lang="en-CA" altLang="zh-CN" sz="1600" spc="-1" dirty="0" smtClean="0">
                <a:latin typeface="Arial"/>
              </a:rPr>
              <a:t>registrar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CA" altLang="zh-CN" sz="1600" spc="-1" dirty="0" smtClean="0">
                <a:latin typeface="Arial"/>
              </a:rPr>
              <a:t>Each </a:t>
            </a:r>
            <a:r>
              <a:rPr lang="en-CA" altLang="zh-CN" sz="1600" spc="-1" dirty="0">
                <a:latin typeface="Arial"/>
              </a:rPr>
              <a:t>time the CA changes, it’s a “resale</a:t>
            </a:r>
            <a:r>
              <a:rPr lang="en-CA" altLang="zh-CN" sz="1600" spc="-1" dirty="0" smtClean="0">
                <a:latin typeface="Arial"/>
              </a:rPr>
              <a:t>”</a:t>
            </a:r>
            <a:endParaRPr lang="en-CA" altLang="zh-CN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Shape of proposed solution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0D52-296A-4B2E-B87E-9458A2164AB7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9" name="TextShape 2"/>
          <p:cNvSpPr txBox="1"/>
          <p:nvPr/>
        </p:nvSpPr>
        <p:spPr>
          <a:xfrm>
            <a:off x="1504125" y="1511865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CA" sz="1400" b="0" strike="noStrike" spc="-1" dirty="0">
                <a:latin typeface="FreeMono"/>
              </a:rPr>
              <a:t>   {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"</a:t>
            </a:r>
            <a:r>
              <a:rPr lang="en-CA" sz="1400" b="0" strike="noStrike" spc="-1" dirty="0" err="1">
                <a:latin typeface="FreeMono"/>
              </a:rPr>
              <a:t>ietf-voucher:voucher</a:t>
            </a:r>
            <a:r>
              <a:rPr lang="en-CA" sz="1400" b="0" strike="noStrike" spc="-1" dirty="0">
                <a:latin typeface="FreeMono"/>
              </a:rPr>
              <a:t>": {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  "created-on": "2016-10-07T19:31:42Z",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  "assertion": "logged",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  "serial-number": "JADA123456789",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  "</a:t>
            </a:r>
            <a:r>
              <a:rPr lang="en-CA" sz="1400" b="0" strike="noStrike" spc="-1" dirty="0" err="1">
                <a:latin typeface="FreeMono"/>
              </a:rPr>
              <a:t>idevid</a:t>
            </a:r>
            <a:r>
              <a:rPr lang="en-CA" sz="1400" b="0" strike="noStrike" spc="-1" dirty="0">
                <a:latin typeface="FreeMono"/>
              </a:rPr>
              <a:t>-issuer": "base64encodedvalue==",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    "pinned-domain-cert": "base64encodedvalue==",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 smtClean="0">
                <a:latin typeface="FreeMono"/>
              </a:rPr>
              <a:t>     }</a:t>
            </a:r>
            <a:endParaRPr lang="en-CA" sz="1400" b="0" strike="noStrike" spc="-1" dirty="0">
              <a:latin typeface="Arial"/>
            </a:endParaRPr>
          </a:p>
          <a:p>
            <a:r>
              <a:rPr lang="en-CA" sz="1400" b="0" strike="noStrike" spc="-1" dirty="0">
                <a:latin typeface="FreeMono"/>
              </a:rPr>
              <a:t>   }</a:t>
            </a:r>
            <a:endParaRPr lang="en-CA" sz="1400" b="0" strike="noStrike" spc="-1" dirty="0">
              <a:latin typeface="Arial"/>
            </a:endParaRPr>
          </a:p>
          <a:p>
            <a:endParaRPr lang="en-CA" sz="1400" b="0" strike="noStrike" spc="-1" dirty="0">
              <a:latin typeface="Arial"/>
            </a:endParaRPr>
          </a:p>
        </p:txBody>
      </p:sp>
      <p:sp>
        <p:nvSpPr>
          <p:cNvPr id="20" name="TextShape 3"/>
          <p:cNvSpPr txBox="1"/>
          <p:nvPr/>
        </p:nvSpPr>
        <p:spPr>
          <a:xfrm>
            <a:off x="1504125" y="4030785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r>
              <a:rPr lang="en-CA" sz="1600" b="0" strike="noStrike" spc="-1" dirty="0">
                <a:latin typeface="FreeMono"/>
              </a:rPr>
              <a:t>   {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0" strike="noStrike" spc="-1" dirty="0">
                <a:latin typeface="FreeMono"/>
              </a:rPr>
              <a:t>     "</a:t>
            </a:r>
            <a:r>
              <a:rPr lang="en-CA" sz="1600" b="0" strike="noStrike" spc="-1" dirty="0" err="1" smtClean="0">
                <a:latin typeface="FreeMono"/>
              </a:rPr>
              <a:t>ietf-delegated-voucher:voucher</a:t>
            </a:r>
            <a:r>
              <a:rPr lang="en-CA" sz="1600" b="0" strike="noStrike" spc="-1" dirty="0">
                <a:latin typeface="FreeMono"/>
              </a:rPr>
              <a:t>": {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0" strike="noStrike" spc="-1" dirty="0">
                <a:latin typeface="FreeMono"/>
              </a:rPr>
              <a:t>       "created-on": "2020-03-14T06:28:31Z",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0" strike="noStrike" spc="-1" dirty="0">
                <a:latin typeface="FreeMono"/>
              </a:rPr>
              <a:t>       “expire-on”: “2039-12-31T01:61:80Z”, 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0" strike="noStrike" spc="-1" dirty="0">
                <a:latin typeface="FreeMono"/>
              </a:rPr>
              <a:t>       "assertion": "logged",</a:t>
            </a:r>
            <a:endParaRPr lang="en-CA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CA" spc="-1" dirty="0">
                <a:latin typeface="FreeMono"/>
              </a:rPr>
              <a:t>       "serial-number": </a:t>
            </a:r>
            <a:r>
              <a:rPr lang="en-CA" spc="-1" dirty="0" smtClean="0">
                <a:latin typeface="FreeMono"/>
              </a:rPr>
              <a:t>"</a:t>
            </a:r>
            <a:r>
              <a:rPr lang="en-CA" spc="-1" dirty="0">
                <a:latin typeface="FreeMono"/>
              </a:rPr>
              <a:t>JADA123456789</a:t>
            </a:r>
            <a:r>
              <a:rPr lang="en-CA" spc="-1" dirty="0" smtClean="0">
                <a:latin typeface="FreeMono"/>
              </a:rPr>
              <a:t>",</a:t>
            </a:r>
            <a:endParaRPr lang="en-CA" spc="-1" dirty="0">
              <a:latin typeface="FreeMono"/>
            </a:endParaRPr>
          </a:p>
          <a:p>
            <a:r>
              <a:rPr lang="en-CA" sz="1600" b="0" strike="noStrike" spc="-1" dirty="0" smtClean="0">
                <a:latin typeface="FreeMono"/>
              </a:rPr>
              <a:t>       </a:t>
            </a:r>
            <a:r>
              <a:rPr lang="en-CA" sz="1600" b="1" strike="noStrike" spc="-1" dirty="0" smtClean="0">
                <a:solidFill>
                  <a:srgbClr val="FF6666"/>
                </a:solidFill>
                <a:latin typeface="FreeMono"/>
              </a:rPr>
              <a:t>"pinned-</a:t>
            </a:r>
            <a:r>
              <a:rPr lang="en-US" altLang="zh-CN" sz="1600" b="1" strike="noStrike" spc="-1" dirty="0" smtClean="0">
                <a:solidFill>
                  <a:srgbClr val="FF6666"/>
                </a:solidFill>
                <a:latin typeface="FreeMono"/>
              </a:rPr>
              <a:t>delegation</a:t>
            </a:r>
            <a:r>
              <a:rPr lang="en-CA" sz="1600" b="1" strike="noStrike" spc="-1" dirty="0" smtClean="0">
                <a:solidFill>
                  <a:srgbClr val="FF6666"/>
                </a:solidFill>
                <a:latin typeface="FreeMono"/>
              </a:rPr>
              <a:t>-certificate-authority": [“DASAbase64cert=="],</a:t>
            </a:r>
          </a:p>
          <a:p>
            <a:r>
              <a:rPr lang="en-CA" sz="1600" b="1" spc="-1" dirty="0" smtClean="0">
                <a:solidFill>
                  <a:srgbClr val="FF6666"/>
                </a:solidFill>
                <a:latin typeface="FreeMono"/>
              </a:rPr>
              <a:t>      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</a:t>
            </a:r>
            <a:r>
              <a:rPr lang="en-US" altLang="zh-CN" sz="1600" b="1" spc="-1" dirty="0" smtClean="0">
                <a:solidFill>
                  <a:srgbClr val="FF6666"/>
                </a:solidFill>
                <a:latin typeface="FreeMono"/>
              </a:rPr>
              <a:t>delegation-voucher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":[DelegationVoucher1</a:t>
            </a:r>
            <a:r>
              <a:rPr lang="en-CA" altLang="zh-CN" sz="1600" b="1" spc="-1" dirty="0">
                <a:solidFill>
                  <a:srgbClr val="FF6666"/>
                </a:solidFill>
                <a:latin typeface="FreeMono"/>
              </a:rPr>
              <a:t>",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</a:t>
            </a:r>
            <a:r>
              <a:rPr lang="en-CA" altLang="zh-CN" sz="1600" b="1" spc="-1" dirty="0">
                <a:solidFill>
                  <a:srgbClr val="FF6666"/>
                </a:solidFill>
                <a:latin typeface="FreeMono"/>
              </a:rPr>
              <a:t>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DelegationVoucher2",</a:t>
            </a:r>
            <a:r>
              <a:rPr lang="en-CA" altLang="zh-CN" sz="1600" b="1" spc="-1" dirty="0" smtClean="0">
                <a:latin typeface="FreeMono"/>
              </a:rPr>
              <a:t>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</a:t>
            </a:r>
            <a:r>
              <a:rPr lang="en-CA" altLang="zh-CN" sz="1600" b="1" spc="-1" dirty="0">
                <a:solidFill>
                  <a:srgbClr val="FF6666"/>
                </a:solidFill>
                <a:latin typeface="FreeMono"/>
              </a:rPr>
              <a:t>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DelegationVoucher3"],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1" strike="noStrike" spc="-1" dirty="0" smtClean="0">
                <a:latin typeface="FreeMono"/>
              </a:rPr>
              <a:t>      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</a:t>
            </a:r>
            <a:r>
              <a:rPr lang="en-US" altLang="zh-CN" sz="1600" b="1" spc="-1" dirty="0" smtClean="0">
                <a:solidFill>
                  <a:srgbClr val="FF6666"/>
                </a:solidFill>
                <a:latin typeface="FreeMono"/>
              </a:rPr>
              <a:t>intermediate-identities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": ["IntermediateId1", "IntermediateId2",</a:t>
            </a:r>
            <a:r>
              <a:rPr lang="en-CA" altLang="zh-CN" sz="1600" b="1" spc="-1" dirty="0" smtClean="0">
                <a:latin typeface="FreeMono"/>
              </a:rPr>
              <a:t> </a:t>
            </a:r>
            <a:r>
              <a:rPr lang="en-CA" altLang="zh-CN" sz="1600" b="1" spc="-1" dirty="0" smtClean="0">
                <a:solidFill>
                  <a:srgbClr val="FF6666"/>
                </a:solidFill>
                <a:latin typeface="FreeMono"/>
              </a:rPr>
              <a:t>"IntermediateId3"],</a:t>
            </a:r>
            <a:r>
              <a:rPr lang="en-CA" sz="1600" b="1" strike="noStrike" spc="-1" dirty="0" smtClean="0">
                <a:latin typeface="FreeMono"/>
              </a:rPr>
              <a:t> </a:t>
            </a:r>
          </a:p>
          <a:p>
            <a:r>
              <a:rPr lang="en-CA" sz="1600" b="1" spc="-1" dirty="0">
                <a:solidFill>
                  <a:srgbClr val="FF6666"/>
                </a:solidFill>
                <a:latin typeface="FreeMono"/>
              </a:rPr>
              <a:t>       </a:t>
            </a:r>
            <a:r>
              <a:rPr lang="en-CA" altLang="zh-CN" sz="1600" b="1" spc="-1" dirty="0">
                <a:solidFill>
                  <a:srgbClr val="FF6666"/>
                </a:solidFill>
                <a:latin typeface="FreeMono"/>
              </a:rPr>
              <a:t>"</a:t>
            </a:r>
            <a:r>
              <a:rPr lang="en-CA" sz="1600" b="1" spc="-1" dirty="0">
                <a:solidFill>
                  <a:srgbClr val="FF6666"/>
                </a:solidFill>
                <a:latin typeface="FreeMono"/>
              </a:rPr>
              <a:t>delegation-countdown</a:t>
            </a:r>
            <a:r>
              <a:rPr lang="en-CA" altLang="zh-CN" sz="1600" b="1" spc="-1" dirty="0">
                <a:solidFill>
                  <a:srgbClr val="FF6666"/>
                </a:solidFill>
                <a:latin typeface="FreeMono"/>
              </a:rPr>
              <a:t>": </a:t>
            </a:r>
            <a:r>
              <a:rPr lang="en-CA" sz="1600" b="1" spc="-1" dirty="0">
                <a:solidFill>
                  <a:srgbClr val="FF6666"/>
                </a:solidFill>
                <a:latin typeface="FreeMono"/>
              </a:rPr>
              <a:t>3,</a:t>
            </a:r>
          </a:p>
          <a:p>
            <a:r>
              <a:rPr lang="en-CA" sz="1600" b="0" strike="noStrike" spc="-1" dirty="0">
                <a:latin typeface="FreeMono"/>
              </a:rPr>
              <a:t>     }</a:t>
            </a:r>
            <a:endParaRPr lang="en-CA" sz="1600" b="0" strike="noStrike" spc="-1" dirty="0">
              <a:latin typeface="Arial"/>
            </a:endParaRPr>
          </a:p>
          <a:p>
            <a:r>
              <a:rPr lang="en-CA" sz="1600" b="0" strike="noStrike" spc="-1" dirty="0">
                <a:latin typeface="FreeMono"/>
              </a:rPr>
              <a:t>   }</a:t>
            </a:r>
            <a:endParaRPr lang="en-CA" sz="1600" b="0" strike="noStrike" spc="-1" dirty="0">
              <a:latin typeface="Arial"/>
            </a:endParaRPr>
          </a:p>
          <a:p>
            <a:endParaRPr lang="en-CA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Proposed Structure: Second Sale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0D52-296A-4B2E-B87E-9458A2164AB7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1" name="CustomShape 2"/>
          <p:cNvSpPr/>
          <p:nvPr/>
        </p:nvSpPr>
        <p:spPr>
          <a:xfrm>
            <a:off x="1260121" y="1892268"/>
            <a:ext cx="1728000" cy="936000"/>
          </a:xfrm>
          <a:custGeom>
            <a:avLst/>
            <a:gdLst/>
            <a:ahLst/>
            <a:cxnLst/>
            <a:rect l="0" t="0" r="r" b="b"/>
            <a:pathLst>
              <a:path w="48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4367" y="2601"/>
                </a:lnTo>
                <a:cubicBezTo>
                  <a:pt x="4584" y="2601"/>
                  <a:pt x="4801" y="2384"/>
                  <a:pt x="4801" y="2167"/>
                </a:cubicBezTo>
                <a:lnTo>
                  <a:pt x="4801" y="433"/>
                </a:lnTo>
                <a:cubicBezTo>
                  <a:pt x="4801" y="216"/>
                  <a:pt x="4584" y="0"/>
                  <a:pt x="4367" y="0"/>
                </a:cubicBezTo>
                <a:lnTo>
                  <a:pt x="433" y="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b="0" strike="noStrike" spc="-1" dirty="0">
                <a:latin typeface="Arial"/>
              </a:rPr>
              <a:t>MASA</a:t>
            </a:r>
          </a:p>
        </p:txBody>
      </p:sp>
      <p:pic>
        <p:nvPicPr>
          <p:cNvPr id="25" name="图片 24"/>
          <p:cNvPicPr/>
          <p:nvPr/>
        </p:nvPicPr>
        <p:blipFill>
          <a:blip r:embed="rId3"/>
          <a:stretch/>
        </p:blipFill>
        <p:spPr>
          <a:xfrm>
            <a:off x="2449201" y="2396268"/>
            <a:ext cx="538920" cy="398880"/>
          </a:xfrm>
          <a:prstGeom prst="rect">
            <a:avLst/>
          </a:prstGeom>
          <a:ln>
            <a:noFill/>
          </a:ln>
        </p:spPr>
      </p:pic>
      <p:sp>
        <p:nvSpPr>
          <p:cNvPr id="28" name="TextShape 5"/>
          <p:cNvSpPr txBox="1"/>
          <p:nvPr/>
        </p:nvSpPr>
        <p:spPr>
          <a:xfrm>
            <a:off x="7581122" y="2708555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pic>
        <p:nvPicPr>
          <p:cNvPr id="30" name="图片 29"/>
          <p:cNvPicPr/>
          <p:nvPr/>
        </p:nvPicPr>
        <p:blipFill>
          <a:blip r:embed="rId5"/>
          <a:stretch/>
        </p:blipFill>
        <p:spPr>
          <a:xfrm>
            <a:off x="7762875" y="4635273"/>
            <a:ext cx="1228320" cy="1228320"/>
          </a:xfrm>
          <a:prstGeom prst="rect">
            <a:avLst/>
          </a:prstGeom>
          <a:ln>
            <a:noFill/>
          </a:ln>
        </p:spPr>
      </p:pic>
      <p:sp>
        <p:nvSpPr>
          <p:cNvPr id="33" name="Line 9"/>
          <p:cNvSpPr/>
          <p:nvPr/>
        </p:nvSpPr>
        <p:spPr>
          <a:xfrm flipV="1">
            <a:off x="6357892" y="3295650"/>
            <a:ext cx="1404983" cy="4191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6" name="Line 7"/>
          <p:cNvSpPr/>
          <p:nvPr/>
        </p:nvSpPr>
        <p:spPr>
          <a:xfrm flipV="1">
            <a:off x="2988121" y="2577240"/>
            <a:ext cx="1376085" cy="9887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75101" y="2768966"/>
            <a:ext cx="1967255" cy="6309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Delegated Voucher</a:t>
            </a:r>
          </a:p>
          <a:p>
            <a:pPr algn="ctr"/>
            <a:r>
              <a:rPr lang="en-US" altLang="zh-CN" sz="1400" dirty="0" smtClean="0"/>
              <a:t>(DV1)</a:t>
            </a:r>
            <a:endParaRPr lang="en-US" altLang="zh-CN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364332" y="2297964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Ephemeral voucher + DV1</a:t>
            </a:r>
          </a:p>
        </p:txBody>
      </p:sp>
      <p:sp>
        <p:nvSpPr>
          <p:cNvPr id="40" name="Line 7"/>
          <p:cNvSpPr/>
          <p:nvPr/>
        </p:nvSpPr>
        <p:spPr>
          <a:xfrm>
            <a:off x="5379001" y="2809028"/>
            <a:ext cx="2488649" cy="228563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639831" y="3577954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Owner-2</a:t>
            </a:r>
          </a:p>
        </p:txBody>
      </p:sp>
      <p:sp>
        <p:nvSpPr>
          <p:cNvPr id="43" name="TextShape 5"/>
          <p:cNvSpPr txBox="1"/>
          <p:nvPr/>
        </p:nvSpPr>
        <p:spPr>
          <a:xfrm>
            <a:off x="4349537" y="2100913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64206" y="3051140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Owner-1</a:t>
            </a:r>
          </a:p>
        </p:txBody>
      </p:sp>
      <p:pic>
        <p:nvPicPr>
          <p:cNvPr id="35" name="图片 34"/>
          <p:cNvPicPr/>
          <p:nvPr/>
        </p:nvPicPr>
        <p:blipFill>
          <a:blip r:embed="rId3"/>
          <a:stretch/>
        </p:blipFill>
        <p:spPr>
          <a:xfrm>
            <a:off x="5162732" y="2587127"/>
            <a:ext cx="344520" cy="2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Proposed Structure: Multiple Sale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0D52-296A-4B2E-B87E-9458A2164AB7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1" name="CustomShape 2"/>
          <p:cNvSpPr/>
          <p:nvPr/>
        </p:nvSpPr>
        <p:spPr>
          <a:xfrm>
            <a:off x="513996" y="2013130"/>
            <a:ext cx="1728000" cy="936000"/>
          </a:xfrm>
          <a:custGeom>
            <a:avLst/>
            <a:gdLst/>
            <a:ahLst/>
            <a:cxnLst/>
            <a:rect l="0" t="0" r="r" b="b"/>
            <a:pathLst>
              <a:path w="48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4367" y="2601"/>
                </a:lnTo>
                <a:cubicBezTo>
                  <a:pt x="4584" y="2601"/>
                  <a:pt x="4801" y="2384"/>
                  <a:pt x="4801" y="2167"/>
                </a:cubicBezTo>
                <a:lnTo>
                  <a:pt x="4801" y="433"/>
                </a:lnTo>
                <a:cubicBezTo>
                  <a:pt x="4801" y="216"/>
                  <a:pt x="4584" y="0"/>
                  <a:pt x="4367" y="0"/>
                </a:cubicBezTo>
                <a:lnTo>
                  <a:pt x="433" y="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b="0" strike="noStrike" spc="-1" dirty="0">
                <a:latin typeface="Arial"/>
              </a:rPr>
              <a:t>MASA</a:t>
            </a:r>
          </a:p>
        </p:txBody>
      </p:sp>
      <p:pic>
        <p:nvPicPr>
          <p:cNvPr id="25" name="图片 24"/>
          <p:cNvPicPr/>
          <p:nvPr/>
        </p:nvPicPr>
        <p:blipFill>
          <a:blip r:embed="rId3"/>
          <a:stretch/>
        </p:blipFill>
        <p:spPr>
          <a:xfrm>
            <a:off x="1703076" y="2517130"/>
            <a:ext cx="538920" cy="398880"/>
          </a:xfrm>
          <a:prstGeom prst="rect">
            <a:avLst/>
          </a:prstGeom>
          <a:ln>
            <a:noFill/>
          </a:ln>
        </p:spPr>
      </p:pic>
      <p:sp>
        <p:nvSpPr>
          <p:cNvPr id="28" name="TextShape 5"/>
          <p:cNvSpPr txBox="1"/>
          <p:nvPr/>
        </p:nvSpPr>
        <p:spPr>
          <a:xfrm>
            <a:off x="9076547" y="3376608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pic>
        <p:nvPicPr>
          <p:cNvPr id="30" name="图片 29"/>
          <p:cNvPicPr/>
          <p:nvPr/>
        </p:nvPicPr>
        <p:blipFill>
          <a:blip r:embed="rId5"/>
          <a:stretch/>
        </p:blipFill>
        <p:spPr>
          <a:xfrm>
            <a:off x="9258300" y="5303326"/>
            <a:ext cx="1228320" cy="1228320"/>
          </a:xfrm>
          <a:prstGeom prst="rect">
            <a:avLst/>
          </a:prstGeom>
          <a:ln>
            <a:noFill/>
          </a:ln>
        </p:spPr>
      </p:pic>
      <p:sp>
        <p:nvSpPr>
          <p:cNvPr id="33" name="Line 9"/>
          <p:cNvSpPr/>
          <p:nvPr/>
        </p:nvSpPr>
        <p:spPr>
          <a:xfrm flipV="1">
            <a:off x="7853317" y="3963703"/>
            <a:ext cx="1404983" cy="4191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6" name="Line 7"/>
          <p:cNvSpPr/>
          <p:nvPr/>
        </p:nvSpPr>
        <p:spPr>
          <a:xfrm flipV="1">
            <a:off x="2241996" y="2318187"/>
            <a:ext cx="1491804" cy="38980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28976" y="2889828"/>
            <a:ext cx="1967255" cy="6309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Delegated Voucher</a:t>
            </a:r>
          </a:p>
          <a:p>
            <a:pPr algn="ctr"/>
            <a:r>
              <a:rPr lang="en-US" altLang="zh-CN" sz="1400" dirty="0" smtClean="0"/>
              <a:t>(DV1)</a:t>
            </a:r>
            <a:endParaRPr lang="en-US" altLang="zh-CN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852917" y="2928609"/>
            <a:ext cx="1820499" cy="6309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Ephemeral voucher</a:t>
            </a:r>
          </a:p>
          <a:p>
            <a:pPr algn="ctr"/>
            <a:r>
              <a:rPr lang="en-US" altLang="zh-CN" sz="1400" dirty="0" smtClean="0"/>
              <a:t> + DV1 + DV2</a:t>
            </a:r>
          </a:p>
        </p:txBody>
      </p:sp>
      <p:sp>
        <p:nvSpPr>
          <p:cNvPr id="40" name="Line 7"/>
          <p:cNvSpPr/>
          <p:nvPr/>
        </p:nvSpPr>
        <p:spPr>
          <a:xfrm>
            <a:off x="6874426" y="3477081"/>
            <a:ext cx="2488649" cy="228563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135256" y="4246007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Owner-3</a:t>
            </a:r>
          </a:p>
        </p:txBody>
      </p:sp>
      <p:sp>
        <p:nvSpPr>
          <p:cNvPr id="43" name="TextShape 5"/>
          <p:cNvSpPr txBox="1"/>
          <p:nvPr/>
        </p:nvSpPr>
        <p:spPr>
          <a:xfrm>
            <a:off x="5844962" y="2768966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59631" y="3719193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Owner-2</a:t>
            </a:r>
          </a:p>
        </p:txBody>
      </p:sp>
      <p:pic>
        <p:nvPicPr>
          <p:cNvPr id="35" name="图片 34"/>
          <p:cNvPicPr/>
          <p:nvPr/>
        </p:nvPicPr>
        <p:blipFill>
          <a:blip r:embed="rId3"/>
          <a:stretch/>
        </p:blipFill>
        <p:spPr>
          <a:xfrm>
            <a:off x="6658157" y="3255180"/>
            <a:ext cx="344520" cy="254880"/>
          </a:xfrm>
          <a:prstGeom prst="rect">
            <a:avLst/>
          </a:prstGeom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4615022" y="2013130"/>
            <a:ext cx="69239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DV2</a:t>
            </a:r>
          </a:p>
        </p:txBody>
      </p:sp>
      <p:sp>
        <p:nvSpPr>
          <p:cNvPr id="20" name="TextShape 5"/>
          <p:cNvSpPr txBox="1"/>
          <p:nvPr/>
        </p:nvSpPr>
        <p:spPr>
          <a:xfrm>
            <a:off x="3535151" y="1654153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71225" y="2535751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Owner-1</a:t>
            </a:r>
          </a:p>
        </p:txBody>
      </p:sp>
      <p:pic>
        <p:nvPicPr>
          <p:cNvPr id="27" name="图片 26"/>
          <p:cNvPicPr/>
          <p:nvPr/>
        </p:nvPicPr>
        <p:blipFill>
          <a:blip r:embed="rId3"/>
          <a:stretch/>
        </p:blipFill>
        <p:spPr>
          <a:xfrm>
            <a:off x="4348346" y="2140367"/>
            <a:ext cx="344520" cy="254880"/>
          </a:xfrm>
          <a:prstGeom prst="rect">
            <a:avLst/>
          </a:prstGeom>
          <a:ln>
            <a:noFill/>
          </a:ln>
        </p:spPr>
      </p:pic>
      <p:sp>
        <p:nvSpPr>
          <p:cNvPr id="29" name="Line 7"/>
          <p:cNvSpPr/>
          <p:nvPr/>
        </p:nvSpPr>
        <p:spPr>
          <a:xfrm>
            <a:off x="4546994" y="2374767"/>
            <a:ext cx="1491855" cy="66312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Proposed Structure: </a:t>
            </a:r>
            <a:r>
              <a:rPr lang="en-US" altLang="zh-CN" sz="4400" dirty="0" smtClean="0"/>
              <a:t>Resale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0D52-296A-4B2E-B87E-9458A2164AB7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1" name="CustomShape 2"/>
          <p:cNvSpPr/>
          <p:nvPr/>
        </p:nvSpPr>
        <p:spPr>
          <a:xfrm>
            <a:off x="750995" y="3018360"/>
            <a:ext cx="1728000" cy="936000"/>
          </a:xfrm>
          <a:custGeom>
            <a:avLst/>
            <a:gdLst/>
            <a:ahLst/>
            <a:cxnLst/>
            <a:rect l="0" t="0" r="r" b="b"/>
            <a:pathLst>
              <a:path w="48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4367" y="2601"/>
                </a:lnTo>
                <a:cubicBezTo>
                  <a:pt x="4584" y="2601"/>
                  <a:pt x="4801" y="2384"/>
                  <a:pt x="4801" y="2167"/>
                </a:cubicBezTo>
                <a:lnTo>
                  <a:pt x="4801" y="433"/>
                </a:lnTo>
                <a:cubicBezTo>
                  <a:pt x="4801" y="216"/>
                  <a:pt x="4584" y="0"/>
                  <a:pt x="4367" y="0"/>
                </a:cubicBezTo>
                <a:lnTo>
                  <a:pt x="433" y="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b="0" strike="noStrike" spc="-1" dirty="0">
                <a:latin typeface="Arial"/>
              </a:rPr>
              <a:t>MASA</a:t>
            </a:r>
          </a:p>
        </p:txBody>
      </p:sp>
      <p:pic>
        <p:nvPicPr>
          <p:cNvPr id="25" name="图片 24"/>
          <p:cNvPicPr/>
          <p:nvPr/>
        </p:nvPicPr>
        <p:blipFill>
          <a:blip r:embed="rId3"/>
          <a:stretch/>
        </p:blipFill>
        <p:spPr>
          <a:xfrm>
            <a:off x="1940075" y="3522360"/>
            <a:ext cx="538920" cy="398880"/>
          </a:xfrm>
          <a:prstGeom prst="rect">
            <a:avLst/>
          </a:prstGeom>
          <a:ln>
            <a:noFill/>
          </a:ln>
        </p:spPr>
      </p:pic>
      <p:sp>
        <p:nvSpPr>
          <p:cNvPr id="28" name="TextShape 5"/>
          <p:cNvSpPr txBox="1"/>
          <p:nvPr/>
        </p:nvSpPr>
        <p:spPr>
          <a:xfrm>
            <a:off x="7578783" y="4786466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pic>
        <p:nvPicPr>
          <p:cNvPr id="30" name="图片 29"/>
          <p:cNvPicPr/>
          <p:nvPr/>
        </p:nvPicPr>
        <p:blipFill>
          <a:blip r:embed="rId5"/>
          <a:stretch/>
        </p:blipFill>
        <p:spPr>
          <a:xfrm>
            <a:off x="9171915" y="2933550"/>
            <a:ext cx="1228320" cy="1228320"/>
          </a:xfrm>
          <a:prstGeom prst="rect">
            <a:avLst/>
          </a:prstGeom>
          <a:ln>
            <a:noFill/>
          </a:ln>
        </p:spPr>
      </p:pic>
      <p:sp>
        <p:nvSpPr>
          <p:cNvPr id="31" name="Line 7"/>
          <p:cNvSpPr/>
          <p:nvPr/>
        </p:nvSpPr>
        <p:spPr>
          <a:xfrm flipH="1" flipV="1">
            <a:off x="8117725" y="2562351"/>
            <a:ext cx="299955" cy="72515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" name="Line 9"/>
          <p:cNvSpPr/>
          <p:nvPr/>
        </p:nvSpPr>
        <p:spPr>
          <a:xfrm flipH="1">
            <a:off x="8117724" y="3970656"/>
            <a:ext cx="363861" cy="81580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" name="CustomShape 10"/>
          <p:cNvSpPr/>
          <p:nvPr/>
        </p:nvSpPr>
        <p:spPr>
          <a:xfrm>
            <a:off x="4505325" y="2861550"/>
            <a:ext cx="158607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Intermediary</a:t>
            </a:r>
            <a:endParaRPr lang="zh-CN" altLang="en-US" sz="2000" dirty="0"/>
          </a:p>
        </p:txBody>
      </p:sp>
      <p:pic>
        <p:nvPicPr>
          <p:cNvPr id="35" name="图片 34"/>
          <p:cNvPicPr/>
          <p:nvPr/>
        </p:nvPicPr>
        <p:blipFill>
          <a:blip r:embed="rId3"/>
          <a:stretch/>
        </p:blipFill>
        <p:spPr>
          <a:xfrm>
            <a:off x="5507655" y="3594360"/>
            <a:ext cx="344520" cy="254880"/>
          </a:xfrm>
          <a:prstGeom prst="rect">
            <a:avLst/>
          </a:prstGeom>
          <a:ln>
            <a:noFill/>
          </a:ln>
        </p:spPr>
      </p:pic>
      <p:sp>
        <p:nvSpPr>
          <p:cNvPr id="36" name="Line 7"/>
          <p:cNvSpPr/>
          <p:nvPr/>
        </p:nvSpPr>
        <p:spPr>
          <a:xfrm flipV="1">
            <a:off x="2478995" y="3509547"/>
            <a:ext cx="2093005" cy="3139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65975" y="3895058"/>
            <a:ext cx="2126430" cy="6309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Long period voucher set</a:t>
            </a:r>
          </a:p>
          <a:p>
            <a:pPr algn="ctr"/>
            <a:r>
              <a:rPr lang="en-US" altLang="zh-CN" sz="1400" dirty="0" smtClean="0"/>
              <a:t>(VS)</a:t>
            </a:r>
            <a:endParaRPr lang="en-US" altLang="zh-CN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362270" y="4047897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Ephemeral voucher2 + VS</a:t>
            </a:r>
          </a:p>
        </p:txBody>
      </p:sp>
      <p:sp>
        <p:nvSpPr>
          <p:cNvPr id="39" name="Line 7"/>
          <p:cNvSpPr/>
          <p:nvPr/>
        </p:nvSpPr>
        <p:spPr>
          <a:xfrm>
            <a:off x="5418734" y="2857232"/>
            <a:ext cx="3820515" cy="62912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0" name="Line 7"/>
          <p:cNvSpPr/>
          <p:nvPr/>
        </p:nvSpPr>
        <p:spPr>
          <a:xfrm flipV="1">
            <a:off x="5418734" y="3801815"/>
            <a:ext cx="3820515" cy="36005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55519" y="2597480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Ephemeral voucher1 + VS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37492" y="5655865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Owner-2</a:t>
            </a:r>
          </a:p>
        </p:txBody>
      </p:sp>
      <p:sp>
        <p:nvSpPr>
          <p:cNvPr id="43" name="TextShape 5"/>
          <p:cNvSpPr txBox="1"/>
          <p:nvPr/>
        </p:nvSpPr>
        <p:spPr>
          <a:xfrm>
            <a:off x="7361268" y="1464245"/>
            <a:ext cx="1077884" cy="95265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 wrap="square" lIns="90000" tIns="45000" rIns="90000" bIns="450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spc="-1" dirty="0">
              <a:latin typeface="Arial"/>
            </a:endParaRPr>
          </a:p>
          <a:p>
            <a:pPr algn="ctr"/>
            <a:endParaRPr lang="en-CA" sz="1400" b="0" strike="noStrike" spc="-1" dirty="0" smtClean="0">
              <a:latin typeface="Arial"/>
            </a:endParaRPr>
          </a:p>
          <a:p>
            <a:pPr algn="ctr"/>
            <a:endParaRPr lang="en-CA" sz="1400" b="0" strike="noStrike" spc="-1" dirty="0">
              <a:latin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00147" y="2314776"/>
            <a:ext cx="1000126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pPr algn="ctr"/>
            <a:r>
              <a:rPr lang="en-US" altLang="zh-CN" sz="1400" dirty="0" smtClean="0"/>
              <a:t>Owner-1</a:t>
            </a:r>
          </a:p>
        </p:txBody>
      </p:sp>
    </p:spTree>
    <p:extLst>
      <p:ext uri="{BB962C8B-B14F-4D97-AF65-F5344CB8AC3E}">
        <p14:creationId xmlns:p14="http://schemas.microsoft.com/office/powerpoint/2010/main" val="40758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F4FC-0754-46E0-92A0-A48FD05EB0E4}" type="datetime1">
              <a:rPr lang="zh-CN" altLang="en-US" smtClean="0"/>
              <a:t>2020/4/2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6465" y="522047"/>
            <a:ext cx="1189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Issues to think about …</a:t>
            </a:r>
            <a:endParaRPr lang="zh-CN" altLang="en-US" sz="4400" dirty="0" smtClean="0"/>
          </a:p>
        </p:txBody>
      </p:sp>
      <p:sp>
        <p:nvSpPr>
          <p:cNvPr id="7" name="文本框 3"/>
          <p:cNvSpPr txBox="1"/>
          <p:nvPr/>
        </p:nvSpPr>
        <p:spPr>
          <a:xfrm>
            <a:off x="933388" y="1504953"/>
            <a:ext cx="1032522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delegated voucher extension</a:t>
            </a: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buFont typeface="+mj-lt"/>
              <a:buAutoNum type="romanUcPeriod"/>
            </a:pPr>
            <a:r>
              <a:rPr lang="en-US" altLang="zh-CN" sz="1600" dirty="0"/>
              <a:t>pinned-certificate-authority: </a:t>
            </a:r>
            <a:endParaRPr lang="zh-CN" altLang="zh-CN" sz="16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Could this be omitted to use some DNS TLSA certification?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romanUcPeriod"/>
            </a:pPr>
            <a:r>
              <a:rPr lang="en-US" altLang="zh-CN" sz="1600" dirty="0" smtClean="0"/>
              <a:t>pinned-certificate-name</a:t>
            </a:r>
            <a:r>
              <a:rPr lang="en-US" altLang="zh-CN" sz="1600" dirty="0"/>
              <a:t>: </a:t>
            </a:r>
            <a:endParaRPr lang="zh-CN" altLang="zh-CN" sz="16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Is it enough to pin an rfc822NAME, or do we need to be able to pin other DNs?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romanUcPeriod"/>
            </a:pPr>
            <a:r>
              <a:rPr lang="en-US" altLang="zh-CN" sz="1600" dirty="0"/>
              <a:t>delegation-voucher: </a:t>
            </a:r>
            <a:endParaRPr lang="en-US" altLang="zh-CN" sz="1600" dirty="0" smtClean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This is a flag, like CA= True. Do we need it?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romanUcPeriod"/>
            </a:pPr>
            <a:r>
              <a:rPr lang="en-US" altLang="zh-CN" sz="1600" dirty="0" smtClean="0"/>
              <a:t>intermediate-identities: </a:t>
            </a:r>
            <a:endParaRPr lang="zh-CN" altLang="zh-CN" sz="16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This </a:t>
            </a:r>
            <a:r>
              <a:rPr lang="en-US" altLang="zh-CN" sz="1200" dirty="0"/>
              <a:t>is </a:t>
            </a:r>
            <a:r>
              <a:rPr lang="en-US" altLang="zh-CN" sz="1200" dirty="0" smtClean="0"/>
              <a:t>voucher identity being consistent with delegation voucher. </a:t>
            </a:r>
            <a:r>
              <a:rPr lang="en-US" altLang="zh-CN" sz="1200" dirty="0"/>
              <a:t>Do we need it?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romanUcPeriod"/>
            </a:pPr>
            <a:r>
              <a:rPr lang="en-US" altLang="zh-CN" sz="1600" dirty="0" smtClean="0"/>
              <a:t>delegation-countdown: </a:t>
            </a:r>
            <a:endParaRPr lang="zh-CN" altLang="zh-CN" sz="1600" dirty="0" smtClean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Do we need a way to limit how many times a delegation voucher can be created?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Do </a:t>
            </a:r>
            <a:r>
              <a:rPr lang="en-US" altLang="zh-CN" sz="2000" dirty="0"/>
              <a:t>we do any of this for JSON format vouchers, or do it only for COSE signed CBOR vouchers</a:t>
            </a:r>
            <a:r>
              <a:rPr lang="en-US" altLang="zh-CN" sz="2000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 </a:t>
            </a:r>
            <a:r>
              <a:rPr lang="en-US" altLang="zh-CN" sz="1600" dirty="0"/>
              <a:t>won't feel that this even close to complete until code is written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Registrar may need enhancing</a:t>
            </a:r>
            <a:r>
              <a:rPr lang="en-US" altLang="zh-CN" sz="2000" dirty="0" smtClean="0"/>
              <a:t>…</a:t>
            </a:r>
            <a:endParaRPr lang="en-US" altLang="zh-CN" sz="1200" dirty="0"/>
          </a:p>
        </p:txBody>
      </p:sp>
      <p:pic>
        <p:nvPicPr>
          <p:cNvPr id="1026" name="Picture 2" descr="C:\Users\y00468095\AppData\Roaming\eSpace_Desktop\UserData\y00468095\imagefiles\9C853CBF-CAD7-4CBE-8DF4-E04EEF3DB17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96" y="1603181"/>
            <a:ext cx="3884662" cy="22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570" y="2607013"/>
            <a:ext cx="1105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Thank You!</a:t>
            </a:r>
            <a:endParaRPr lang="zh-CN" altLang="en-US" sz="9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3BD-7334-4C0D-8D59-A5C2BADB1F71}" type="datetime1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643</Words>
  <Application>Microsoft Office PowerPoint</Application>
  <PresentationFormat>宽屏</PresentationFormat>
  <Paragraphs>181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FreeMono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Delegated Authority for Bootstrap Voucher Artifacts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Active-Scanning profiles for IoT devices</dc:title>
  <dc:creator>Yangjie (Jay, IP Standard)</dc:creator>
  <cp:lastModifiedBy>Yangjie (Jay, IP Standard)</cp:lastModifiedBy>
  <cp:revision>168</cp:revision>
  <dcterms:created xsi:type="dcterms:W3CDTF">2020-03-23T02:53:59Z</dcterms:created>
  <dcterms:modified xsi:type="dcterms:W3CDTF">2020-04-02T12:41:24Z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(3)xtiDGlTYJ91Rmht3z85cnA6CqtSbqbqmiy4xRUFNC7G0BVzX+oD42vGE2IgaPRGV2TvWiI9g
ahRwnsQG6UyE98aELTqPCwl9md6qMBm66Q532XxVbGcrgIAirrYpqewGDs1RxcOYt4SrYH1Y
bX6djTyXmPNv874/qCcwxSwhDYL4KiQGrcBqxWgvqfv4RjmrsTkw5ISRzGsUaHOnATS4KkuF
5U9b1i40medmtw3sDR</vt:lpwstr>
  </property>
  <property fmtid="{D5CDD505-2E9C-101B-9397-08002B2CF9AE}" pid="3" name="_2015_ms_pID_7253431">
    <vt:lpwstr>6xf62G+GWe+ndZgd7GcWZEfYTwkixXRXYQWX8qD/974y6Hq4ice0/u
y08/TPhaVVbJfKFgh4UGzfNc1t812hG+qTFJDSr3AhE2JGwvKXgPVm3nUzLvMr6YNSWF/zny
uR12mLPq66PvOzfznCzXjgvBgTdswBmWZl04yBbxoD7Fqn65h22HfJ1kKsmyWA6h5GswMm8k
m1ppS8Znxh7piz/FYjYxXe4rT9m25omyENb5</vt:lpwstr>
  </property>
  <property fmtid="{D5CDD505-2E9C-101B-9397-08002B2CF9AE}" pid="4" name="_2015_ms_pID_7253432">
    <vt:lpwstr>vw==</vt:lpwstr>
  </property>
</Properties>
</file>