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9" r:id="rId4"/>
    <p:sldId id="267" r:id="rId5"/>
    <p:sldId id="257" r:id="rId6"/>
    <p:sldId id="280" r:id="rId7"/>
    <p:sldId id="281" r:id="rId8"/>
    <p:sldId id="282" r:id="rId9"/>
    <p:sldId id="283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65" r:id="rId18"/>
    <p:sldId id="269" r:id="rId19"/>
    <p:sldId id="270" r:id="rId20"/>
    <p:sldId id="273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84D62-7E4A-4360-969F-EE295A5B7A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DE6286-B746-4B9F-B371-371418B1BA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Ridership</a:t>
          </a:r>
        </a:p>
      </dgm:t>
    </dgm:pt>
    <dgm:pt modelId="{08FAD378-4CCA-478B-A491-4A472EE920F5}" type="parTrans" cxnId="{3B0C7BD0-3A9D-41C8-B33B-105A93EFCC98}">
      <dgm:prSet/>
      <dgm:spPr/>
      <dgm:t>
        <a:bodyPr/>
        <a:lstStyle/>
        <a:p>
          <a:endParaRPr lang="en-US"/>
        </a:p>
      </dgm:t>
    </dgm:pt>
    <dgm:pt modelId="{D59004AE-269B-4884-A830-793C5AEAC235}" type="sibTrans" cxnId="{3B0C7BD0-3A9D-41C8-B33B-105A93EFCC98}">
      <dgm:prSet/>
      <dgm:spPr/>
      <dgm:t>
        <a:bodyPr/>
        <a:lstStyle/>
        <a:p>
          <a:endParaRPr lang="en-US"/>
        </a:p>
      </dgm:t>
    </dgm:pt>
    <dgm:pt modelId="{56B6DF54-6218-4030-9A35-0E8A4C67B1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Taxi &amp; For-Hire Vehicles</a:t>
          </a:r>
        </a:p>
      </dgm:t>
    </dgm:pt>
    <dgm:pt modelId="{4DCA2E8F-AEE1-4EF5-9150-045621DBCF4E}" type="parTrans" cxnId="{69D078D5-75FD-4F17-BD38-028FACC7EAE2}">
      <dgm:prSet/>
      <dgm:spPr/>
      <dgm:t>
        <a:bodyPr/>
        <a:lstStyle/>
        <a:p>
          <a:endParaRPr lang="en-US"/>
        </a:p>
      </dgm:t>
    </dgm:pt>
    <dgm:pt modelId="{DB18A79C-7333-45DD-AE56-863BE69D5CFA}" type="sibTrans" cxnId="{69D078D5-75FD-4F17-BD38-028FACC7EAE2}">
      <dgm:prSet/>
      <dgm:spPr/>
      <dgm:t>
        <a:bodyPr/>
        <a:lstStyle/>
        <a:p>
          <a:endParaRPr lang="en-US"/>
        </a:p>
      </dgm:t>
    </dgm:pt>
    <dgm:pt modelId="{50B0959E-C77C-47E2-B937-E8933B6CD2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Citibike</a:t>
          </a:r>
        </a:p>
      </dgm:t>
    </dgm:pt>
    <dgm:pt modelId="{644181CB-60DA-496D-87EF-A5CFA42483CD}" type="parTrans" cxnId="{A434146B-2B5F-4259-B6D4-4F7517B63537}">
      <dgm:prSet/>
      <dgm:spPr/>
      <dgm:t>
        <a:bodyPr/>
        <a:lstStyle/>
        <a:p>
          <a:endParaRPr lang="en-US"/>
        </a:p>
      </dgm:t>
    </dgm:pt>
    <dgm:pt modelId="{6142585D-D5AB-4D4E-8DFC-4DC3B2AA5D2E}" type="sibTrans" cxnId="{A434146B-2B5F-4259-B6D4-4F7517B63537}">
      <dgm:prSet/>
      <dgm:spPr/>
      <dgm:t>
        <a:bodyPr/>
        <a:lstStyle/>
        <a:p>
          <a:endParaRPr lang="en-US"/>
        </a:p>
      </dgm:t>
    </dgm:pt>
    <dgm:pt modelId="{852BF4C3-84E1-4C44-B0D9-8EE6D6271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Subway</a:t>
          </a:r>
        </a:p>
      </dgm:t>
    </dgm:pt>
    <dgm:pt modelId="{24A91E06-87CA-455F-B9FA-B2C1F3980C65}" type="parTrans" cxnId="{31039CF8-DF7E-45C5-87C7-C9D3CCEDF1ED}">
      <dgm:prSet/>
      <dgm:spPr/>
      <dgm:t>
        <a:bodyPr/>
        <a:lstStyle/>
        <a:p>
          <a:endParaRPr lang="en-US"/>
        </a:p>
      </dgm:t>
    </dgm:pt>
    <dgm:pt modelId="{FFF143EC-7985-45CF-B36E-14F925FB6D3D}" type="sibTrans" cxnId="{31039CF8-DF7E-45C5-87C7-C9D3CCEDF1ED}">
      <dgm:prSet/>
      <dgm:spPr/>
      <dgm:t>
        <a:bodyPr/>
        <a:lstStyle/>
        <a:p>
          <a:endParaRPr lang="en-US"/>
        </a:p>
      </dgm:t>
    </dgm:pt>
    <dgm:pt modelId="{91986DAF-7FB5-4542-9A7C-A492C9FF55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Questions</a:t>
          </a:r>
        </a:p>
      </dgm:t>
    </dgm:pt>
    <dgm:pt modelId="{28E223C9-164B-434C-8600-3E8FA0AAD760}" type="parTrans" cxnId="{6F981198-9F0A-47CD-BF4F-2CE4B5D06F67}">
      <dgm:prSet/>
      <dgm:spPr/>
      <dgm:t>
        <a:bodyPr/>
        <a:lstStyle/>
        <a:p>
          <a:endParaRPr lang="en-US"/>
        </a:p>
      </dgm:t>
    </dgm:pt>
    <dgm:pt modelId="{ACC1E797-6C28-4A2A-9CAA-6EE7B952710A}" type="sibTrans" cxnId="{6F981198-9F0A-47CD-BF4F-2CE4B5D06F67}">
      <dgm:prSet/>
      <dgm:spPr/>
      <dgm:t>
        <a:bodyPr/>
        <a:lstStyle/>
        <a:p>
          <a:endParaRPr lang="en-US"/>
        </a:p>
      </dgm:t>
    </dgm:pt>
    <dgm:pt modelId="{D89DD896-DAE4-4C7B-877B-6CF81B47D115}" type="pres">
      <dgm:prSet presAssocID="{47884D62-7E4A-4360-969F-EE295A5B7A27}" presName="root" presStyleCnt="0">
        <dgm:presLayoutVars>
          <dgm:dir/>
          <dgm:resizeHandles val="exact"/>
        </dgm:presLayoutVars>
      </dgm:prSet>
      <dgm:spPr/>
    </dgm:pt>
    <dgm:pt modelId="{157A9459-B914-4585-8A52-8798DD377CD0}" type="pres">
      <dgm:prSet presAssocID="{10DE6286-B746-4B9F-B371-371418B1BAA9}" presName="compNode" presStyleCnt="0"/>
      <dgm:spPr/>
    </dgm:pt>
    <dgm:pt modelId="{FB0E3EF4-AC47-4A0D-A207-47FFB7D2A94A}" type="pres">
      <dgm:prSet presAssocID="{10DE6286-B746-4B9F-B371-371418B1BA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397B93B-0420-4957-BD8B-A2B0C1D75534}" type="pres">
      <dgm:prSet presAssocID="{10DE6286-B746-4B9F-B371-371418B1BAA9}" presName="iconSpace" presStyleCnt="0"/>
      <dgm:spPr/>
    </dgm:pt>
    <dgm:pt modelId="{8E882BD4-821E-45A4-9D72-23E15F52B158}" type="pres">
      <dgm:prSet presAssocID="{10DE6286-B746-4B9F-B371-371418B1BAA9}" presName="parTx" presStyleLbl="revTx" presStyleIdx="0" presStyleCnt="4">
        <dgm:presLayoutVars>
          <dgm:chMax val="0"/>
          <dgm:chPref val="0"/>
        </dgm:presLayoutVars>
      </dgm:prSet>
      <dgm:spPr/>
    </dgm:pt>
    <dgm:pt modelId="{E47B713D-BD53-4DF4-8023-5E168B318652}" type="pres">
      <dgm:prSet presAssocID="{10DE6286-B746-4B9F-B371-371418B1BAA9}" presName="txSpace" presStyleCnt="0"/>
      <dgm:spPr/>
    </dgm:pt>
    <dgm:pt modelId="{7E8F9A1D-17B5-4DDD-BC58-A183EA1BA18F}" type="pres">
      <dgm:prSet presAssocID="{10DE6286-B746-4B9F-B371-371418B1BAA9}" presName="desTx" presStyleLbl="revTx" presStyleIdx="1" presStyleCnt="4">
        <dgm:presLayoutVars/>
      </dgm:prSet>
      <dgm:spPr/>
    </dgm:pt>
    <dgm:pt modelId="{33912DAF-F1A2-4095-A98A-EC2A23AB9FD0}" type="pres">
      <dgm:prSet presAssocID="{D59004AE-269B-4884-A830-793C5AEAC235}" presName="sibTrans" presStyleCnt="0"/>
      <dgm:spPr/>
    </dgm:pt>
    <dgm:pt modelId="{B5099397-8098-4F4A-A892-78AEFFD1E070}" type="pres">
      <dgm:prSet presAssocID="{91986DAF-7FB5-4542-9A7C-A492C9FF55B9}" presName="compNode" presStyleCnt="0"/>
      <dgm:spPr/>
    </dgm:pt>
    <dgm:pt modelId="{181F10B7-1315-4158-B37D-CA2ECB98745E}" type="pres">
      <dgm:prSet presAssocID="{91986DAF-7FB5-4542-9A7C-A492C9FF55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BDC7713-28E3-4FD1-888A-2D65205DCB01}" type="pres">
      <dgm:prSet presAssocID="{91986DAF-7FB5-4542-9A7C-A492C9FF55B9}" presName="iconSpace" presStyleCnt="0"/>
      <dgm:spPr/>
    </dgm:pt>
    <dgm:pt modelId="{D0EB77BD-AF86-4F99-BEFD-D29BFDAB7334}" type="pres">
      <dgm:prSet presAssocID="{91986DAF-7FB5-4542-9A7C-A492C9FF55B9}" presName="parTx" presStyleLbl="revTx" presStyleIdx="2" presStyleCnt="4">
        <dgm:presLayoutVars>
          <dgm:chMax val="0"/>
          <dgm:chPref val="0"/>
        </dgm:presLayoutVars>
      </dgm:prSet>
      <dgm:spPr/>
    </dgm:pt>
    <dgm:pt modelId="{1B2DFA81-C83E-4387-A13F-F9C8D47E4D45}" type="pres">
      <dgm:prSet presAssocID="{91986DAF-7FB5-4542-9A7C-A492C9FF55B9}" presName="txSpace" presStyleCnt="0"/>
      <dgm:spPr/>
    </dgm:pt>
    <dgm:pt modelId="{A6812193-4994-48DA-813A-E0C5F3E9FDF9}" type="pres">
      <dgm:prSet presAssocID="{91986DAF-7FB5-4542-9A7C-A492C9FF55B9}" presName="desTx" presStyleLbl="revTx" presStyleIdx="3" presStyleCnt="4">
        <dgm:presLayoutVars/>
      </dgm:prSet>
      <dgm:spPr/>
    </dgm:pt>
  </dgm:ptLst>
  <dgm:cxnLst>
    <dgm:cxn modelId="{C2D6A715-34D5-4FF6-96D4-7B1CA526FC98}" type="presOf" srcId="{91986DAF-7FB5-4542-9A7C-A492C9FF55B9}" destId="{D0EB77BD-AF86-4F99-BEFD-D29BFDAB7334}" srcOrd="0" destOrd="0" presId="urn:microsoft.com/office/officeart/2018/5/layout/CenteredIconLabelDescriptionList"/>
    <dgm:cxn modelId="{A434146B-2B5F-4259-B6D4-4F7517B63537}" srcId="{10DE6286-B746-4B9F-B371-371418B1BAA9}" destId="{50B0959E-C77C-47E2-B937-E8933B6CD2BE}" srcOrd="1" destOrd="0" parTransId="{644181CB-60DA-496D-87EF-A5CFA42483CD}" sibTransId="{6142585D-D5AB-4D4E-8DFC-4DC3B2AA5D2E}"/>
    <dgm:cxn modelId="{E0BED282-BE6B-4C6C-93C9-01DDDDD9B8FD}" type="presOf" srcId="{56B6DF54-6218-4030-9A35-0E8A4C67B135}" destId="{7E8F9A1D-17B5-4DDD-BC58-A183EA1BA18F}" srcOrd="0" destOrd="0" presId="urn:microsoft.com/office/officeart/2018/5/layout/CenteredIconLabelDescriptionList"/>
    <dgm:cxn modelId="{6F981198-9F0A-47CD-BF4F-2CE4B5D06F67}" srcId="{47884D62-7E4A-4360-969F-EE295A5B7A27}" destId="{91986DAF-7FB5-4542-9A7C-A492C9FF55B9}" srcOrd="1" destOrd="0" parTransId="{28E223C9-164B-434C-8600-3E8FA0AAD760}" sibTransId="{ACC1E797-6C28-4A2A-9CAA-6EE7B952710A}"/>
    <dgm:cxn modelId="{DDC34FA4-2B2E-43DD-AC7D-CE750B8F41E1}" type="presOf" srcId="{852BF4C3-84E1-4C44-B0D9-8EE6D6271562}" destId="{7E8F9A1D-17B5-4DDD-BC58-A183EA1BA18F}" srcOrd="0" destOrd="2" presId="urn:microsoft.com/office/officeart/2018/5/layout/CenteredIconLabelDescriptionList"/>
    <dgm:cxn modelId="{D40926B6-44A5-401D-BDDB-1FFC04736B23}" type="presOf" srcId="{10DE6286-B746-4B9F-B371-371418B1BAA9}" destId="{8E882BD4-821E-45A4-9D72-23E15F52B158}" srcOrd="0" destOrd="0" presId="urn:microsoft.com/office/officeart/2018/5/layout/CenteredIconLabelDescriptionList"/>
    <dgm:cxn modelId="{3B0C7BD0-3A9D-41C8-B33B-105A93EFCC98}" srcId="{47884D62-7E4A-4360-969F-EE295A5B7A27}" destId="{10DE6286-B746-4B9F-B371-371418B1BAA9}" srcOrd="0" destOrd="0" parTransId="{08FAD378-4CCA-478B-A491-4A472EE920F5}" sibTransId="{D59004AE-269B-4884-A830-793C5AEAC235}"/>
    <dgm:cxn modelId="{69D078D5-75FD-4F17-BD38-028FACC7EAE2}" srcId="{10DE6286-B746-4B9F-B371-371418B1BAA9}" destId="{56B6DF54-6218-4030-9A35-0E8A4C67B135}" srcOrd="0" destOrd="0" parTransId="{4DCA2E8F-AEE1-4EF5-9150-045621DBCF4E}" sibTransId="{DB18A79C-7333-45DD-AE56-863BE69D5CFA}"/>
    <dgm:cxn modelId="{468DA9E2-BC6B-4A51-967A-DE94B3468974}" type="presOf" srcId="{50B0959E-C77C-47E2-B937-E8933B6CD2BE}" destId="{7E8F9A1D-17B5-4DDD-BC58-A183EA1BA18F}" srcOrd="0" destOrd="1" presId="urn:microsoft.com/office/officeart/2018/5/layout/CenteredIconLabelDescriptionList"/>
    <dgm:cxn modelId="{9F9676E3-3FD7-4B33-B0CE-638AA9A80F93}" type="presOf" srcId="{47884D62-7E4A-4360-969F-EE295A5B7A27}" destId="{D89DD896-DAE4-4C7B-877B-6CF81B47D115}" srcOrd="0" destOrd="0" presId="urn:microsoft.com/office/officeart/2018/5/layout/CenteredIconLabelDescriptionList"/>
    <dgm:cxn modelId="{31039CF8-DF7E-45C5-87C7-C9D3CCEDF1ED}" srcId="{10DE6286-B746-4B9F-B371-371418B1BAA9}" destId="{852BF4C3-84E1-4C44-B0D9-8EE6D6271562}" srcOrd="2" destOrd="0" parTransId="{24A91E06-87CA-455F-B9FA-B2C1F3980C65}" sibTransId="{FFF143EC-7985-45CF-B36E-14F925FB6D3D}"/>
    <dgm:cxn modelId="{09B1DAC5-6098-484E-B55E-D3AC61D55105}" type="presParOf" srcId="{D89DD896-DAE4-4C7B-877B-6CF81B47D115}" destId="{157A9459-B914-4585-8A52-8798DD377CD0}" srcOrd="0" destOrd="0" presId="urn:microsoft.com/office/officeart/2018/5/layout/CenteredIconLabelDescriptionList"/>
    <dgm:cxn modelId="{58311356-D5D8-4EA8-BB34-03B4E20545E4}" type="presParOf" srcId="{157A9459-B914-4585-8A52-8798DD377CD0}" destId="{FB0E3EF4-AC47-4A0D-A207-47FFB7D2A94A}" srcOrd="0" destOrd="0" presId="urn:microsoft.com/office/officeart/2018/5/layout/CenteredIconLabelDescriptionList"/>
    <dgm:cxn modelId="{017A60FD-45E3-471A-9D7F-8D028D366041}" type="presParOf" srcId="{157A9459-B914-4585-8A52-8798DD377CD0}" destId="{4397B93B-0420-4957-BD8B-A2B0C1D75534}" srcOrd="1" destOrd="0" presId="urn:microsoft.com/office/officeart/2018/5/layout/CenteredIconLabelDescriptionList"/>
    <dgm:cxn modelId="{4A7BF959-03FA-4255-ABE1-F53A473FE657}" type="presParOf" srcId="{157A9459-B914-4585-8A52-8798DD377CD0}" destId="{8E882BD4-821E-45A4-9D72-23E15F52B158}" srcOrd="2" destOrd="0" presId="urn:microsoft.com/office/officeart/2018/5/layout/CenteredIconLabelDescriptionList"/>
    <dgm:cxn modelId="{49CC4A3D-A176-4F67-A1AE-1D975826677F}" type="presParOf" srcId="{157A9459-B914-4585-8A52-8798DD377CD0}" destId="{E47B713D-BD53-4DF4-8023-5E168B318652}" srcOrd="3" destOrd="0" presId="urn:microsoft.com/office/officeart/2018/5/layout/CenteredIconLabelDescriptionList"/>
    <dgm:cxn modelId="{36C827CE-51A4-47D9-8E9C-2B4805A429DC}" type="presParOf" srcId="{157A9459-B914-4585-8A52-8798DD377CD0}" destId="{7E8F9A1D-17B5-4DDD-BC58-A183EA1BA18F}" srcOrd="4" destOrd="0" presId="urn:microsoft.com/office/officeart/2018/5/layout/CenteredIconLabelDescriptionList"/>
    <dgm:cxn modelId="{DB702296-6D4B-473B-8464-F87613137D0B}" type="presParOf" srcId="{D89DD896-DAE4-4C7B-877B-6CF81B47D115}" destId="{33912DAF-F1A2-4095-A98A-EC2A23AB9FD0}" srcOrd="1" destOrd="0" presId="urn:microsoft.com/office/officeart/2018/5/layout/CenteredIconLabelDescriptionList"/>
    <dgm:cxn modelId="{53E892F9-66CC-4EE8-83FF-C107D06A2F6F}" type="presParOf" srcId="{D89DD896-DAE4-4C7B-877B-6CF81B47D115}" destId="{B5099397-8098-4F4A-A892-78AEFFD1E070}" srcOrd="2" destOrd="0" presId="urn:microsoft.com/office/officeart/2018/5/layout/CenteredIconLabelDescriptionList"/>
    <dgm:cxn modelId="{84D0D96B-2346-4A2F-92FD-3DA3E468C586}" type="presParOf" srcId="{B5099397-8098-4F4A-A892-78AEFFD1E070}" destId="{181F10B7-1315-4158-B37D-CA2ECB98745E}" srcOrd="0" destOrd="0" presId="urn:microsoft.com/office/officeart/2018/5/layout/CenteredIconLabelDescriptionList"/>
    <dgm:cxn modelId="{B10E9AC7-4E81-4D5E-AF75-A3A060DE7C08}" type="presParOf" srcId="{B5099397-8098-4F4A-A892-78AEFFD1E070}" destId="{9BDC7713-28E3-4FD1-888A-2D65205DCB01}" srcOrd="1" destOrd="0" presId="urn:microsoft.com/office/officeart/2018/5/layout/CenteredIconLabelDescriptionList"/>
    <dgm:cxn modelId="{24662842-5CF0-405A-8642-527A8617C8D4}" type="presParOf" srcId="{B5099397-8098-4F4A-A892-78AEFFD1E070}" destId="{D0EB77BD-AF86-4F99-BEFD-D29BFDAB7334}" srcOrd="2" destOrd="0" presId="urn:microsoft.com/office/officeart/2018/5/layout/CenteredIconLabelDescriptionList"/>
    <dgm:cxn modelId="{11A9FA91-31C2-4F18-B81B-B08383C43EE4}" type="presParOf" srcId="{B5099397-8098-4F4A-A892-78AEFFD1E070}" destId="{1B2DFA81-C83E-4387-A13F-F9C8D47E4D45}" srcOrd="3" destOrd="0" presId="urn:microsoft.com/office/officeart/2018/5/layout/CenteredIconLabelDescriptionList"/>
    <dgm:cxn modelId="{3D1C5D58-71C9-45E8-B75F-1E5153C02819}" type="presParOf" srcId="{B5099397-8098-4F4A-A892-78AEFFD1E070}" destId="{A6812193-4994-48DA-813A-E0C5F3E9FD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E3EF4-AC47-4A0D-A207-47FFB7D2A94A}">
      <dsp:nvSpPr>
        <dsp:cNvPr id="0" name=""/>
        <dsp:cNvSpPr/>
      </dsp:nvSpPr>
      <dsp:spPr>
        <a:xfrm>
          <a:off x="1963800" y="5015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82BD4-821E-45A4-9D72-23E15F52B158}">
      <dsp:nvSpPr>
        <dsp:cNvPr id="0" name=""/>
        <dsp:cNvSpPr/>
      </dsp:nvSpPr>
      <dsp:spPr>
        <a:xfrm>
          <a:off x="559800" y="2157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Ridership</a:t>
          </a:r>
        </a:p>
      </dsp:txBody>
      <dsp:txXfrm>
        <a:off x="559800" y="2157505"/>
        <a:ext cx="4320000" cy="648000"/>
      </dsp:txXfrm>
    </dsp:sp>
    <dsp:sp modelId="{7E8F9A1D-17B5-4DDD-BC58-A183EA1BA18F}">
      <dsp:nvSpPr>
        <dsp:cNvPr id="0" name=""/>
        <dsp:cNvSpPr/>
      </dsp:nvSpPr>
      <dsp:spPr>
        <a:xfrm>
          <a:off x="559800" y="2872471"/>
          <a:ext cx="4320000" cy="97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Taxi &amp; For-Hire Vehicles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Citibike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Subway</a:t>
          </a:r>
        </a:p>
      </dsp:txBody>
      <dsp:txXfrm>
        <a:off x="559800" y="2872471"/>
        <a:ext cx="4320000" cy="977336"/>
      </dsp:txXfrm>
    </dsp:sp>
    <dsp:sp modelId="{181F10B7-1315-4158-B37D-CA2ECB98745E}">
      <dsp:nvSpPr>
        <dsp:cNvPr id="0" name=""/>
        <dsp:cNvSpPr/>
      </dsp:nvSpPr>
      <dsp:spPr>
        <a:xfrm>
          <a:off x="7039800" y="50152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B77BD-AF86-4F99-BEFD-D29BFDAB7334}">
      <dsp:nvSpPr>
        <dsp:cNvPr id="0" name=""/>
        <dsp:cNvSpPr/>
      </dsp:nvSpPr>
      <dsp:spPr>
        <a:xfrm>
          <a:off x="5635800" y="2157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Questions</a:t>
          </a:r>
        </a:p>
      </dsp:txBody>
      <dsp:txXfrm>
        <a:off x="5635800" y="2157505"/>
        <a:ext cx="4320000" cy="648000"/>
      </dsp:txXfrm>
    </dsp:sp>
    <dsp:sp modelId="{A6812193-4994-48DA-813A-E0C5F3E9FDF9}">
      <dsp:nvSpPr>
        <dsp:cNvPr id="0" name=""/>
        <dsp:cNvSpPr/>
      </dsp:nvSpPr>
      <dsp:spPr>
        <a:xfrm>
          <a:off x="5635800" y="2872471"/>
          <a:ext cx="4320000" cy="97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94D2-E49E-4169-B316-8AA8A738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A5A1-C559-4C10-A5FC-D2534637D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BA74-39F4-422D-8143-D1F9FF7F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1F42-AD98-4AA9-AA44-6AA43F47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BA66-021A-49EC-8308-11BD35A2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1DD0-5577-4796-88DA-9965870B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06802-E671-4F92-A07C-76CF1358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127D-11FE-4B62-9E23-6B8C95D5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FA4B-7F5B-4978-94FB-095CB984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82E5-D53D-44CE-942C-8C6A632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C23AA-6408-4DF5-8755-95C5956EB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14C8D-DDA4-44E6-A7CA-A1E044B19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9F7FC-A79A-47B7-A2C0-8C5D8081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E695-902A-4114-A5A6-A6997972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15BA-D1B1-4963-ACF6-C2F111F3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8799-0696-4E4F-88BB-C016A49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B24F-B7A3-4439-AFAC-A8246E15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25C6-3900-41BD-A167-6AF86B6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EB58-08EF-40F9-96A2-CF16FA2B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6597-E89C-41FD-8822-343643FC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58AE-0171-4745-86BE-A2A061F8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257D-3919-43D8-A689-C1170792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47B7-AB15-4B61-83EB-3790732B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9A73-9D7C-4CC3-80B4-134F0B66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76E0-415E-4165-877D-02B7448C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9DBD-52AC-4EFB-949C-7EC502E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9B2A-055C-40EF-A03F-4D508AF19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CB773-A1BB-4E2F-8562-01AD819C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0903-4B67-46AC-B9D9-7DA71C3E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17057-DDBD-47B5-A042-5A1BAFC7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EAA74-61F2-4A2C-8D65-216952F2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8F33-DC8F-409A-8C9B-CFC83A80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4A7C3-3ABF-4AF4-9C0E-50DA042D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BB0E-B5EB-4FF9-8FEE-48BE5504C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BFA3F-9286-495A-8D65-BDDDB49D1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ECD0D-EC3F-42CE-85F1-BC3677DF6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AB166-02F2-4308-81F5-4F5DA5FF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6A8F3-4A1A-4D4E-877F-E00FC968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3A41D-36FF-4FCB-8829-BB77BF74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7ACC-62E8-4C38-ACD4-D240A0D2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5B93A-45BB-4AB1-89C2-C5FDC0C5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CF15-BF0B-4C6A-9CD6-4B2FA606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E0D8B-8A17-44D0-8BEF-5AC926A3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E069-9F0D-426F-9818-65D1E6DB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6D3-C6B1-4B08-B913-BA5E704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952E-5FBB-42F8-83B8-3C5B37EE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A657-380A-4D3D-9DE5-6303C1EB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3F26-3C57-4610-9BAF-D08A6B4C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61E-480E-4E90-973A-792E6294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27A7-978B-4682-A42F-75643A85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FD318-60D6-43CB-9EC7-2431298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4707B-7EB3-4C21-B508-97627DB8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B7BD-DC27-4FA4-B027-2BBC3832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75417-8EF6-44AB-928A-B94C377FB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A67AC-4AD3-400F-B823-C295BBF30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C1A8-E673-449E-86A4-2680C289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FE4B-D7A1-4DD4-80F2-58C2828D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38AF-B7DE-4790-8BED-6C813E5B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C09D0-6FE6-4B9A-8355-6DDC5C8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5E7A0-DE1A-4C4E-B332-C83731DF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9BF6-1552-4EAD-85B2-33671D382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6366-C03B-4F90-8554-0923CC7ED519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78A8-0338-4898-AF02-DF2E2EDBF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1FB-CDDD-4845-A2E6-801B113DE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tripdata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about/tlc-trip-record-data.page" TargetMode="External"/><Relationship Id="rId2" Type="http://schemas.openxmlformats.org/officeDocument/2006/relationships/hyperlink" Target="https://github.com/nychealth/coronavirus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DF118-8ED2-4956-A2D1-3C8FE73E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  <a:t>Effect of Covid-19 on </a:t>
            </a:r>
            <a:b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  <a:t>New York City Transportation</a:t>
            </a:r>
            <a:b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  <a:t>(March 2020 – June 2020)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E4C-2DE0-4D18-AC98-E707A4C5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305946"/>
            <a:ext cx="6105194" cy="6820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By: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Michael Reichard, Yeonjae Riyoon</a:t>
            </a:r>
            <a:r>
              <a:rPr lang="en-US" sz="1600" dirty="0">
                <a:solidFill>
                  <a:srgbClr val="FFFFFF"/>
                </a:solidFill>
                <a:latin typeface="-apple-system"/>
              </a:rPr>
              <a:t>,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Joshua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-apple-system"/>
              </a:rPr>
              <a:t>Sohan</a:t>
            </a:r>
            <a:r>
              <a:rPr lang="en-US" sz="1600" dirty="0">
                <a:solidFill>
                  <a:srgbClr val="FFFFFF"/>
                </a:solidFill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-apple-system"/>
              </a:rPr>
              <a:t>Anumala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 Thapa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4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B7A55-C805-433A-852D-921408E2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Taxi vs Covid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A4D97-A336-46A5-8A2F-F49261D1E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March 20: </a:t>
            </a:r>
          </a:p>
          <a:p>
            <a:pPr algn="l"/>
            <a:r>
              <a:rPr lang="en-US" dirty="0"/>
              <a:t>	 Lockdown</a:t>
            </a:r>
          </a:p>
          <a:p>
            <a:pPr algn="l"/>
            <a:r>
              <a:rPr lang="en-US" dirty="0"/>
              <a:t>	 Case count: 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June 8:</a:t>
            </a:r>
          </a:p>
          <a:p>
            <a:pPr algn="l"/>
            <a:r>
              <a:rPr lang="en-US" dirty="0"/>
              <a:t>	Phase 1</a:t>
            </a:r>
          </a:p>
          <a:p>
            <a:pPr algn="l"/>
            <a:r>
              <a:rPr lang="en-US" dirty="0"/>
              <a:t>	Case count: 451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Usage went down during lockdown and started picking up slowly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Yellow cabs took the hit the most	     </a:t>
            </a:r>
          </a:p>
        </p:txBody>
      </p:sp>
    </p:spTree>
    <p:extLst>
      <p:ext uri="{BB962C8B-B14F-4D97-AF65-F5344CB8AC3E}">
        <p14:creationId xmlns:p14="http://schemas.microsoft.com/office/powerpoint/2010/main" val="229474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line chart, histogram&#10;&#10;Description automatically generated">
            <a:extLst>
              <a:ext uri="{FF2B5EF4-FFF2-40B4-BE49-F238E27FC236}">
                <a16:creationId xmlns:a16="http://schemas.microsoft.com/office/drawing/2014/main" id="{66695558-5F83-44B9-B975-520EF0A78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22" y="-600294"/>
            <a:ext cx="13834660" cy="79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B601B-D1EC-4272-820B-1F4059F7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2019 vs 2020: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E989E-1EDC-473D-A600-DE10E7842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Compared to last year of March to June: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Yellow cabs decreased by almost 86%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Green cabs decreased by 81%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For-hire vehicles by 54%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/>
              <a:t>fyi</a:t>
            </a:r>
            <a:r>
              <a:rPr lang="en-US" dirty="0"/>
              <a:t>: only 1 in 4 yellow cabs are in operation)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5AC0C252-BE3B-4384-9FBD-784998FA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2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0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030C-9F0B-448B-8093-D214A603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Usage by Borough: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ED95-41A7-42AE-8842-E310A360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Focal Point : Yellow Taxi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Used the most in Manhattan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86% decrease in use in Manhattan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88% decrease in use in Queens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/>
              <a:t>fyi</a:t>
            </a:r>
            <a:r>
              <a:rPr lang="en-US" dirty="0"/>
              <a:t>: highest case counts in Queens)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6C3DB2FE-EAFB-4556-B276-8F0CA772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2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B96A-51ED-46D9-9CD5-6A5AC74B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Citibike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147A-F7DF-455A-8F73-0E6A6DD9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4393E-0A49-4F36-9CAF-C67973C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Citibike</a:t>
            </a:r>
            <a:r>
              <a:rPr lang="en-US" b="1" dirty="0">
                <a:solidFill>
                  <a:srgbClr val="FFFFFF"/>
                </a:solidFill>
              </a:rPr>
              <a:t>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645C-A019-4CA0-8129-0AB5F35C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Data sources:</a:t>
            </a:r>
          </a:p>
          <a:p>
            <a:r>
              <a:rPr lang="en-US" sz="2400" dirty="0">
                <a:hlinkClick r:id="rId2"/>
              </a:rPr>
              <a:t>https://s3.amazonaws.com/tripdata/index.html</a:t>
            </a: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Focal</a:t>
            </a:r>
            <a:r>
              <a:rPr lang="en-US" dirty="0"/>
              <a:t> </a:t>
            </a:r>
            <a:r>
              <a:rPr lang="en-US" b="1" dirty="0"/>
              <a:t>Point</a:t>
            </a:r>
            <a:r>
              <a:rPr lang="en-US" dirty="0"/>
              <a:t>:</a:t>
            </a:r>
          </a:p>
          <a:p>
            <a:r>
              <a:rPr lang="en-US" dirty="0"/>
              <a:t>Number of trips by month </a:t>
            </a:r>
          </a:p>
          <a:p>
            <a:pPr lvl="1"/>
            <a:r>
              <a:rPr lang="en-US" dirty="0"/>
              <a:t>(March – June 2019) vs (March – June 2020)</a:t>
            </a:r>
          </a:p>
          <a:p>
            <a:r>
              <a:rPr lang="en-US" dirty="0"/>
              <a:t>How did </a:t>
            </a:r>
            <a:r>
              <a:rPr lang="en-US" dirty="0" err="1"/>
              <a:t>Covid</a:t>
            </a:r>
            <a:r>
              <a:rPr lang="en-US" dirty="0"/>
              <a:t> 19 affect the Citi Bike ridership (March 2020 – June 2020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8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30C-9F0B-448B-8093-D214A603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3" y="478397"/>
            <a:ext cx="9144000" cy="9835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Citibike</a:t>
            </a:r>
            <a:r>
              <a:rPr lang="en-US" sz="2800" b="1" dirty="0"/>
              <a:t> Usage &lt;March – June 2019&gt;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ED95-41A7-42AE-8842-E310A360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5891"/>
            <a:ext cx="9144000" cy="31519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584512E-C786-4BB7-B12D-08930B70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24" y="2184242"/>
            <a:ext cx="9163521" cy="307355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FD339E-A10F-4D43-9F46-B24E6D485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1" y="2028772"/>
            <a:ext cx="3026979" cy="43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71E3A77-7664-4865-A886-0E7CA4B7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3" y="2064607"/>
            <a:ext cx="4824748" cy="191030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7C793F0-4446-4363-BCFE-69535ED9A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96" y="1940638"/>
            <a:ext cx="6448652" cy="42448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E52A52-D597-42E2-AA63-95013B80C74C}"/>
              </a:ext>
            </a:extLst>
          </p:cNvPr>
          <p:cNvSpPr txBox="1">
            <a:spLocks/>
          </p:cNvSpPr>
          <p:nvPr/>
        </p:nvSpPr>
        <p:spPr>
          <a:xfrm>
            <a:off x="378373" y="478397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/>
              <a:t>Citibike</a:t>
            </a:r>
            <a:r>
              <a:rPr lang="en-US" sz="2800" b="1" dirty="0"/>
              <a:t> Usage Graph &lt;March – June 2019&gt;</a:t>
            </a:r>
          </a:p>
        </p:txBody>
      </p:sp>
    </p:spTree>
    <p:extLst>
      <p:ext uri="{BB962C8B-B14F-4D97-AF65-F5344CB8AC3E}">
        <p14:creationId xmlns:p14="http://schemas.microsoft.com/office/powerpoint/2010/main" val="26034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FC0E-AC09-4F16-B350-7478167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14169-220E-4ED6-9F5D-9CA0E8721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86543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0ABDD-9696-2043-97FB-440931F1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0993821" cy="1986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B342A-23E9-3D4F-8717-18BF63A8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55191"/>
            <a:ext cx="10993821" cy="1716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66EB1-A808-2F4C-8A97-18D7BA44B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3585"/>
            <a:ext cx="10993821" cy="11442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BDC21B-2270-4103-B0BB-D5F916427078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3547009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FE22AC4-EA3E-804D-A07B-AD6373F0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65" y="971622"/>
            <a:ext cx="6185887" cy="5848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D51510-0654-4758-9C6F-7B53345E6F61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322510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B4BD8-4918-DE4F-A2A6-D58CB235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83" y="1501081"/>
            <a:ext cx="8698190" cy="3855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88883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95B407-DD0A-954C-A1A7-1828B8FE8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16" y="1193800"/>
            <a:ext cx="9328150" cy="416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BA68-AAEC-4044-A61D-394A42DFBC9F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408099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F61847-F8D0-4940-8F0B-BF5E3EEEF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6" t="6337" r="8793" b="3892"/>
          <a:stretch/>
        </p:blipFill>
        <p:spPr>
          <a:xfrm>
            <a:off x="126124" y="78860"/>
            <a:ext cx="12111048" cy="67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B96A-51ED-46D9-9CD5-6A5AC74B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Subway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147A-F7DF-455A-8F73-0E6A6DD9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1244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Subway Usage: Cleaning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C8C743-B044-4A24-BC96-01588E74F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2046"/>
          <a:stretch/>
        </p:blipFill>
        <p:spPr>
          <a:xfrm>
            <a:off x="1190847" y="1403498"/>
            <a:ext cx="9587022" cy="53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1244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Subway Usage: Cleaning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B372F-C364-451E-A635-9504B86F7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827"/>
            <a:ext cx="12192000" cy="47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1244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Subway Usage: Cleaning</a:t>
            </a:r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F1F5F49-9E82-4048-9476-09E20FB7B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t="3456" r="-196"/>
          <a:stretch/>
        </p:blipFill>
        <p:spPr>
          <a:xfrm>
            <a:off x="882501" y="1307805"/>
            <a:ext cx="10366745" cy="51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CF-285C-4351-83A8-522597F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B040-9471-457C-8828-9F8A67C0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effectLst/>
                <a:latin typeface="Slack-Lato"/>
              </a:rPr>
              <a:t>Did </a:t>
            </a:r>
            <a:r>
              <a:rPr lang="en-US" sz="2000" dirty="0" err="1">
                <a:latin typeface="Slack-Lato"/>
              </a:rPr>
              <a:t>C</a:t>
            </a:r>
            <a:r>
              <a:rPr lang="en-US" sz="2000" b="0" i="0" dirty="0" err="1">
                <a:effectLst/>
                <a:latin typeface="Slack-Lato"/>
              </a:rPr>
              <a:t>itibike</a:t>
            </a:r>
            <a:r>
              <a:rPr lang="en-US" sz="2000" b="0" i="0" dirty="0">
                <a:effectLst/>
                <a:latin typeface="Slack-Lato"/>
              </a:rPr>
              <a:t> usage increase/decrease due to the several phases in NYC?</a:t>
            </a:r>
          </a:p>
          <a:p>
            <a:pPr algn="l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What was the transportation usage between March 2019 to June 2019?</a:t>
            </a:r>
          </a:p>
          <a:p>
            <a:pPr algn="l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What was the transportation usage between March 2020 to June 2020?</a:t>
            </a:r>
          </a:p>
          <a:p>
            <a:pPr algn="l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What means of transportation was used the most and the least between March 2019 to June 2019?</a:t>
            </a:r>
          </a:p>
          <a:p>
            <a:pPr algn="l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What means of transportation was used the most and the least between March 2020 to June 2020?</a:t>
            </a:r>
          </a:p>
          <a:p>
            <a:pPr algn="l"/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Which borough had the most and the least usage of transportation during March 2020 to June 2020?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CC092-279F-4F2A-8EF8-693656E0E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B96A-51ED-46D9-9CD5-6A5AC74B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Taxi &amp; For-Hire Vehicles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147A-F7DF-455A-8F73-0E6A6DD9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4393E-0A49-4F36-9CAF-C67973C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Taxi and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For-hire Vehicles: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645C-A019-4CA0-8129-0AB5F35C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/>
              <a:t>Data sources:</a:t>
            </a:r>
          </a:p>
          <a:p>
            <a:r>
              <a:rPr lang="en-US" sz="2400">
                <a:hlinkClick r:id="rId2"/>
              </a:rPr>
              <a:t>https://github.com/nychealth/coronavirus-data</a:t>
            </a:r>
            <a:r>
              <a:rPr lang="en-US" sz="2400"/>
              <a:t> </a:t>
            </a:r>
          </a:p>
          <a:p>
            <a:r>
              <a:rPr lang="en-US" sz="2400">
                <a:hlinkClick r:id="rId3"/>
              </a:rPr>
              <a:t>https://www1.nyc.gov/site/tlc/about/tlc-trip-record-data.page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Focal</a:t>
            </a:r>
            <a:r>
              <a:rPr lang="en-US" sz="2400"/>
              <a:t> </a:t>
            </a:r>
            <a:r>
              <a:rPr lang="en-US" sz="2400" b="1"/>
              <a:t>Point</a:t>
            </a:r>
            <a:r>
              <a:rPr lang="en-US" sz="2400"/>
              <a:t>:</a:t>
            </a:r>
          </a:p>
          <a:p>
            <a:r>
              <a:rPr lang="en-US" sz="2400"/>
              <a:t>Case count from coronavirus data</a:t>
            </a:r>
          </a:p>
          <a:p>
            <a:r>
              <a:rPr lang="en-US" sz="2400"/>
              <a:t>Pick-up datetime from trip record data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Consideration</a:t>
            </a:r>
            <a:r>
              <a:rPr lang="en-US" sz="2400"/>
              <a:t>:</a:t>
            </a:r>
          </a:p>
          <a:p>
            <a:r>
              <a:rPr lang="en-US" sz="2400"/>
              <a:t>Yellow Taxi, Green Taxi and For-hire Vehicles(</a:t>
            </a:r>
            <a:r>
              <a:rPr lang="en-US" sz="2400" err="1"/>
              <a:t>i.e</a:t>
            </a:r>
            <a:r>
              <a:rPr lang="en-US" sz="2400"/>
              <a:t> community based liveries, black cars and luxury limousines)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177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D95DCF-A5DF-4CB2-9309-2F4EF7C3A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33" y="2124772"/>
            <a:ext cx="9417534" cy="375304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Covid-19 Data</a:t>
            </a:r>
          </a:p>
        </p:txBody>
      </p:sp>
    </p:spTree>
    <p:extLst>
      <p:ext uri="{BB962C8B-B14F-4D97-AF65-F5344CB8AC3E}">
        <p14:creationId xmlns:p14="http://schemas.microsoft.com/office/powerpoint/2010/main" val="209805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103392" y="585402"/>
            <a:ext cx="2076282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Taxi &amp; FHV: Cleaning the Data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4290D8-9B06-47DF-80BF-9842ABE0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33" y="0"/>
            <a:ext cx="9895367" cy="6753555"/>
          </a:xfrm>
        </p:spPr>
      </p:pic>
    </p:spTree>
    <p:extLst>
      <p:ext uri="{BB962C8B-B14F-4D97-AF65-F5344CB8AC3E}">
        <p14:creationId xmlns:p14="http://schemas.microsoft.com/office/powerpoint/2010/main" val="427205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103392" y="585402"/>
            <a:ext cx="2076282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Taxi &amp; FHV: Cleaning the Data</a:t>
            </a:r>
          </a:p>
        </p:txBody>
      </p:sp>
      <p:pic>
        <p:nvPicPr>
          <p:cNvPr id="11" name="Content Placeholder 10" descr="Text, email&#10;&#10;Description automatically generated">
            <a:extLst>
              <a:ext uri="{FF2B5EF4-FFF2-40B4-BE49-F238E27FC236}">
                <a16:creationId xmlns:a16="http://schemas.microsoft.com/office/drawing/2014/main" id="{6387331F-79F7-45BB-B25F-468E7943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24" y="585402"/>
            <a:ext cx="10189076" cy="5826642"/>
          </a:xfrm>
        </p:spPr>
      </p:pic>
    </p:spTree>
    <p:extLst>
      <p:ext uri="{BB962C8B-B14F-4D97-AF65-F5344CB8AC3E}">
        <p14:creationId xmlns:p14="http://schemas.microsoft.com/office/powerpoint/2010/main" val="219805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103392" y="585402"/>
            <a:ext cx="2076282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Taxi &amp; FHV: Cleaning the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2EF340-756D-4673-8F53-B82A1C066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4" y="1806491"/>
            <a:ext cx="10428850" cy="3690542"/>
          </a:xfrm>
        </p:spPr>
      </p:pic>
    </p:spTree>
    <p:extLst>
      <p:ext uri="{BB962C8B-B14F-4D97-AF65-F5344CB8AC3E}">
        <p14:creationId xmlns:p14="http://schemas.microsoft.com/office/powerpoint/2010/main" val="230917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485</Words>
  <Application>Microsoft Macintosh PowerPoint</Application>
  <PresentationFormat>Widescreen</PresentationFormat>
  <Paragraphs>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Slack-Lato</vt:lpstr>
      <vt:lpstr>Office Theme</vt:lpstr>
      <vt:lpstr>Effect of Covid-19 on  New York City Transportation (March 2020 – June 2020)</vt:lpstr>
      <vt:lpstr>Table of Contents</vt:lpstr>
      <vt:lpstr>Questions</vt:lpstr>
      <vt:lpstr>Taxi &amp; For-Hire Vehicles Usage</vt:lpstr>
      <vt:lpstr>Taxi and  For-hire Vehicles:</vt:lpstr>
      <vt:lpstr>PowerPoint Presentation</vt:lpstr>
      <vt:lpstr>PowerPoint Presentation</vt:lpstr>
      <vt:lpstr>PowerPoint Presentation</vt:lpstr>
      <vt:lpstr>PowerPoint Presentation</vt:lpstr>
      <vt:lpstr>Taxi vs Covid:</vt:lpstr>
      <vt:lpstr>PowerPoint Presentation</vt:lpstr>
      <vt:lpstr>2019 vs 2020:</vt:lpstr>
      <vt:lpstr>PowerPoint Presentation</vt:lpstr>
      <vt:lpstr>Usage by Borough:</vt:lpstr>
      <vt:lpstr>PowerPoint Presentation</vt:lpstr>
      <vt:lpstr>Citibike Usage</vt:lpstr>
      <vt:lpstr>Citibike Data</vt:lpstr>
      <vt:lpstr>Citibike Usage &lt;March – June 2019&gt;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Subway Usage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Covid-19 on  New York City Transportation (March 2020 – June 2020)</dc:title>
  <dc:creator>Yeonjae Riyoon</dc:creator>
  <cp:lastModifiedBy>joshua sohan</cp:lastModifiedBy>
  <cp:revision>6</cp:revision>
  <dcterms:created xsi:type="dcterms:W3CDTF">2020-10-01T00:52:00Z</dcterms:created>
  <dcterms:modified xsi:type="dcterms:W3CDTF">2020-10-01T01:41:20Z</dcterms:modified>
</cp:coreProperties>
</file>