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0"/>
  </p:notesMasterIdLst>
  <p:handoutMasterIdLst>
    <p:handoutMasterId r:id="rId11"/>
  </p:handout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8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CB8D3E-A4D0-4332-BDB0-0CE8F735F7D3}" type="datetimeFigureOut">
              <a:rPr lang="en-US" smtClean="0"/>
              <a:t>11/4/2018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0BA81C-877A-486D-8009-DBE38E80FB2E}" type="slidenum">
              <a:rPr lang="en-US" smtClean="0"/>
              <a:t>‹#›</a:t>
            </a:fld>
            <a:endParaRPr lang="en-US"/>
          </a:p>
        </p:txBody>
      </p:sp>
    </p:spTree>
    <p:extLst>
      <p:ext uri="{BB962C8B-B14F-4D97-AF65-F5344CB8AC3E}">
        <p14:creationId xmlns:p14="http://schemas.microsoft.com/office/powerpoint/2010/main" val="4033304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8CE59-4E89-4A67-91A3-292464EB914F}" type="datetimeFigureOut">
              <a:rPr lang="en-US" smtClean="0"/>
              <a:t>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0E0BD-C9A4-4B93-9790-72CA68371EE7}" type="slidenum">
              <a:rPr lang="en-US" smtClean="0"/>
              <a:t>‹#›</a:t>
            </a:fld>
            <a:endParaRPr lang="en-US"/>
          </a:p>
        </p:txBody>
      </p:sp>
    </p:spTree>
    <p:extLst>
      <p:ext uri="{BB962C8B-B14F-4D97-AF65-F5344CB8AC3E}">
        <p14:creationId xmlns:p14="http://schemas.microsoft.com/office/powerpoint/2010/main" val="289842549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1</a:t>
            </a:fld>
            <a:endParaRPr lang="en-US"/>
          </a:p>
        </p:txBody>
      </p:sp>
    </p:spTree>
    <p:extLst>
      <p:ext uri="{BB962C8B-B14F-4D97-AF65-F5344CB8AC3E}">
        <p14:creationId xmlns:p14="http://schemas.microsoft.com/office/powerpoint/2010/main" val="4141951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2</a:t>
            </a:fld>
            <a:endParaRPr lang="en-US"/>
          </a:p>
        </p:txBody>
      </p:sp>
    </p:spTree>
    <p:extLst>
      <p:ext uri="{BB962C8B-B14F-4D97-AF65-F5344CB8AC3E}">
        <p14:creationId xmlns:p14="http://schemas.microsoft.com/office/powerpoint/2010/main" val="1004659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3</a:t>
            </a:fld>
            <a:endParaRPr lang="en-US"/>
          </a:p>
        </p:txBody>
      </p:sp>
    </p:spTree>
    <p:extLst>
      <p:ext uri="{BB962C8B-B14F-4D97-AF65-F5344CB8AC3E}">
        <p14:creationId xmlns:p14="http://schemas.microsoft.com/office/powerpoint/2010/main" val="3340454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4</a:t>
            </a:fld>
            <a:endParaRPr lang="en-US"/>
          </a:p>
        </p:txBody>
      </p:sp>
    </p:spTree>
    <p:extLst>
      <p:ext uri="{BB962C8B-B14F-4D97-AF65-F5344CB8AC3E}">
        <p14:creationId xmlns:p14="http://schemas.microsoft.com/office/powerpoint/2010/main" val="70601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5</a:t>
            </a:fld>
            <a:endParaRPr lang="en-US"/>
          </a:p>
        </p:txBody>
      </p:sp>
    </p:spTree>
    <p:extLst>
      <p:ext uri="{BB962C8B-B14F-4D97-AF65-F5344CB8AC3E}">
        <p14:creationId xmlns:p14="http://schemas.microsoft.com/office/powerpoint/2010/main" val="470534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6</a:t>
            </a:fld>
            <a:endParaRPr lang="en-US"/>
          </a:p>
        </p:txBody>
      </p:sp>
    </p:spTree>
    <p:extLst>
      <p:ext uri="{BB962C8B-B14F-4D97-AF65-F5344CB8AC3E}">
        <p14:creationId xmlns:p14="http://schemas.microsoft.com/office/powerpoint/2010/main" val="200328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7</a:t>
            </a:fld>
            <a:endParaRPr lang="en-US"/>
          </a:p>
        </p:txBody>
      </p:sp>
    </p:spTree>
    <p:extLst>
      <p:ext uri="{BB962C8B-B14F-4D97-AF65-F5344CB8AC3E}">
        <p14:creationId xmlns:p14="http://schemas.microsoft.com/office/powerpoint/2010/main" val="71938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E0BD-C9A4-4B93-9790-72CA68371EE7}" type="slidenum">
              <a:rPr lang="en-US" smtClean="0"/>
              <a:t>8</a:t>
            </a:fld>
            <a:endParaRPr lang="en-US"/>
          </a:p>
        </p:txBody>
      </p:sp>
    </p:spTree>
    <p:extLst>
      <p:ext uri="{BB962C8B-B14F-4D97-AF65-F5344CB8AC3E}">
        <p14:creationId xmlns:p14="http://schemas.microsoft.com/office/powerpoint/2010/main" val="144359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rist@colostate.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Entitlement Monitoring Data</a:t>
            </a:r>
          </a:p>
        </p:txBody>
      </p:sp>
      <p:sp>
        <p:nvSpPr>
          <p:cNvPr id="3" name="Subtitle 2"/>
          <p:cNvSpPr>
            <a:spLocks noGrp="1"/>
          </p:cNvSpPr>
          <p:nvPr>
            <p:ph type="subTitle" idx="1"/>
          </p:nvPr>
        </p:nvSpPr>
        <p:spPr/>
        <p:txBody>
          <a:bodyPr/>
          <a:lstStyle/>
          <a:p>
            <a:r>
              <a:rPr lang="en-US" dirty="0"/>
              <a:t>28 May 2015 to 14 August 2018</a:t>
            </a:r>
          </a:p>
        </p:txBody>
      </p:sp>
      <p:sp>
        <p:nvSpPr>
          <p:cNvPr id="4" name="TextBox 3"/>
          <p:cNvSpPr txBox="1"/>
          <p:nvPr/>
        </p:nvSpPr>
        <p:spPr>
          <a:xfrm>
            <a:off x="76200" y="5359401"/>
            <a:ext cx="2427268" cy="923330"/>
          </a:xfrm>
          <a:prstGeom prst="rect">
            <a:avLst/>
          </a:prstGeom>
          <a:noFill/>
        </p:spPr>
        <p:txBody>
          <a:bodyPr wrap="none" rtlCol="0">
            <a:spAutoFit/>
          </a:bodyPr>
          <a:lstStyle/>
          <a:p>
            <a:r>
              <a:rPr lang="en-US" dirty="0"/>
              <a:t>Mike Crist</a:t>
            </a:r>
          </a:p>
          <a:p>
            <a:r>
              <a:rPr lang="en-US" dirty="0">
                <a:hlinkClick r:id="rId3"/>
              </a:rPr>
              <a:t>mcrist@colostate.edu</a:t>
            </a:r>
            <a:endParaRPr lang="en-US" dirty="0"/>
          </a:p>
          <a:p>
            <a:r>
              <a:rPr lang="en-US" dirty="0"/>
              <a:t>214-491-9926</a:t>
            </a:r>
          </a:p>
        </p:txBody>
      </p:sp>
    </p:spTree>
    <p:extLst>
      <p:ext uri="{BB962C8B-B14F-4D97-AF65-F5344CB8AC3E}">
        <p14:creationId xmlns:p14="http://schemas.microsoft.com/office/powerpoint/2010/main" val="321860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Purpose</a:t>
            </a:r>
          </a:p>
        </p:txBody>
      </p:sp>
      <p:sp>
        <p:nvSpPr>
          <p:cNvPr id="5" name="Content Placeholder 4"/>
          <p:cNvSpPr>
            <a:spLocks noGrp="1"/>
          </p:cNvSpPr>
          <p:nvPr>
            <p:ph idx="1"/>
          </p:nvPr>
        </p:nvSpPr>
        <p:spPr/>
        <p:txBody>
          <a:bodyPr/>
          <a:lstStyle/>
          <a:p>
            <a:r>
              <a:rPr lang="en-US" dirty="0"/>
              <a:t>The use of some commercial software is entitled through the </a:t>
            </a:r>
            <a:r>
              <a:rPr lang="en-US" dirty="0" err="1"/>
              <a:t>Flexera</a:t>
            </a:r>
            <a:r>
              <a:rPr lang="en-US" dirty="0"/>
              <a:t> </a:t>
            </a:r>
            <a:r>
              <a:rPr lang="en-US" dirty="0" err="1"/>
              <a:t>FlexLM</a:t>
            </a:r>
            <a:r>
              <a:rPr lang="en-US" dirty="0"/>
              <a:t>™ software licensing product</a:t>
            </a:r>
          </a:p>
          <a:p>
            <a:r>
              <a:rPr lang="en-US" dirty="0"/>
              <a:t>When a software entitlement is granted, a “checkout” is performed on one or more features, based on the use of the software</a:t>
            </a:r>
          </a:p>
          <a:p>
            <a:r>
              <a:rPr lang="en-US" dirty="0"/>
              <a:t>After the use is completed, a “</a:t>
            </a:r>
            <a:r>
              <a:rPr lang="en-US" dirty="0" err="1"/>
              <a:t>checkin</a:t>
            </a:r>
            <a:r>
              <a:rPr lang="en-US" dirty="0"/>
              <a:t>” is performed, releasing the hold on the feature(s)</a:t>
            </a:r>
          </a:p>
          <a:p>
            <a:r>
              <a:rPr lang="en-US" dirty="0"/>
              <a:t>The data in this set is the results of monitoring checkouts and </a:t>
            </a:r>
            <a:r>
              <a:rPr lang="en-US" dirty="0" err="1"/>
              <a:t>checkins</a:t>
            </a:r>
            <a:r>
              <a:rPr lang="en-US" dirty="0"/>
              <a:t> at a commercial company over more than 3 years, and is provided to the community for analysis</a:t>
            </a:r>
          </a:p>
        </p:txBody>
      </p:sp>
    </p:spTree>
    <p:extLst>
      <p:ext uri="{BB962C8B-B14F-4D97-AF65-F5344CB8AC3E}">
        <p14:creationId xmlns:p14="http://schemas.microsoft.com/office/powerpoint/2010/main" val="326967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rmAutofit fontScale="92500" lnSpcReduction="10000"/>
          </a:bodyPr>
          <a:lstStyle/>
          <a:p>
            <a:r>
              <a:rPr lang="en-US" dirty="0"/>
              <a:t>Entitlement – The grant of use of software or capabilities within a software (feature).  Synonymous with license; where possible, the term entitlement will be used instead of license to remove ambiguity.</a:t>
            </a:r>
          </a:p>
          <a:p>
            <a:r>
              <a:rPr lang="en-US" dirty="0"/>
              <a:t>License – For the purpose of this data set, synonymous with entitlement.  A representation of the right of a user to use a software package*</a:t>
            </a:r>
          </a:p>
          <a:p>
            <a:r>
              <a:rPr lang="en-US" dirty="0"/>
              <a:t>Feature – a portion of an entitlement for a software package or capability within a software package</a:t>
            </a:r>
          </a:p>
          <a:p>
            <a:r>
              <a:rPr lang="en-US" dirty="0"/>
              <a:t>Host – a computer that is used by a user to request a feature</a:t>
            </a:r>
          </a:p>
          <a:p>
            <a:r>
              <a:rPr lang="en-US" dirty="0"/>
              <a:t>Token – A subunit of a feature; a feature may provide one or more tokens</a:t>
            </a:r>
          </a:p>
          <a:p>
            <a:r>
              <a:rPr lang="en-US" dirty="0"/>
              <a:t>Tag – A computer that is monitored that provides feature checkouts</a:t>
            </a:r>
          </a:p>
          <a:p>
            <a:r>
              <a:rPr lang="en-US" dirty="0"/>
              <a:t>Checkout – The time when a feature is provided to a user</a:t>
            </a:r>
          </a:p>
          <a:p>
            <a:r>
              <a:rPr lang="en-US" dirty="0" err="1"/>
              <a:t>Checkin</a:t>
            </a:r>
            <a:r>
              <a:rPr lang="en-US" dirty="0"/>
              <a:t> – The time when a user returns the feature</a:t>
            </a:r>
          </a:p>
          <a:p>
            <a:endParaRPr lang="en-US" dirty="0"/>
          </a:p>
        </p:txBody>
      </p:sp>
      <p:sp>
        <p:nvSpPr>
          <p:cNvPr id="4" name="TextBox 3"/>
          <p:cNvSpPr txBox="1"/>
          <p:nvPr/>
        </p:nvSpPr>
        <p:spPr>
          <a:xfrm>
            <a:off x="677334" y="6271551"/>
            <a:ext cx="8596667" cy="369332"/>
          </a:xfrm>
          <a:prstGeom prst="rect">
            <a:avLst/>
          </a:prstGeom>
          <a:noFill/>
        </p:spPr>
        <p:txBody>
          <a:bodyPr wrap="square" rtlCol="0">
            <a:normAutofit fontScale="62500" lnSpcReduction="20000"/>
          </a:bodyPr>
          <a:lstStyle/>
          <a:p>
            <a:r>
              <a:rPr lang="en-US" dirty="0"/>
              <a:t>*Note - Software license has multiple meanings; the definition here should </a:t>
            </a:r>
            <a:r>
              <a:rPr lang="en-US" b="1" u="sng" dirty="0"/>
              <a:t>not</a:t>
            </a:r>
            <a:r>
              <a:rPr lang="en-US" dirty="0"/>
              <a:t> be confused with the terms “End User License Agreement” or a legally binding contract regarding use and distribution of software.</a:t>
            </a:r>
          </a:p>
        </p:txBody>
      </p:sp>
    </p:spTree>
    <p:extLst>
      <p:ext uri="{BB962C8B-B14F-4D97-AF65-F5344CB8AC3E}">
        <p14:creationId xmlns:p14="http://schemas.microsoft.com/office/powerpoint/2010/main" val="403827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fontScale="92500" lnSpcReduction="10000"/>
          </a:bodyPr>
          <a:lstStyle/>
          <a:p>
            <a:r>
              <a:rPr lang="en-US" dirty="0"/>
              <a:t>CSV files separated by year are provided</a:t>
            </a:r>
          </a:p>
          <a:p>
            <a:r>
              <a:rPr lang="en-US" dirty="0"/>
              <a:t>An SQLite3 database of all data is provided</a:t>
            </a:r>
          </a:p>
          <a:p>
            <a:r>
              <a:rPr lang="en-US" dirty="0"/>
              <a:t>Checkouts table field descriptions :</a:t>
            </a:r>
          </a:p>
          <a:p>
            <a:pPr lvl="1"/>
            <a:r>
              <a:rPr lang="en-US" dirty="0" err="1"/>
              <a:t>feature_id</a:t>
            </a:r>
            <a:r>
              <a:rPr lang="en-US" dirty="0"/>
              <a:t> – INTEGER – Unique identifier of a software feature that is being checked out</a:t>
            </a:r>
          </a:p>
          <a:p>
            <a:pPr lvl="1"/>
            <a:r>
              <a:rPr lang="en-US" dirty="0" err="1"/>
              <a:t>checkout_ts</a:t>
            </a:r>
            <a:r>
              <a:rPr lang="en-US" dirty="0"/>
              <a:t> – INTEGER – Time (in seconds since January 1, 1970) when the feature request was granted, and the feature checkout begins</a:t>
            </a:r>
          </a:p>
          <a:p>
            <a:pPr lvl="1"/>
            <a:r>
              <a:rPr lang="en-US" dirty="0" err="1"/>
              <a:t>user_id</a:t>
            </a:r>
            <a:r>
              <a:rPr lang="en-US" dirty="0"/>
              <a:t> – INTEGER – Unique identifier of the user requesting the feature</a:t>
            </a:r>
          </a:p>
          <a:p>
            <a:pPr lvl="1"/>
            <a:r>
              <a:rPr lang="en-US" dirty="0" err="1"/>
              <a:t>host_id</a:t>
            </a:r>
            <a:r>
              <a:rPr lang="en-US" dirty="0"/>
              <a:t> – INTEGER – Unique identifier of the computer being used by a user to request a feature</a:t>
            </a:r>
          </a:p>
          <a:p>
            <a:pPr lvl="1"/>
            <a:r>
              <a:rPr lang="en-US" dirty="0"/>
              <a:t>handle – INTEGER – Unique identifier</a:t>
            </a:r>
          </a:p>
          <a:p>
            <a:pPr lvl="1"/>
            <a:r>
              <a:rPr lang="en-US" dirty="0" err="1"/>
              <a:t>request_ts</a:t>
            </a:r>
            <a:r>
              <a:rPr lang="en-US" dirty="0"/>
              <a:t> – INTEGER – Time (in seconds since January 1, 1970) when the feature was requested.  If a checkout is requested and there is insufficient capacity to satisfy the full request, a denial is generated (no partial checkouts).</a:t>
            </a:r>
          </a:p>
        </p:txBody>
      </p:sp>
    </p:spTree>
    <p:extLst>
      <p:ext uri="{BB962C8B-B14F-4D97-AF65-F5344CB8AC3E}">
        <p14:creationId xmlns:p14="http://schemas.microsoft.com/office/powerpoint/2010/main" val="132224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(continued)</a:t>
            </a:r>
          </a:p>
        </p:txBody>
      </p:sp>
      <p:sp>
        <p:nvSpPr>
          <p:cNvPr id="3" name="Content Placeholder 2"/>
          <p:cNvSpPr>
            <a:spLocks noGrp="1"/>
          </p:cNvSpPr>
          <p:nvPr>
            <p:ph idx="1"/>
          </p:nvPr>
        </p:nvSpPr>
        <p:spPr/>
        <p:txBody>
          <a:bodyPr/>
          <a:lstStyle/>
          <a:p>
            <a:r>
              <a:rPr lang="en-US" dirty="0"/>
              <a:t>Checkouts table field Descriptions:</a:t>
            </a:r>
          </a:p>
          <a:p>
            <a:pPr lvl="1"/>
            <a:r>
              <a:rPr lang="en-US" dirty="0" err="1"/>
              <a:t>checkin_ts</a:t>
            </a:r>
            <a:r>
              <a:rPr lang="en-US" dirty="0"/>
              <a:t> – INTEGER - Time (in seconds since January 1, 1970) when the feature request was completed, and the feature is returned</a:t>
            </a:r>
          </a:p>
          <a:p>
            <a:pPr lvl="1"/>
            <a:r>
              <a:rPr lang="en-US" dirty="0"/>
              <a:t>tokens – INTEGER – Number of requested tokens during a checkout</a:t>
            </a:r>
          </a:p>
          <a:p>
            <a:pPr lvl="1"/>
            <a:r>
              <a:rPr lang="en-US" dirty="0" err="1"/>
              <a:t>account_id</a:t>
            </a:r>
            <a:r>
              <a:rPr lang="en-US" dirty="0"/>
              <a:t> – INTEGER – Unique identifier of a group of hosts and users</a:t>
            </a:r>
          </a:p>
          <a:p>
            <a:pPr lvl="1"/>
            <a:r>
              <a:rPr lang="en-US" dirty="0" err="1"/>
              <a:t>version_id</a:t>
            </a:r>
            <a:r>
              <a:rPr lang="en-US" dirty="0"/>
              <a:t> – INTEGER – Unique identifier of a version of software or feature being requested</a:t>
            </a:r>
          </a:p>
          <a:p>
            <a:pPr lvl="1"/>
            <a:r>
              <a:rPr lang="en-US" dirty="0" err="1"/>
              <a:t>loadinfo_id</a:t>
            </a:r>
            <a:r>
              <a:rPr lang="en-US" dirty="0"/>
              <a:t> – INTEGER – Unique identifier of a file and position within a while where an entitlement is granted</a:t>
            </a:r>
          </a:p>
          <a:p>
            <a:pPr lvl="1"/>
            <a:r>
              <a:rPr lang="en-US" dirty="0"/>
              <a:t>origin – INTEGER – No information provided</a:t>
            </a:r>
          </a:p>
          <a:p>
            <a:pPr lvl="1"/>
            <a:endParaRPr lang="en-US" dirty="0"/>
          </a:p>
        </p:txBody>
      </p:sp>
    </p:spTree>
    <p:extLst>
      <p:ext uri="{BB962C8B-B14F-4D97-AF65-F5344CB8AC3E}">
        <p14:creationId xmlns:p14="http://schemas.microsoft.com/office/powerpoint/2010/main" val="335053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(continued)</a:t>
            </a:r>
          </a:p>
        </p:txBody>
      </p:sp>
      <p:sp>
        <p:nvSpPr>
          <p:cNvPr id="3" name="Content Placeholder 2"/>
          <p:cNvSpPr>
            <a:spLocks noGrp="1"/>
          </p:cNvSpPr>
          <p:nvPr>
            <p:ph idx="1"/>
          </p:nvPr>
        </p:nvSpPr>
        <p:spPr/>
        <p:txBody>
          <a:bodyPr/>
          <a:lstStyle/>
          <a:p>
            <a:r>
              <a:rPr lang="en-US" dirty="0"/>
              <a:t>Capacity table field descriptions</a:t>
            </a:r>
          </a:p>
          <a:p>
            <a:pPr lvl="1"/>
            <a:r>
              <a:rPr lang="en-US" dirty="0" err="1"/>
              <a:t>Feature_id</a:t>
            </a:r>
            <a:r>
              <a:rPr lang="en-US" dirty="0"/>
              <a:t> – INTEGER – Unique identifier of the feature where the capacity applies</a:t>
            </a:r>
          </a:p>
          <a:p>
            <a:pPr lvl="1"/>
            <a:r>
              <a:rPr lang="en-US" dirty="0"/>
              <a:t>Timestamp – INTEGER - Time (in seconds since January 1, 1970) when the capacity changes to the number of tokens identified.  The capacity remains unchanged between timestamps.  If no capacity is identified before the start of the dataset (28 May 2015), the capacity is assumed to be 0.</a:t>
            </a:r>
          </a:p>
          <a:p>
            <a:pPr lvl="1"/>
            <a:r>
              <a:rPr lang="en-US" dirty="0"/>
              <a:t>Tokens – INTEGER – number of tokens available for checkout</a:t>
            </a:r>
          </a:p>
        </p:txBody>
      </p:sp>
    </p:spTree>
    <p:extLst>
      <p:ext uri="{BB962C8B-B14F-4D97-AF65-F5344CB8AC3E}">
        <p14:creationId xmlns:p14="http://schemas.microsoft.com/office/powerpoint/2010/main" val="61726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(continued)</a:t>
            </a:r>
          </a:p>
        </p:txBody>
      </p:sp>
      <p:sp>
        <p:nvSpPr>
          <p:cNvPr id="3" name="Content Placeholder 2"/>
          <p:cNvSpPr>
            <a:spLocks noGrp="1"/>
          </p:cNvSpPr>
          <p:nvPr>
            <p:ph idx="1"/>
          </p:nvPr>
        </p:nvSpPr>
        <p:spPr/>
        <p:txBody>
          <a:bodyPr/>
          <a:lstStyle/>
          <a:p>
            <a:r>
              <a:rPr lang="en-US" dirty="0"/>
              <a:t>Features table field descriptions:</a:t>
            </a:r>
          </a:p>
          <a:p>
            <a:pPr lvl="1"/>
            <a:r>
              <a:rPr lang="en-US" dirty="0"/>
              <a:t>Id – INTEGER – Unique identifier of the feature</a:t>
            </a:r>
          </a:p>
          <a:p>
            <a:pPr lvl="1"/>
            <a:r>
              <a:rPr lang="en-US" dirty="0" err="1"/>
              <a:t>Feature_name_id</a:t>
            </a:r>
            <a:r>
              <a:rPr lang="en-US" dirty="0"/>
              <a:t> – INTEGER – Unique identifier of the name of the feature.  The feature name table is not provided.</a:t>
            </a:r>
          </a:p>
          <a:p>
            <a:pPr lvl="1"/>
            <a:r>
              <a:rPr lang="en-US" dirty="0" err="1"/>
              <a:t>Tag_id</a:t>
            </a:r>
            <a:r>
              <a:rPr lang="en-US" dirty="0"/>
              <a:t> – INTEGER – Unique identifier of the name of the computer providing the feature.  The tag name table is not provided.</a:t>
            </a:r>
          </a:p>
          <a:p>
            <a:pPr lvl="1"/>
            <a:r>
              <a:rPr lang="en-US" dirty="0" err="1"/>
              <a:t>Checkout_count</a:t>
            </a:r>
            <a:r>
              <a:rPr lang="en-US" dirty="0"/>
              <a:t> – INTEGER – Total number of checkouts of this feature</a:t>
            </a:r>
          </a:p>
          <a:p>
            <a:pPr lvl="1"/>
            <a:r>
              <a:rPr lang="en-US" dirty="0" err="1"/>
              <a:t>Denial_count</a:t>
            </a:r>
            <a:r>
              <a:rPr lang="en-US" dirty="0"/>
              <a:t> – INTEGER – total number of denials of this feature</a:t>
            </a:r>
          </a:p>
        </p:txBody>
      </p:sp>
    </p:spTree>
    <p:extLst>
      <p:ext uri="{BB962C8B-B14F-4D97-AF65-F5344CB8AC3E}">
        <p14:creationId xmlns:p14="http://schemas.microsoft.com/office/powerpoint/2010/main" val="49522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(continued)</a:t>
            </a:r>
          </a:p>
        </p:txBody>
      </p:sp>
      <p:sp>
        <p:nvSpPr>
          <p:cNvPr id="3" name="Content Placeholder 2"/>
          <p:cNvSpPr>
            <a:spLocks noGrp="1"/>
          </p:cNvSpPr>
          <p:nvPr>
            <p:ph idx="1"/>
          </p:nvPr>
        </p:nvSpPr>
        <p:spPr/>
        <p:txBody>
          <a:bodyPr>
            <a:normAutofit lnSpcReduction="10000"/>
          </a:bodyPr>
          <a:lstStyle/>
          <a:p>
            <a:r>
              <a:rPr lang="en-US" dirty="0" err="1"/>
              <a:t>Daily_summary_local</a:t>
            </a:r>
            <a:r>
              <a:rPr lang="en-US" dirty="0"/>
              <a:t> table field descriptions:</a:t>
            </a:r>
          </a:p>
          <a:p>
            <a:pPr lvl="1"/>
            <a:r>
              <a:rPr lang="en-US" dirty="0"/>
              <a:t>Day – TEXT – day that the entry was made.  The format is MM/DD/YYYY</a:t>
            </a:r>
          </a:p>
          <a:p>
            <a:pPr lvl="1"/>
            <a:r>
              <a:rPr lang="en-US" dirty="0" err="1"/>
              <a:t>Feature_id</a:t>
            </a:r>
            <a:r>
              <a:rPr lang="en-US" dirty="0"/>
              <a:t> – INTEGER - Unique identifier of a software feature that is being checked out</a:t>
            </a:r>
          </a:p>
          <a:p>
            <a:pPr lvl="1"/>
            <a:r>
              <a:rPr lang="en-US" dirty="0" err="1"/>
              <a:t>Use_peak</a:t>
            </a:r>
            <a:r>
              <a:rPr lang="en-US" dirty="0"/>
              <a:t> – INTEGER – maximum number of tokens checked out for that feature</a:t>
            </a:r>
          </a:p>
          <a:p>
            <a:pPr lvl="1"/>
            <a:r>
              <a:rPr lang="en-US" dirty="0" err="1"/>
              <a:t>Use_avg</a:t>
            </a:r>
            <a:r>
              <a:rPr lang="en-US" dirty="0"/>
              <a:t> – REAL – average number of licenses checked out for the duration of that day</a:t>
            </a:r>
          </a:p>
          <a:p>
            <a:pPr lvl="1"/>
            <a:r>
              <a:rPr lang="en-US" dirty="0" err="1"/>
              <a:t>Wait_peak</a:t>
            </a:r>
            <a:r>
              <a:rPr lang="en-US" dirty="0"/>
              <a:t> – INTEGER – maximum number of tokens that we waited on by users</a:t>
            </a:r>
          </a:p>
          <a:p>
            <a:pPr lvl="1"/>
            <a:r>
              <a:rPr lang="en-US" dirty="0" err="1"/>
              <a:t>Wait_avg</a:t>
            </a:r>
            <a:r>
              <a:rPr lang="en-US" dirty="0"/>
              <a:t> – REAL – average number of licenses waited on for the duration of that day</a:t>
            </a:r>
          </a:p>
          <a:p>
            <a:pPr lvl="1"/>
            <a:r>
              <a:rPr lang="en-US" dirty="0"/>
              <a:t>Requests – INTEGER – number of distinct token requests</a:t>
            </a:r>
          </a:p>
          <a:p>
            <a:pPr lvl="1"/>
            <a:r>
              <a:rPr lang="en-US" dirty="0"/>
              <a:t>Denials – INTEGER – number of distinct request denials</a:t>
            </a:r>
          </a:p>
        </p:txBody>
      </p:sp>
    </p:spTree>
    <p:extLst>
      <p:ext uri="{BB962C8B-B14F-4D97-AF65-F5344CB8AC3E}">
        <p14:creationId xmlns:p14="http://schemas.microsoft.com/office/powerpoint/2010/main" val="24889148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888</Words>
  <Application>Microsoft Office PowerPoint</Application>
  <PresentationFormat>Widescreen</PresentationFormat>
  <Paragraphs>68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Entitlement Monitoring Data</vt:lpstr>
      <vt:lpstr>Purpose</vt:lpstr>
      <vt:lpstr>Definitions</vt:lpstr>
      <vt:lpstr>Data description</vt:lpstr>
      <vt:lpstr>Data description (continued)</vt:lpstr>
      <vt:lpstr>Data description (continued)</vt:lpstr>
      <vt:lpstr>Data description (continued)</vt:lpstr>
      <vt:lpstr>Data description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2018-11-04T18:02:32Z</dcterms:created>
  <dcterms:modified xsi:type="dcterms:W3CDTF">2018-11-04T18:02:41Z</dcterms:modified>
</cp:coreProperties>
</file>