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notesMasterIdLst>
    <p:notesMasterId r:id="rId12"/>
  </p:notesMasterIdLst>
  <p:handoutMasterIdLst>
    <p:handoutMasterId r:id="rId13"/>
  </p:handoutMasterIdLst>
  <p:sldIdLst>
    <p:sldId id="256" r:id="rId4"/>
    <p:sldId id="257" r:id="rId5"/>
    <p:sldId id="260" r:id="rId6"/>
    <p:sldId id="258" r:id="rId7"/>
    <p:sldId id="259"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CB8D3E-A4D0-4332-BDB0-0CE8F735F7D3}" type="datetimeFigureOut">
              <a:rPr lang="en-US" smtClean="0"/>
              <a:t>10/14/2018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0BA81C-877A-486D-8009-DBE38E80FB2E}" type="slidenum">
              <a:rPr lang="en-US" smtClean="0"/>
              <a:t>‹#›</a:t>
            </a:fld>
            <a:endParaRPr lang="en-US"/>
          </a:p>
        </p:txBody>
      </p:sp>
    </p:spTree>
    <p:extLst>
      <p:ext uri="{BB962C8B-B14F-4D97-AF65-F5344CB8AC3E}">
        <p14:creationId xmlns:p14="http://schemas.microsoft.com/office/powerpoint/2010/main" val="4033304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8CE59-4E89-4A67-91A3-292464EB914F}" type="datetimeFigureOut">
              <a:rPr lang="en-US" smtClean="0"/>
              <a:t>10/14/2018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0E0BD-C9A4-4B93-9790-72CA68371EE7}" type="slidenum">
              <a:rPr lang="en-US" smtClean="0"/>
              <a:t>‹#›</a:t>
            </a:fld>
            <a:endParaRPr lang="en-US"/>
          </a:p>
        </p:txBody>
      </p:sp>
    </p:spTree>
    <p:extLst>
      <p:ext uri="{BB962C8B-B14F-4D97-AF65-F5344CB8AC3E}">
        <p14:creationId xmlns:p14="http://schemas.microsoft.com/office/powerpoint/2010/main" val="289842549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1</a:t>
            </a:fld>
            <a:endParaRPr lang="en-US"/>
          </a:p>
        </p:txBody>
      </p:sp>
    </p:spTree>
    <p:extLst>
      <p:ext uri="{BB962C8B-B14F-4D97-AF65-F5344CB8AC3E}">
        <p14:creationId xmlns:p14="http://schemas.microsoft.com/office/powerpoint/2010/main" val="414195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2</a:t>
            </a:fld>
            <a:endParaRPr lang="en-US"/>
          </a:p>
        </p:txBody>
      </p:sp>
    </p:spTree>
    <p:extLst>
      <p:ext uri="{BB962C8B-B14F-4D97-AF65-F5344CB8AC3E}">
        <p14:creationId xmlns:p14="http://schemas.microsoft.com/office/powerpoint/2010/main" val="100465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3</a:t>
            </a:fld>
            <a:endParaRPr lang="en-US"/>
          </a:p>
        </p:txBody>
      </p:sp>
    </p:spTree>
    <p:extLst>
      <p:ext uri="{BB962C8B-B14F-4D97-AF65-F5344CB8AC3E}">
        <p14:creationId xmlns:p14="http://schemas.microsoft.com/office/powerpoint/2010/main" val="334045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4</a:t>
            </a:fld>
            <a:endParaRPr lang="en-US"/>
          </a:p>
        </p:txBody>
      </p:sp>
    </p:spTree>
    <p:extLst>
      <p:ext uri="{BB962C8B-B14F-4D97-AF65-F5344CB8AC3E}">
        <p14:creationId xmlns:p14="http://schemas.microsoft.com/office/powerpoint/2010/main" val="70601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5</a:t>
            </a:fld>
            <a:endParaRPr lang="en-US"/>
          </a:p>
        </p:txBody>
      </p:sp>
    </p:spTree>
    <p:extLst>
      <p:ext uri="{BB962C8B-B14F-4D97-AF65-F5344CB8AC3E}">
        <p14:creationId xmlns:p14="http://schemas.microsoft.com/office/powerpoint/2010/main" val="47053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6</a:t>
            </a:fld>
            <a:endParaRPr lang="en-US"/>
          </a:p>
        </p:txBody>
      </p:sp>
    </p:spTree>
    <p:extLst>
      <p:ext uri="{BB962C8B-B14F-4D97-AF65-F5344CB8AC3E}">
        <p14:creationId xmlns:p14="http://schemas.microsoft.com/office/powerpoint/2010/main" val="200328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7</a:t>
            </a:fld>
            <a:endParaRPr lang="en-US"/>
          </a:p>
        </p:txBody>
      </p:sp>
    </p:spTree>
    <p:extLst>
      <p:ext uri="{BB962C8B-B14F-4D97-AF65-F5344CB8AC3E}">
        <p14:creationId xmlns:p14="http://schemas.microsoft.com/office/powerpoint/2010/main" val="7193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8</a:t>
            </a:fld>
            <a:endParaRPr lang="en-US"/>
          </a:p>
        </p:txBody>
      </p:sp>
    </p:spTree>
    <p:extLst>
      <p:ext uri="{BB962C8B-B14F-4D97-AF65-F5344CB8AC3E}">
        <p14:creationId xmlns:p14="http://schemas.microsoft.com/office/powerpoint/2010/main" val="144359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rist@colostat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Entitlement Monitoring </a:t>
            </a:r>
            <a:r>
              <a:rPr lang="en-US" dirty="0" smtClean="0"/>
              <a:t>Data</a:t>
            </a:r>
            <a:endParaRPr lang="en-US" dirty="0"/>
          </a:p>
        </p:txBody>
      </p:sp>
      <p:sp>
        <p:nvSpPr>
          <p:cNvPr id="3" name="Subtitle 2"/>
          <p:cNvSpPr>
            <a:spLocks noGrp="1"/>
          </p:cNvSpPr>
          <p:nvPr>
            <p:ph type="subTitle" idx="1"/>
          </p:nvPr>
        </p:nvSpPr>
        <p:spPr/>
        <p:txBody>
          <a:bodyPr/>
          <a:lstStyle/>
          <a:p>
            <a:r>
              <a:rPr lang="en-US" dirty="0" smtClean="0"/>
              <a:t>28 May 2015 to 14 August 2018</a:t>
            </a:r>
            <a:endParaRPr lang="en-US" dirty="0"/>
          </a:p>
        </p:txBody>
      </p:sp>
      <p:sp>
        <p:nvSpPr>
          <p:cNvPr id="4" name="TextBox 3"/>
          <p:cNvSpPr txBox="1"/>
          <p:nvPr/>
        </p:nvSpPr>
        <p:spPr>
          <a:xfrm>
            <a:off x="76200" y="5359401"/>
            <a:ext cx="2427268" cy="923330"/>
          </a:xfrm>
          <a:prstGeom prst="rect">
            <a:avLst/>
          </a:prstGeom>
          <a:noFill/>
        </p:spPr>
        <p:txBody>
          <a:bodyPr wrap="none" rtlCol="0">
            <a:spAutoFit/>
          </a:bodyPr>
          <a:lstStyle/>
          <a:p>
            <a:r>
              <a:rPr lang="en-US" dirty="0" smtClean="0"/>
              <a:t>Mike Crist</a:t>
            </a:r>
          </a:p>
          <a:p>
            <a:r>
              <a:rPr lang="en-US" dirty="0" smtClean="0">
                <a:hlinkClick r:id="rId3"/>
              </a:rPr>
              <a:t>mcrist@colostate.edu</a:t>
            </a:r>
            <a:endParaRPr lang="en-US" dirty="0" smtClean="0"/>
          </a:p>
          <a:p>
            <a:r>
              <a:rPr lang="en-US" dirty="0" smtClean="0"/>
              <a:t>214-491-9926</a:t>
            </a:r>
            <a:endParaRPr lang="en-US" dirty="0"/>
          </a:p>
        </p:txBody>
      </p:sp>
    </p:spTree>
    <p:extLst>
      <p:ext uri="{BB962C8B-B14F-4D97-AF65-F5344CB8AC3E}">
        <p14:creationId xmlns:p14="http://schemas.microsoft.com/office/powerpoint/2010/main" val="321860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US" dirty="0"/>
          </a:p>
        </p:txBody>
      </p:sp>
      <p:sp>
        <p:nvSpPr>
          <p:cNvPr id="5" name="Content Placeholder 4"/>
          <p:cNvSpPr>
            <a:spLocks noGrp="1"/>
          </p:cNvSpPr>
          <p:nvPr>
            <p:ph idx="1"/>
          </p:nvPr>
        </p:nvSpPr>
        <p:spPr/>
        <p:txBody>
          <a:bodyPr/>
          <a:lstStyle/>
          <a:p>
            <a:r>
              <a:rPr lang="en-US" dirty="0" smtClean="0"/>
              <a:t>The use of some commercial software is entitled through the </a:t>
            </a:r>
            <a:r>
              <a:rPr lang="en-US" dirty="0" err="1" smtClean="0"/>
              <a:t>Flexera</a:t>
            </a:r>
            <a:r>
              <a:rPr lang="en-US" dirty="0" smtClean="0"/>
              <a:t> </a:t>
            </a:r>
            <a:r>
              <a:rPr lang="en-US" dirty="0" err="1" smtClean="0"/>
              <a:t>FlexLM</a:t>
            </a:r>
            <a:r>
              <a:rPr lang="en-US" dirty="0" smtClean="0"/>
              <a:t>™ software licensing product</a:t>
            </a:r>
          </a:p>
          <a:p>
            <a:r>
              <a:rPr lang="en-US" dirty="0" smtClean="0"/>
              <a:t>When a software entitlement is granted, a “checkout” is performed on </a:t>
            </a:r>
            <a:r>
              <a:rPr lang="en-US" dirty="0" smtClean="0"/>
              <a:t>one or more </a:t>
            </a:r>
            <a:r>
              <a:rPr lang="en-US" dirty="0" smtClean="0"/>
              <a:t>features, based on the use of the </a:t>
            </a:r>
            <a:r>
              <a:rPr lang="en-US" dirty="0" smtClean="0"/>
              <a:t>software</a:t>
            </a:r>
          </a:p>
          <a:p>
            <a:r>
              <a:rPr lang="en-US" dirty="0" smtClean="0"/>
              <a:t>After the use is completed, a “</a:t>
            </a:r>
            <a:r>
              <a:rPr lang="en-US" dirty="0" err="1" smtClean="0"/>
              <a:t>checkin</a:t>
            </a:r>
            <a:r>
              <a:rPr lang="en-US" dirty="0" smtClean="0"/>
              <a:t>” is performed, releasing the hold on the </a:t>
            </a:r>
            <a:r>
              <a:rPr lang="en-US" dirty="0" smtClean="0"/>
              <a:t>feature(s)</a:t>
            </a:r>
            <a:endParaRPr lang="en-US" dirty="0" smtClean="0"/>
          </a:p>
          <a:p>
            <a:r>
              <a:rPr lang="en-US" dirty="0" smtClean="0"/>
              <a:t>The data in this set is the results of monitoring checkouts and </a:t>
            </a:r>
            <a:r>
              <a:rPr lang="en-US" dirty="0" err="1" smtClean="0"/>
              <a:t>checkins</a:t>
            </a:r>
            <a:r>
              <a:rPr lang="en-US" dirty="0" smtClean="0"/>
              <a:t> at a commercial company over </a:t>
            </a:r>
            <a:r>
              <a:rPr lang="en-US" dirty="0" smtClean="0"/>
              <a:t>more than 3 </a:t>
            </a:r>
            <a:r>
              <a:rPr lang="en-US" dirty="0" smtClean="0"/>
              <a:t>years, and is provided to the community for analysis</a:t>
            </a:r>
          </a:p>
        </p:txBody>
      </p:sp>
    </p:spTree>
    <p:extLst>
      <p:ext uri="{BB962C8B-B14F-4D97-AF65-F5344CB8AC3E}">
        <p14:creationId xmlns:p14="http://schemas.microsoft.com/office/powerpoint/2010/main" val="326967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Entitlement – The grant of use of software or capabilities within a software (feature).  Synonymous with license; where possible, the term entitlement will be used instead of license to remove ambiguity.</a:t>
            </a:r>
            <a:endParaRPr lang="en-US" dirty="0" smtClean="0"/>
          </a:p>
          <a:p>
            <a:r>
              <a:rPr lang="en-US" dirty="0" smtClean="0"/>
              <a:t>License – For the purpose of this data set, synonymous with entitlement.  A representation of the right of a user to use a software package*</a:t>
            </a:r>
            <a:endParaRPr lang="en-US" dirty="0" smtClean="0"/>
          </a:p>
          <a:p>
            <a:r>
              <a:rPr lang="en-US" dirty="0" smtClean="0"/>
              <a:t>Feature – a portion of an entitlement for a software package or capability within a software package</a:t>
            </a:r>
            <a:endParaRPr lang="en-US" dirty="0" smtClean="0"/>
          </a:p>
          <a:p>
            <a:r>
              <a:rPr lang="en-US" dirty="0" smtClean="0"/>
              <a:t>Host – a computer that is used by a user to request a feature</a:t>
            </a:r>
            <a:endParaRPr lang="en-US" dirty="0" smtClean="0"/>
          </a:p>
          <a:p>
            <a:r>
              <a:rPr lang="en-US" dirty="0" smtClean="0"/>
              <a:t>Token – A subunit of a feature; a feature may provide one or more tokens</a:t>
            </a:r>
          </a:p>
          <a:p>
            <a:r>
              <a:rPr lang="en-US" dirty="0" smtClean="0"/>
              <a:t>Tag – A computer that is monitored that provides feature checkouts</a:t>
            </a:r>
          </a:p>
          <a:p>
            <a:r>
              <a:rPr lang="en-US" dirty="0" smtClean="0"/>
              <a:t>Checkout – The time when a feature is provided to a user</a:t>
            </a:r>
          </a:p>
          <a:p>
            <a:r>
              <a:rPr lang="en-US" dirty="0" err="1" smtClean="0"/>
              <a:t>Checkin</a:t>
            </a:r>
            <a:r>
              <a:rPr lang="en-US" dirty="0" smtClean="0"/>
              <a:t> – The time when a user returns the feature</a:t>
            </a:r>
            <a:endParaRPr lang="en-US" dirty="0" smtClean="0"/>
          </a:p>
          <a:p>
            <a:endParaRPr lang="en-US" dirty="0" smtClean="0"/>
          </a:p>
        </p:txBody>
      </p:sp>
      <p:sp>
        <p:nvSpPr>
          <p:cNvPr id="4" name="TextBox 3"/>
          <p:cNvSpPr txBox="1"/>
          <p:nvPr/>
        </p:nvSpPr>
        <p:spPr>
          <a:xfrm>
            <a:off x="677334" y="6271551"/>
            <a:ext cx="8596667" cy="369332"/>
          </a:xfrm>
          <a:prstGeom prst="rect">
            <a:avLst/>
          </a:prstGeom>
          <a:noFill/>
        </p:spPr>
        <p:txBody>
          <a:bodyPr wrap="square" rtlCol="0">
            <a:normAutofit fontScale="62500" lnSpcReduction="20000"/>
          </a:bodyPr>
          <a:lstStyle/>
          <a:p>
            <a:r>
              <a:rPr lang="en-US" dirty="0" smtClean="0"/>
              <a:t>*Note - </a:t>
            </a:r>
            <a:r>
              <a:rPr lang="en-US" dirty="0"/>
              <a:t>Software license has multiple meanings; the definition here should </a:t>
            </a:r>
            <a:r>
              <a:rPr lang="en-US" b="1" u="sng" dirty="0"/>
              <a:t>not</a:t>
            </a:r>
            <a:r>
              <a:rPr lang="en-US" dirty="0"/>
              <a:t> be confused with the terms “End User License Agreement” or a legally binding contract regarding use and distribution of software.</a:t>
            </a:r>
          </a:p>
        </p:txBody>
      </p:sp>
    </p:spTree>
    <p:extLst>
      <p:ext uri="{BB962C8B-B14F-4D97-AF65-F5344CB8AC3E}">
        <p14:creationId xmlns:p14="http://schemas.microsoft.com/office/powerpoint/2010/main" val="403827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CSV files separated by year are provided</a:t>
            </a:r>
          </a:p>
          <a:p>
            <a:r>
              <a:rPr lang="en-US" dirty="0" smtClean="0"/>
              <a:t>An SQLite3 database of all data is provided</a:t>
            </a:r>
          </a:p>
          <a:p>
            <a:r>
              <a:rPr lang="en-US" dirty="0" smtClean="0"/>
              <a:t>Checkouts table </a:t>
            </a:r>
            <a:r>
              <a:rPr lang="en-US" dirty="0"/>
              <a:t>f</a:t>
            </a:r>
            <a:r>
              <a:rPr lang="en-US" dirty="0" smtClean="0"/>
              <a:t>ield descriptions :</a:t>
            </a:r>
          </a:p>
          <a:p>
            <a:pPr lvl="1"/>
            <a:r>
              <a:rPr lang="en-US" dirty="0" err="1" smtClean="0"/>
              <a:t>feature_id</a:t>
            </a:r>
            <a:r>
              <a:rPr lang="en-US" dirty="0" smtClean="0"/>
              <a:t> – INTEGER – Unique identifier of a software feature that is being checked out</a:t>
            </a:r>
            <a:endParaRPr lang="en-US" dirty="0"/>
          </a:p>
          <a:p>
            <a:pPr lvl="1"/>
            <a:r>
              <a:rPr lang="en-US" dirty="0" err="1" smtClean="0"/>
              <a:t>checkout_ts</a:t>
            </a:r>
            <a:r>
              <a:rPr lang="en-US" dirty="0" smtClean="0"/>
              <a:t> – INTEGER – Time (in seconds since January 1, 1970) when the feature request was granted, and the feature checkout begins</a:t>
            </a:r>
            <a:endParaRPr lang="en-US" dirty="0"/>
          </a:p>
          <a:p>
            <a:pPr lvl="1"/>
            <a:r>
              <a:rPr lang="en-US" dirty="0" err="1" smtClean="0"/>
              <a:t>user_id</a:t>
            </a:r>
            <a:r>
              <a:rPr lang="en-US" dirty="0" smtClean="0"/>
              <a:t> – INTEGER – Unique identifier of the user requesting the feature</a:t>
            </a:r>
            <a:endParaRPr lang="en-US" dirty="0"/>
          </a:p>
          <a:p>
            <a:pPr lvl="1"/>
            <a:r>
              <a:rPr lang="en-US" dirty="0" err="1" smtClean="0"/>
              <a:t>host_id</a:t>
            </a:r>
            <a:r>
              <a:rPr lang="en-US" dirty="0" smtClean="0"/>
              <a:t> – INTEGER </a:t>
            </a:r>
            <a:r>
              <a:rPr lang="en-US" dirty="0" smtClean="0"/>
              <a:t>– Unique identifier of the computer being used by a user to request a feature</a:t>
            </a:r>
            <a:endParaRPr lang="en-US" dirty="0"/>
          </a:p>
          <a:p>
            <a:pPr lvl="1"/>
            <a:r>
              <a:rPr lang="en-US" dirty="0" smtClean="0"/>
              <a:t>handle </a:t>
            </a:r>
            <a:r>
              <a:rPr lang="en-US" dirty="0" smtClean="0"/>
              <a:t>– INTEGER – Unique identifier</a:t>
            </a:r>
            <a:endParaRPr lang="en-US" dirty="0"/>
          </a:p>
          <a:p>
            <a:pPr lvl="1"/>
            <a:r>
              <a:rPr lang="en-US" dirty="0" err="1" smtClean="0"/>
              <a:t>request_ts</a:t>
            </a:r>
            <a:r>
              <a:rPr lang="en-US" dirty="0" smtClean="0"/>
              <a:t> </a:t>
            </a:r>
            <a:r>
              <a:rPr lang="en-US" dirty="0" smtClean="0"/>
              <a:t>– INTEGER – Time (in seconds since January 1, 1970) when the feature was requested.  If a checkout is requested and there is insufficient capacity to satisfy the full request, a denial is generated (no partial checkouts).</a:t>
            </a:r>
            <a:endParaRPr lang="en-US" dirty="0"/>
          </a:p>
        </p:txBody>
      </p:sp>
    </p:spTree>
    <p:extLst>
      <p:ext uri="{BB962C8B-B14F-4D97-AF65-F5344CB8AC3E}">
        <p14:creationId xmlns:p14="http://schemas.microsoft.com/office/powerpoint/2010/main" val="132224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description (continued)</a:t>
            </a:r>
            <a:endParaRPr lang="en-US" dirty="0"/>
          </a:p>
        </p:txBody>
      </p:sp>
      <p:sp>
        <p:nvSpPr>
          <p:cNvPr id="3" name="Content Placeholder 2"/>
          <p:cNvSpPr>
            <a:spLocks noGrp="1"/>
          </p:cNvSpPr>
          <p:nvPr>
            <p:ph idx="1"/>
          </p:nvPr>
        </p:nvSpPr>
        <p:spPr/>
        <p:txBody>
          <a:bodyPr/>
          <a:lstStyle/>
          <a:p>
            <a:r>
              <a:rPr lang="en-US" dirty="0" smtClean="0"/>
              <a:t>Checkouts table field Descriptions:</a:t>
            </a:r>
          </a:p>
          <a:p>
            <a:pPr lvl="1"/>
            <a:r>
              <a:rPr lang="en-US" dirty="0" err="1"/>
              <a:t>checkin_ts</a:t>
            </a:r>
            <a:r>
              <a:rPr lang="en-US" dirty="0"/>
              <a:t> </a:t>
            </a:r>
            <a:r>
              <a:rPr lang="en-US" dirty="0"/>
              <a:t>– INTEGER </a:t>
            </a:r>
            <a:r>
              <a:rPr lang="en-US" dirty="0" smtClean="0"/>
              <a:t>- Time </a:t>
            </a:r>
            <a:r>
              <a:rPr lang="en-US" dirty="0"/>
              <a:t>(in seconds since January 1, 1970) when the feature request was </a:t>
            </a:r>
            <a:r>
              <a:rPr lang="en-US" dirty="0" smtClean="0"/>
              <a:t>completed, </a:t>
            </a:r>
            <a:r>
              <a:rPr lang="en-US" dirty="0"/>
              <a:t>and the feature </a:t>
            </a:r>
            <a:r>
              <a:rPr lang="en-US" dirty="0" smtClean="0"/>
              <a:t>is returned</a:t>
            </a:r>
            <a:endParaRPr lang="en-US" dirty="0"/>
          </a:p>
          <a:p>
            <a:pPr lvl="1"/>
            <a:r>
              <a:rPr lang="en-US" dirty="0"/>
              <a:t>tokens </a:t>
            </a:r>
            <a:r>
              <a:rPr lang="en-US" dirty="0" smtClean="0"/>
              <a:t>– INTEGER – Number of requested tokens during a checkout</a:t>
            </a:r>
            <a:endParaRPr lang="en-US" dirty="0"/>
          </a:p>
          <a:p>
            <a:pPr lvl="1"/>
            <a:r>
              <a:rPr lang="en-US" dirty="0" err="1"/>
              <a:t>account_id</a:t>
            </a:r>
            <a:r>
              <a:rPr lang="en-US" dirty="0"/>
              <a:t> </a:t>
            </a:r>
            <a:r>
              <a:rPr lang="en-US" dirty="0" smtClean="0"/>
              <a:t>– INTEGER – Unique identifier of a group of hosts and users</a:t>
            </a:r>
            <a:endParaRPr lang="en-US" dirty="0"/>
          </a:p>
          <a:p>
            <a:pPr lvl="1"/>
            <a:r>
              <a:rPr lang="en-US" dirty="0" err="1"/>
              <a:t>version_id</a:t>
            </a:r>
            <a:r>
              <a:rPr lang="en-US" dirty="0"/>
              <a:t> </a:t>
            </a:r>
            <a:r>
              <a:rPr lang="en-US" dirty="0" smtClean="0"/>
              <a:t>– INTEGER – Unique identifier of a version of software or feature being requested</a:t>
            </a:r>
            <a:endParaRPr lang="en-US" dirty="0"/>
          </a:p>
          <a:p>
            <a:pPr lvl="1"/>
            <a:r>
              <a:rPr lang="en-US" dirty="0" err="1"/>
              <a:t>loadinfo_id</a:t>
            </a:r>
            <a:r>
              <a:rPr lang="en-US" dirty="0"/>
              <a:t> </a:t>
            </a:r>
            <a:r>
              <a:rPr lang="en-US" dirty="0" smtClean="0"/>
              <a:t>– INTEGER – Unique identifier of a file and position within a while where an entitlement is granted</a:t>
            </a:r>
            <a:endParaRPr lang="en-US" dirty="0"/>
          </a:p>
          <a:p>
            <a:pPr lvl="1"/>
            <a:r>
              <a:rPr lang="en-US" dirty="0"/>
              <a:t>origin </a:t>
            </a:r>
            <a:r>
              <a:rPr lang="en-US" dirty="0" smtClean="0"/>
              <a:t>– INTEGER – No information provided</a:t>
            </a:r>
            <a:endParaRPr lang="en-US" dirty="0"/>
          </a:p>
          <a:p>
            <a:pPr lvl="1"/>
            <a:endParaRPr lang="en-US" dirty="0"/>
          </a:p>
        </p:txBody>
      </p:sp>
    </p:spTree>
    <p:extLst>
      <p:ext uri="{BB962C8B-B14F-4D97-AF65-F5344CB8AC3E}">
        <p14:creationId xmlns:p14="http://schemas.microsoft.com/office/powerpoint/2010/main" val="335053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lstStyle/>
          <a:p>
            <a:r>
              <a:rPr lang="en-US" dirty="0" smtClean="0"/>
              <a:t>Capacity table field descriptions</a:t>
            </a:r>
          </a:p>
          <a:p>
            <a:pPr lvl="1"/>
            <a:r>
              <a:rPr lang="en-US" dirty="0" err="1" smtClean="0"/>
              <a:t>Feature_id</a:t>
            </a:r>
            <a:r>
              <a:rPr lang="en-US" dirty="0" smtClean="0"/>
              <a:t> – INTEGER – Unique identifier of the feature where the capacity applies</a:t>
            </a:r>
          </a:p>
          <a:p>
            <a:pPr lvl="1"/>
            <a:r>
              <a:rPr lang="en-US" dirty="0" smtClean="0"/>
              <a:t>Timestamp – INTEGER - Time </a:t>
            </a:r>
            <a:r>
              <a:rPr lang="en-US" dirty="0"/>
              <a:t>(in seconds since January 1, 1970) </a:t>
            </a:r>
            <a:r>
              <a:rPr lang="en-US" dirty="0" smtClean="0"/>
              <a:t>when the capacity changes to the number of tokens identified.  The capacity remains unchanged between timestamps.  If no capacity is identified before the start of the dataset (28 May 2015), the capacity is assumed to be 0.</a:t>
            </a:r>
          </a:p>
          <a:p>
            <a:pPr lvl="1"/>
            <a:r>
              <a:rPr lang="en-US" dirty="0" smtClean="0"/>
              <a:t>Tokens – INTEGER – number of tokens available for checkout</a:t>
            </a:r>
            <a:endParaRPr lang="en-US" dirty="0"/>
          </a:p>
        </p:txBody>
      </p:sp>
    </p:spTree>
    <p:extLst>
      <p:ext uri="{BB962C8B-B14F-4D97-AF65-F5344CB8AC3E}">
        <p14:creationId xmlns:p14="http://schemas.microsoft.com/office/powerpoint/2010/main" val="61726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lstStyle/>
          <a:p>
            <a:r>
              <a:rPr lang="en-US" dirty="0" smtClean="0"/>
              <a:t>Features table field descriptions:</a:t>
            </a:r>
          </a:p>
          <a:p>
            <a:pPr lvl="1"/>
            <a:r>
              <a:rPr lang="en-US" dirty="0" smtClean="0"/>
              <a:t>Id – INTEGER – Unique identifier of the feature</a:t>
            </a:r>
          </a:p>
          <a:p>
            <a:pPr lvl="1"/>
            <a:r>
              <a:rPr lang="en-US" dirty="0" err="1" smtClean="0"/>
              <a:t>Feature_name_id</a:t>
            </a:r>
            <a:r>
              <a:rPr lang="en-US" dirty="0" smtClean="0"/>
              <a:t> – INTEGER – Unique identifier of the name of the feature.  The feature name table is not provided.</a:t>
            </a:r>
          </a:p>
          <a:p>
            <a:pPr lvl="1"/>
            <a:r>
              <a:rPr lang="en-US" dirty="0" err="1" smtClean="0"/>
              <a:t>Tag_id</a:t>
            </a:r>
            <a:r>
              <a:rPr lang="en-US" dirty="0" smtClean="0"/>
              <a:t> – INTEGER – Unique identifier of the name of the computer providing the feature.  The tag name table is not provided.</a:t>
            </a:r>
          </a:p>
          <a:p>
            <a:pPr lvl="1"/>
            <a:r>
              <a:rPr lang="en-US" dirty="0" err="1" smtClean="0"/>
              <a:t>Checkout_count</a:t>
            </a:r>
            <a:r>
              <a:rPr lang="en-US" dirty="0" smtClean="0"/>
              <a:t> – INTEGER – Total number of checkouts of this feature</a:t>
            </a:r>
          </a:p>
          <a:p>
            <a:pPr lvl="1"/>
            <a:r>
              <a:rPr lang="en-US" dirty="0" err="1" smtClean="0"/>
              <a:t>Denial_count</a:t>
            </a:r>
            <a:r>
              <a:rPr lang="en-US" dirty="0" smtClean="0"/>
              <a:t> – INTEGER – total number of denials of this feature</a:t>
            </a:r>
            <a:endParaRPr lang="en-US" dirty="0"/>
          </a:p>
        </p:txBody>
      </p:sp>
    </p:spTree>
    <p:extLst>
      <p:ext uri="{BB962C8B-B14F-4D97-AF65-F5344CB8AC3E}">
        <p14:creationId xmlns:p14="http://schemas.microsoft.com/office/powerpoint/2010/main" val="49522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(continued)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Daily_summary_local</a:t>
            </a:r>
            <a:r>
              <a:rPr lang="en-US" dirty="0" smtClean="0"/>
              <a:t> table </a:t>
            </a:r>
            <a:r>
              <a:rPr lang="en-US" dirty="0"/>
              <a:t>field </a:t>
            </a:r>
            <a:r>
              <a:rPr lang="en-US" dirty="0" smtClean="0"/>
              <a:t>descriptions:</a:t>
            </a:r>
          </a:p>
          <a:p>
            <a:pPr lvl="1"/>
            <a:r>
              <a:rPr lang="en-US" dirty="0" smtClean="0"/>
              <a:t>Day – TEXT – day that the entry was made.  The format is MM/DD/YYYY</a:t>
            </a:r>
          </a:p>
          <a:p>
            <a:pPr lvl="1"/>
            <a:r>
              <a:rPr lang="en-US" dirty="0" err="1" smtClean="0"/>
              <a:t>Feature_id</a:t>
            </a:r>
            <a:r>
              <a:rPr lang="en-US" dirty="0" smtClean="0"/>
              <a:t> – INTEGER - </a:t>
            </a:r>
            <a:r>
              <a:rPr lang="en-US" dirty="0"/>
              <a:t>Unique identifier of a software feature that is being checked out</a:t>
            </a:r>
          </a:p>
          <a:p>
            <a:pPr lvl="1"/>
            <a:r>
              <a:rPr lang="en-US" dirty="0" err="1"/>
              <a:t>U</a:t>
            </a:r>
            <a:r>
              <a:rPr lang="en-US" dirty="0" err="1" smtClean="0"/>
              <a:t>se_peak</a:t>
            </a:r>
            <a:r>
              <a:rPr lang="en-US" dirty="0" smtClean="0"/>
              <a:t> – INTEGER – maximum number of tokens checked out for that feature</a:t>
            </a:r>
          </a:p>
          <a:p>
            <a:pPr lvl="1"/>
            <a:r>
              <a:rPr lang="en-US" dirty="0" err="1" smtClean="0"/>
              <a:t>Use_avg</a:t>
            </a:r>
            <a:r>
              <a:rPr lang="en-US" dirty="0" smtClean="0"/>
              <a:t> – REAL – average number of licenses checked out for the duration of that day</a:t>
            </a:r>
          </a:p>
          <a:p>
            <a:pPr lvl="1"/>
            <a:r>
              <a:rPr lang="en-US" dirty="0" err="1" smtClean="0"/>
              <a:t>Wait_peak</a:t>
            </a:r>
            <a:r>
              <a:rPr lang="en-US" dirty="0" smtClean="0"/>
              <a:t> – INTEGER – maximum number of tokens that we waited on by users</a:t>
            </a:r>
          </a:p>
          <a:p>
            <a:pPr lvl="1"/>
            <a:r>
              <a:rPr lang="en-US" dirty="0" err="1" smtClean="0"/>
              <a:t>Wait_avg</a:t>
            </a:r>
            <a:r>
              <a:rPr lang="en-US" dirty="0" smtClean="0"/>
              <a:t> – REAL – average number of licenses waited on for the duration of that day</a:t>
            </a:r>
          </a:p>
          <a:p>
            <a:pPr lvl="1"/>
            <a:r>
              <a:rPr lang="en-US" dirty="0" smtClean="0"/>
              <a:t>Requests – INTEGER – number of distinct token requests</a:t>
            </a:r>
          </a:p>
          <a:p>
            <a:pPr lvl="1"/>
            <a:r>
              <a:rPr lang="en-US" dirty="0" smtClean="0"/>
              <a:t>Denials – INTEGER – number of distinct request denials</a:t>
            </a:r>
          </a:p>
        </p:txBody>
      </p:sp>
    </p:spTree>
    <p:extLst>
      <p:ext uri="{BB962C8B-B14F-4D97-AF65-F5344CB8AC3E}">
        <p14:creationId xmlns:p14="http://schemas.microsoft.com/office/powerpoint/2010/main" val="24889148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MTA1MjQwMjwvVXNlck5hbWU+PERhdGVUaW1lPjEwLzE0LzIwMTggNTowNDowNiBQTTwvRGF0ZVRpbWU+PExhYmVsU3RyaW5nPk9yaWdpbiBKdXJpc2RpY3Rpb246IFVTID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JkZWNlY2JkNi1kYTNiLTQ2ZmUtOGYwMC1mOWQ5ZGVlYTJlZTEiIHZhbHVlPSIiIHhtbG5zPSJodHRwOi8vd3d3LmJvbGRvbmphbWVzLmNvbS8yMDA4LzAxL3NpZS9pbnRlcm5hbC9sYWJlbCIgLz48ZWxlbWVudCB1aWQ9ImJiYmY3YmY0LTRmNGYtNDE4OS05YzVlLTY1MDE1ZGU4YTZhZC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DEwNTI0MDI8L1VzZXJOYW1lPjxEYXRlVGltZT4xMC8xNC8yMDE4IDY6MzE6NTcgUE08L0RhdGVUaW1lPjxMYWJlbFN0cmluZz5PcmlnaW4gSnVyaXNkaWN0aW9uOiBVUyAgfCBVbnJlc3RyaWN0ZWQgQ29udGVudCB8IE5vIG1hcmtpbmcgYXBwbGllZCBieSB0aGUgdG9vbCB8IE90aGVyIEluZm9ybWF0aW9uIChOb3QgUmVxdWlyaW5nIGFuIEV4cG9ydCBDb250cm9sIE1hcmtpbmcpIHwgTm8gbWFya2luZyBhcHBsaWVkIGJ5IHRoZSB0b29sPC9MYWJlbFN0cmluZz48L2l0ZW0+PC9sYWJlbEhpc3Rvcnk+</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element uid="bba94c65-ac3d-4f34-b2e1-8de11ef6f01c" value=""/>
  <element uid="dececbd6-da3b-46fe-8f00-f9d9deea2ee1" value=""/>
  <element uid="bbbf7bf4-4f4f-4189-9c5e-65015de8a6ad" value=""/>
  <element uid="bc2b7c01-6db1-4e7d-88d1-fc61674f86fd" value=""/>
  <element uid="92e993a3-af32-4afb-aa19-3a49cdb82c7a" value=""/>
</sisl>
</file>

<file path=customXml/itemProps1.xml><?xml version="1.0" encoding="utf-8"?>
<ds:datastoreItem xmlns:ds="http://schemas.openxmlformats.org/officeDocument/2006/customXml" ds:itemID="{88FF98F5-B617-4BF2-98ED-30E243D02F07}">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26DFDEAC-3F8D-48EC-800E-0769C923D451}">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Facet</Template>
  <TotalTime>130</TotalTime>
  <Words>834</Words>
  <Application>Microsoft Office PowerPoint</Application>
  <PresentationFormat>Widescreen</PresentationFormat>
  <Paragraphs>68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Entitlement Monitoring Data</vt:lpstr>
      <vt:lpstr>Purpose</vt:lpstr>
      <vt:lpstr>Definitions</vt:lpstr>
      <vt:lpstr>Data description</vt:lpstr>
      <vt:lpstr>Data description (continued)</vt:lpstr>
      <vt:lpstr>Data description (continued)</vt:lpstr>
      <vt:lpstr>Data description (continued)</vt:lpstr>
      <vt:lpstr>Data description (continued)</vt:lpstr>
    </vt:vector>
  </TitlesOfParts>
  <Company>Raytheon</Company>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License Monitoring Data</dc:title>
  <dc:subject>[rtnipcontrolcode:public|rtnipcontrolcodevm:rpogc035|rtnexportcontrolcountry:usa|rtnexportcontrolcode:otherinfo|rtnexportcontrolcodevm:piogcgtc5004|]</dc:subject>
  <dc:creator>Mike Crist</dc:creator>
  <lastModifiedBy>Mike Crist</lastModifiedBy>
  <revision>12</revision>
  <dcterms:created xsi:type="dcterms:W3CDTF">2018-10-14T16:19:50.0000000Z</dcterms:created>
  <dcterms:modified xsi:type="dcterms:W3CDTF">2018-10-14T18:31:57.0000000Z</dcterms:modified>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docIndexRef">
    <vt:lpwstr>6bf7937a-751d-4139-bfa0-c6953e4ea042</vt:lpwstr>
  </op:property>
  <op:property fmtid="{D5CDD505-2E9C-101B-9397-08002B2CF9AE}" pid="4" name="bjSaver">
    <vt:lpwstr>WEKL2I1puYsRl64WPAbrKHXO4lCYm9Ge</vt:lpwstr>
  </op:property>
  <op:property fmtid="{D5CDD505-2E9C-101B-9397-08002B2CF9AE}" pid="8" name="bjDocumentSecurityLabel">
    <vt:lpwstr>Origin Jurisdiction: US  | Unrestricted Content | No marking applied by the tool | Other Information (Not Requiring an Export Control Marking) | No marking applied by the tool</vt:lpwstr>
  </op:property>
  <op:property fmtid="{D5CDD505-2E9C-101B-9397-08002B2CF9AE}" pid="13" name="bjLabelHistoryID">
    <vt:lpwstr>{88FF98F5-B617-4BF2-98ED-30E243D02F07}</vt:lpwstr>
  </op:property>
  <op:property fmtid="{D5CDD505-2E9C-101B-9397-08002B2CF9AE}" pid="14" name="bjDocumentLabelXML">
    <vt:lpwstr>&lt;?xml version="1.0" encoding="us-ascii"?&gt;&lt;sisl xmlns:xsd="http://www.w3.org/2001/XMLSchema" xmlns:xsi="http://www.w3.org/2001/XMLSchema-instance" sislVersion="0" policy="cde53ac1-bf5f-4aae-9cf1-07509e23a4b0" origin="userSelected" xmlns="http://www.boldonj</vt:lpwstr>
  </op:property>
  <op:property fmtid="{D5CDD505-2E9C-101B-9397-08002B2CF9AE}" pid="15" name="bjDocumentLabelXML-0">
    <vt:lpwstr>ames.com/2008/01/sie/internal/label"&gt;&lt;element uid="bba94c65-ac3d-4f34-b2e1-8de11ef6f01c" value="" /&gt;&lt;element uid="bc2b7c01-6db1-4e7d-88d1-fc61674f86fd" value="" /&gt;&lt;element uid="0ee4316e-f6de-4b36-9133-369b295502aa" value="" /&gt;&lt;element uid="aafc9a95-ee5d-4</vt:lpwstr>
  </op:property>
  <op:property fmtid="{D5CDD505-2E9C-101B-9397-08002B2CF9AE}" pid="16" name="bjDocumentLabelXML-1">
    <vt:lpwstr>87c-9c4e-67a5380f2991" value="" /&gt;&lt;element uid="c206d5fa-aee1-4f64-89d9-f81e4d7b3acc" value="" /&gt;&lt;/sisl&gt;</vt:lpwstr>
  </op:property>
  <op:property fmtid="{D5CDD505-2E9C-101B-9397-08002B2CF9AE}" pid="17" name="rtnipcontrolcode">
    <vt:lpwstr>public</vt:lpwstr>
  </op:property>
  <op:property fmtid="{D5CDD505-2E9C-101B-9397-08002B2CF9AE}" pid="18" name="rtnipcontrolcodevm">
    <vt:lpwstr>rpogc035</vt:lpwstr>
  </op:property>
  <op:property fmtid="{D5CDD505-2E9C-101B-9397-08002B2CF9AE}" pid="19" name="rtnexportcontrolcountry">
    <vt:lpwstr>usa</vt:lpwstr>
  </op:property>
  <op:property fmtid="{D5CDD505-2E9C-101B-9397-08002B2CF9AE}" pid="20" name="rtnexportcontrolcode">
    <vt:lpwstr>otherinfo</vt:lpwstr>
  </op:property>
  <op:property fmtid="{D5CDD505-2E9C-101B-9397-08002B2CF9AE}" pid="21" name="rtnexportcontrolcodevm">
    <vt:lpwstr>piogcgtc5004</vt:lpwstr>
  </op:property>
  <op:property fmtid="{D5CDD505-2E9C-101B-9397-08002B2CF9AE}" pid="22" name="bjLabelRefreshRequired">
    <vt:lpwstr>FileClassifier</vt:lpwstr>
  </op:property>
</op:Properties>
</file>