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7" r:id="rId12"/>
    <p:sldId id="265" r:id="rId13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35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AAD9-48B5-4CD4-B536-DC8195F5A915}" type="datetimeFigureOut">
              <a:rPr lang="hr-HR" smtClean="0"/>
              <a:pPr/>
              <a:t>26.6.2019.</a:t>
            </a:fld>
            <a:endParaRPr lang="hr-H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7F6F300-1C00-4691-82CB-3512C6EB45EB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AAD9-48B5-4CD4-B536-DC8195F5A915}" type="datetimeFigureOut">
              <a:rPr lang="hr-HR" smtClean="0"/>
              <a:pPr/>
              <a:t>26.6.2019.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6F300-1C00-4691-82CB-3512C6EB45EB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87F6F300-1C00-4691-82CB-3512C6EB45EB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AAD9-48B5-4CD4-B536-DC8195F5A915}" type="datetimeFigureOut">
              <a:rPr lang="hr-HR" smtClean="0"/>
              <a:pPr/>
              <a:t>26.6.2019.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AAD9-48B5-4CD4-B536-DC8195F5A915}" type="datetimeFigureOut">
              <a:rPr lang="hr-HR" smtClean="0"/>
              <a:pPr/>
              <a:t>26.6.2019.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87F6F300-1C00-4691-82CB-3512C6EB45EB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AAD9-48B5-4CD4-B536-DC8195F5A915}" type="datetimeFigureOut">
              <a:rPr lang="hr-HR" smtClean="0"/>
              <a:pPr/>
              <a:t>26.6.2019.</a:t>
            </a:fld>
            <a:endParaRPr lang="hr-HR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7F6F300-1C00-4691-82CB-3512C6EB45EB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C534AAD9-48B5-4CD4-B536-DC8195F5A915}" type="datetimeFigureOut">
              <a:rPr lang="hr-HR" smtClean="0"/>
              <a:pPr/>
              <a:t>26.6.2019.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6F300-1C00-4691-82CB-3512C6EB45EB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AAD9-48B5-4CD4-B536-DC8195F5A915}" type="datetimeFigureOut">
              <a:rPr lang="hr-HR" smtClean="0"/>
              <a:pPr/>
              <a:t>26.6.2019.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hr-HR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87F6F300-1C00-4691-82CB-3512C6EB45EB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AAD9-48B5-4CD4-B536-DC8195F5A915}" type="datetimeFigureOut">
              <a:rPr lang="hr-HR" smtClean="0"/>
              <a:pPr/>
              <a:t>26.6.2019.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87F6F300-1C00-4691-82CB-3512C6EB45EB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AAD9-48B5-4CD4-B536-DC8195F5A915}" type="datetimeFigureOut">
              <a:rPr lang="hr-HR" smtClean="0"/>
              <a:pPr/>
              <a:t>26.6.2019.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F6F300-1C00-4691-82CB-3512C6EB45EB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7F6F300-1C00-4691-82CB-3512C6EB45EB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AAD9-48B5-4CD4-B536-DC8195F5A915}" type="datetimeFigureOut">
              <a:rPr lang="hr-HR" smtClean="0"/>
              <a:pPr/>
              <a:t>26.6.2019.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hr-H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87F6F300-1C00-4691-82CB-3512C6EB45EB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C534AAD9-48B5-4CD4-B536-DC8195F5A915}" type="datetimeFigureOut">
              <a:rPr lang="hr-HR" smtClean="0"/>
              <a:pPr/>
              <a:t>26.6.2019.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C534AAD9-48B5-4CD4-B536-DC8195F5A915}" type="datetimeFigureOut">
              <a:rPr lang="hr-HR" smtClean="0"/>
              <a:pPr/>
              <a:t>26.6.2019.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hr-HR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7F6F300-1C00-4691-82CB-3512C6EB45EB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113656"/>
          </a:xfrm>
        </p:spPr>
        <p:txBody>
          <a:bodyPr/>
          <a:lstStyle/>
          <a:p>
            <a:r>
              <a:rPr lang="hr-HR" dirty="0" smtClean="0"/>
              <a:t>Maria Crnjak</a:t>
            </a:r>
          </a:p>
          <a:p>
            <a:r>
              <a:rPr lang="hr-HR" dirty="0" smtClean="0"/>
              <a:t>Luka jurić-grgić</a:t>
            </a:r>
          </a:p>
          <a:p>
            <a:r>
              <a:rPr lang="hr-HR" dirty="0" smtClean="0"/>
              <a:t>Antonija </a:t>
            </a:r>
            <a:r>
              <a:rPr lang="hr-HR" dirty="0" smtClean="0"/>
              <a:t>pantar</a:t>
            </a:r>
            <a:endParaRPr lang="hr-HR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KATEGORIZIRANJE FOTOGRAFIJA</a:t>
            </a:r>
            <a:br>
              <a:rPr lang="hr-HR" dirty="0" smtClean="0"/>
            </a:br>
            <a:r>
              <a:rPr lang="hr-HR" dirty="0" smtClean="0"/>
              <a:t>-YELP CHALLENGE-</a:t>
            </a:r>
            <a:endParaRPr lang="hr-HR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013176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 smtClean="0">
                <a:solidFill>
                  <a:srgbClr val="C00000"/>
                </a:solidFill>
              </a:rPr>
              <a:t>PHOTO YELP CHALLENGE:</a:t>
            </a:r>
          </a:p>
          <a:p>
            <a:r>
              <a:rPr lang="hr-HR" dirty="0" smtClean="0"/>
              <a:t>Sadrži fotografije hrane, pića, menija, restorana izvana te restorana iznutra.</a:t>
            </a:r>
            <a:endParaRPr lang="hr-H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REZULTATI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hr-HR" dirty="0" smtClean="0"/>
              <a:t>Ograničen dataset</a:t>
            </a:r>
          </a:p>
          <a:p>
            <a:pPr marL="788670" lvl="1" indent="-514350">
              <a:buFont typeface="Arial" pitchFamily="34" charset="0"/>
              <a:buChar char="•"/>
            </a:pPr>
            <a:r>
              <a:rPr lang="hr-HR" dirty="0" smtClean="0"/>
              <a:t>Treniranje modela kroz 5 epoha je trajalo 4h</a:t>
            </a:r>
          </a:p>
          <a:p>
            <a:pPr marL="788670" lvl="1" indent="-514350">
              <a:buFont typeface="Arial" pitchFamily="34" charset="0"/>
              <a:buChar char="•"/>
            </a:pPr>
            <a:r>
              <a:rPr lang="hr-HR" dirty="0" smtClean="0"/>
              <a:t>Dobili smo rezultat za treniranje i validaciju</a:t>
            </a:r>
          </a:p>
          <a:p>
            <a:pPr marL="788670" lvl="1" indent="-514350">
              <a:buFont typeface="Arial" pitchFamily="34" charset="0"/>
              <a:buChar char="•"/>
            </a:pPr>
            <a:r>
              <a:rPr lang="hr-HR" dirty="0" smtClean="0"/>
              <a:t>Test set se nije učitao zbog greške u kodu</a:t>
            </a:r>
          </a:p>
          <a:p>
            <a:pPr marL="788670" lvl="1" indent="-514350">
              <a:buFont typeface="Arial" pitchFamily="34" charset="0"/>
              <a:buChar char="•"/>
            </a:pPr>
            <a:endParaRPr lang="hr-HR" dirty="0" smtClean="0"/>
          </a:p>
          <a:p>
            <a:pPr marL="788670" lvl="1" indent="-514350">
              <a:buFont typeface="Arial" pitchFamily="34" charset="0"/>
              <a:buChar char="•"/>
            </a:pPr>
            <a:r>
              <a:rPr lang="hr-HR" dirty="0" smtClean="0"/>
              <a:t>Model radi najbolju kategorizaciju nakon 4 epohe</a:t>
            </a:r>
          </a:p>
          <a:p>
            <a:pPr marL="788670" lvl="1" indent="-514350">
              <a:buFont typeface="Arial" pitchFamily="34" charset="0"/>
              <a:buChar char="•"/>
            </a:pPr>
            <a:r>
              <a:rPr lang="hr-HR" dirty="0" smtClean="0"/>
              <a:t>Train set 90%, validation set 86%</a:t>
            </a:r>
          </a:p>
          <a:p>
            <a:pPr marL="514350" indent="-514350">
              <a:buFont typeface="+mj-lt"/>
              <a:buAutoNum type="arabicPeriod"/>
            </a:pPr>
            <a:r>
              <a:rPr lang="hr-HR" dirty="0" smtClean="0"/>
              <a:t>Originalan dataset</a:t>
            </a:r>
          </a:p>
          <a:p>
            <a:pPr marL="788670" lvl="1" indent="-514350">
              <a:buFont typeface="Arial" pitchFamily="34" charset="0"/>
              <a:buChar char="•"/>
            </a:pPr>
            <a:r>
              <a:rPr lang="hr-HR" dirty="0" smtClean="0"/>
              <a:t>Nismo proveli zbog ograničenosti tehnologije</a:t>
            </a:r>
          </a:p>
          <a:p>
            <a:pPr marL="788670" lvl="1" indent="-514350">
              <a:buFont typeface="Arial" pitchFamily="34" charset="0"/>
              <a:buChar char="•"/>
            </a:pPr>
            <a:r>
              <a:rPr lang="hr-HR" i="1" dirty="0" smtClean="0"/>
              <a:t>Memory error</a:t>
            </a:r>
            <a:endParaRPr lang="hr-HR" i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REZULTATI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hr-HR" dirty="0" smtClean="0"/>
              <a:t>Balansirani dataset</a:t>
            </a:r>
          </a:p>
          <a:p>
            <a:pPr marL="788670" lvl="1" indent="-514350">
              <a:buFont typeface="Arial" pitchFamily="34" charset="0"/>
              <a:buChar char="•"/>
            </a:pPr>
            <a:r>
              <a:rPr lang="hr-HR" dirty="0" smtClean="0"/>
              <a:t>Trening modela je trajao 2.5h</a:t>
            </a:r>
          </a:p>
          <a:p>
            <a:pPr marL="788670" lvl="1" indent="-514350">
              <a:buFont typeface="Arial" pitchFamily="34" charset="0"/>
              <a:buChar char="•"/>
            </a:pPr>
            <a:r>
              <a:rPr lang="hr-HR" dirty="0" smtClean="0"/>
              <a:t>Rezultati za trening i validaciju</a:t>
            </a:r>
          </a:p>
          <a:p>
            <a:pPr marL="788670" lvl="1" indent="-514350">
              <a:buFont typeface="Arial" pitchFamily="34" charset="0"/>
              <a:buChar char="•"/>
            </a:pPr>
            <a:r>
              <a:rPr lang="hr-HR" dirty="0" smtClean="0"/>
              <a:t>Test set se nije učitao zbog greške u kodu</a:t>
            </a:r>
          </a:p>
          <a:p>
            <a:pPr marL="788670" lvl="1" indent="-514350">
              <a:buFont typeface="Arial" pitchFamily="34" charset="0"/>
              <a:buChar char="•"/>
            </a:pPr>
            <a:endParaRPr lang="hr-HR" dirty="0" smtClean="0"/>
          </a:p>
          <a:p>
            <a:pPr marL="788670" lvl="1" indent="-514350">
              <a:buFont typeface="Arial" pitchFamily="34" charset="0"/>
              <a:buChar char="•"/>
            </a:pPr>
            <a:r>
              <a:rPr lang="hr-HR" dirty="0" smtClean="0"/>
              <a:t>Najbolja kategorizacija nakon 4 epohe</a:t>
            </a:r>
          </a:p>
          <a:p>
            <a:pPr marL="788670" lvl="1" indent="-514350">
              <a:buFont typeface="Arial" pitchFamily="34" charset="0"/>
              <a:buChar char="•"/>
            </a:pPr>
            <a:r>
              <a:rPr lang="hr-HR" dirty="0" smtClean="0"/>
              <a:t>Train set 81.83%, validation set 72.33%</a:t>
            </a:r>
            <a:endParaRPr lang="hr-H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ZAKLJUČAK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r-HR" dirty="0" smtClean="0"/>
              <a:t>Bolje je trenirati model na većem neujednačenom skupu podataka, nego na manjem ujednačenom</a:t>
            </a:r>
          </a:p>
          <a:p>
            <a:pPr>
              <a:buNone/>
            </a:pPr>
            <a:endParaRPr lang="hr-HR" dirty="0" smtClean="0"/>
          </a:p>
          <a:p>
            <a:r>
              <a:rPr lang="hr-HR" dirty="0" smtClean="0"/>
              <a:t>Ograničenost tehnologije je otežala treniranje modela nekoliko puta; prekasno uočena greška</a:t>
            </a:r>
          </a:p>
          <a:p>
            <a:endParaRPr lang="hr-H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OPIS PROBLEMA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1109864"/>
          </a:xfrm>
        </p:spPr>
        <p:txBody>
          <a:bodyPr>
            <a:normAutofit fontScale="92500" lnSpcReduction="20000"/>
          </a:bodyPr>
          <a:lstStyle/>
          <a:p>
            <a:r>
              <a:rPr lang="hr-HR" dirty="0" smtClean="0"/>
              <a:t>Prepoznati što se nalazi na fotografiji i smjestiti fotografije u odgovarajuće kategorije </a:t>
            </a:r>
            <a:r>
              <a:rPr lang="hr-HR" i="1" dirty="0" smtClean="0"/>
              <a:t>(food, drink, menu, inside, outside).</a:t>
            </a:r>
          </a:p>
          <a:p>
            <a:pPr>
              <a:buNone/>
            </a:pPr>
            <a:endParaRPr lang="hr-HR" dirty="0"/>
          </a:p>
        </p:txBody>
      </p:sp>
      <p:pic>
        <p:nvPicPr>
          <p:cNvPr id="4" name="Picture 3" descr="hran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2924944"/>
            <a:ext cx="2255716" cy="23014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pi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63888" y="2780928"/>
            <a:ext cx="2164268" cy="27510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 descr="ou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56176" y="3140968"/>
            <a:ext cx="2202371" cy="19204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683568" y="5733256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Primjeri fotografija za kategorije: </a:t>
            </a:r>
            <a:r>
              <a:rPr lang="hr-HR" i="1" dirty="0" smtClean="0"/>
              <a:t>food, drink, outside</a:t>
            </a:r>
            <a:endParaRPr lang="hr-H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DATASET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r-HR" dirty="0" smtClean="0"/>
              <a:t>Dataset je preuzet sa stranice Yelp Challenge-a.</a:t>
            </a:r>
          </a:p>
          <a:p>
            <a:r>
              <a:rPr lang="hr-HR" dirty="0" smtClean="0"/>
              <a:t>Sastoji se od 200 000 fotografija hrane, pića, menija, </a:t>
            </a:r>
            <a:r>
              <a:rPr lang="hr-HR" dirty="0" smtClean="0"/>
              <a:t>interijera </a:t>
            </a:r>
            <a:r>
              <a:rPr lang="hr-HR" dirty="0" smtClean="0"/>
              <a:t>te </a:t>
            </a:r>
            <a:r>
              <a:rPr lang="hr-HR" dirty="0" smtClean="0"/>
              <a:t>eksterijera </a:t>
            </a:r>
            <a:r>
              <a:rPr lang="hr-HR" dirty="0" smtClean="0"/>
              <a:t>restorana</a:t>
            </a:r>
          </a:p>
          <a:p>
            <a:r>
              <a:rPr lang="hr-HR" dirty="0" smtClean="0"/>
              <a:t>I datoteke u kojoj je svakoj fotografiji pridružena jedinstvena kategorija od njih 5</a:t>
            </a:r>
          </a:p>
          <a:p>
            <a:r>
              <a:rPr lang="hr-HR" dirty="0" smtClean="0"/>
              <a:t>Moguće kategorije: </a:t>
            </a:r>
            <a:r>
              <a:rPr lang="hr-HR" i="1" dirty="0" smtClean="0"/>
              <a:t>food, drink, menu, inside, outside</a:t>
            </a:r>
            <a:endParaRPr lang="hr-H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CILJ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r-HR" dirty="0" smtClean="0"/>
              <a:t>Napraviti program koji što točnije klasificira fotografije u korektne kategorije.</a:t>
            </a:r>
          </a:p>
          <a:p>
            <a:r>
              <a:rPr lang="hr-HR" dirty="0" smtClean="0"/>
              <a:t>Podijeliti dataset na train set (prvih 75% fotografija) te test set (zadnjih 25% fotografija).</a:t>
            </a:r>
          </a:p>
          <a:p>
            <a:r>
              <a:rPr lang="hr-HR" dirty="0" smtClean="0"/>
              <a:t>Analizirati točnost kategoriziranja našeg modela s rezultatima popularnih aplikacija.</a:t>
            </a:r>
            <a:endParaRPr lang="hr-H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SPECIFIČNOSTI DATASETA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1973960"/>
          </a:xfrm>
        </p:spPr>
        <p:txBody>
          <a:bodyPr/>
          <a:lstStyle/>
          <a:p>
            <a:r>
              <a:rPr lang="hr-HR" dirty="0" smtClean="0"/>
              <a:t>Dimenzije fotografija variraju u veličini – potrebna normalizacija veličine promatranih fotografija.</a:t>
            </a:r>
          </a:p>
          <a:p>
            <a:r>
              <a:rPr lang="hr-HR" dirty="0" smtClean="0"/>
              <a:t>Fotografije u pojedinim kategorijama su vrlo neproporcionalne:</a:t>
            </a:r>
            <a:endParaRPr lang="hr-H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31640" y="3573016"/>
          <a:ext cx="6096000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Label </a:t>
                      </a:r>
                      <a:endParaRPr lang="hr-HR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No. Of Photos</a:t>
                      </a:r>
                      <a:endParaRPr lang="hr-H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Drink</a:t>
                      </a:r>
                      <a:endParaRPr lang="hr-HR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18 121</a:t>
                      </a:r>
                      <a:endParaRPr lang="hr-H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Food</a:t>
                      </a:r>
                      <a:endParaRPr lang="hr-HR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114 874</a:t>
                      </a:r>
                      <a:endParaRPr lang="hr-H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Inside</a:t>
                      </a:r>
                      <a:endParaRPr lang="hr-HR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52 448</a:t>
                      </a:r>
                      <a:endParaRPr lang="hr-H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Menu</a:t>
                      </a:r>
                      <a:endParaRPr lang="hr-HR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3 023</a:t>
                      </a:r>
                      <a:endParaRPr lang="hr-H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Outside</a:t>
                      </a:r>
                      <a:endParaRPr lang="hr-HR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11 534</a:t>
                      </a:r>
                      <a:endParaRPr lang="hr-HR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i="1" dirty="0" smtClean="0"/>
              <a:t>CNN</a:t>
            </a:r>
            <a:r>
              <a:rPr lang="hr-HR" dirty="0" smtClean="0"/>
              <a:t> MODEL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r-HR" dirty="0" smtClean="0"/>
              <a:t>Za kategoriziranje fotografija trenirat ćemo model zasnovan na konvulcijskoj neuronskoj mreži.</a:t>
            </a:r>
          </a:p>
          <a:p>
            <a:r>
              <a:rPr lang="hr-HR" dirty="0" smtClean="0"/>
              <a:t>Zašto? </a:t>
            </a:r>
            <a:r>
              <a:rPr lang="hr-HR" i="1" dirty="0" smtClean="0"/>
              <a:t>CNN</a:t>
            </a:r>
            <a:r>
              <a:rPr lang="hr-HR" dirty="0" smtClean="0"/>
              <a:t> model se pokazao najefikasnijim za rješavanje problema kategorizacije poput našeg.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i="1" dirty="0" smtClean="0"/>
              <a:t>CNN</a:t>
            </a:r>
            <a:r>
              <a:rPr lang="hr-HR" dirty="0" smtClean="0"/>
              <a:t> MODEL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r-HR" i="1" dirty="0" smtClean="0"/>
              <a:t>Keras</a:t>
            </a:r>
            <a:r>
              <a:rPr lang="hr-HR" dirty="0" smtClean="0"/>
              <a:t> funkcije koje smo koristili za izgrađivanje modela:</a:t>
            </a:r>
          </a:p>
          <a:p>
            <a:pPr lvl="2">
              <a:buFont typeface="Arial" pitchFamily="34" charset="0"/>
              <a:buChar char="•"/>
            </a:pPr>
            <a:r>
              <a:rPr lang="hr-HR" i="1" dirty="0" smtClean="0">
                <a:latin typeface="Arial Nova Light" pitchFamily="34" charset="0"/>
              </a:rPr>
              <a:t>Sequential model</a:t>
            </a:r>
          </a:p>
          <a:p>
            <a:pPr lvl="2">
              <a:buFont typeface="Arial" pitchFamily="34" charset="0"/>
              <a:buChar char="•"/>
            </a:pPr>
            <a:r>
              <a:rPr lang="hr-HR" i="1" dirty="0" smtClean="0">
                <a:latin typeface="Arial Nova Light" pitchFamily="34" charset="0"/>
              </a:rPr>
              <a:t>Dropout layer</a:t>
            </a:r>
          </a:p>
          <a:p>
            <a:pPr lvl="2">
              <a:buFont typeface="Arial" pitchFamily="34" charset="0"/>
              <a:buChar char="•"/>
            </a:pPr>
            <a:r>
              <a:rPr lang="hr-HR" i="1" dirty="0" smtClean="0">
                <a:latin typeface="Arial Nova Light" pitchFamily="34" charset="0"/>
              </a:rPr>
              <a:t>Conv2D layer</a:t>
            </a:r>
          </a:p>
          <a:p>
            <a:pPr lvl="2">
              <a:buFont typeface="Arial" pitchFamily="34" charset="0"/>
              <a:buChar char="•"/>
            </a:pPr>
            <a:r>
              <a:rPr lang="hr-HR" i="1" dirty="0" smtClean="0">
                <a:latin typeface="Arial Nova Light" pitchFamily="34" charset="0"/>
              </a:rPr>
              <a:t>MaxPooling2D layer</a:t>
            </a:r>
          </a:p>
          <a:p>
            <a:pPr lvl="2">
              <a:buFont typeface="Arial" pitchFamily="34" charset="0"/>
              <a:buChar char="•"/>
            </a:pPr>
            <a:r>
              <a:rPr lang="hr-HR" i="1" dirty="0" smtClean="0">
                <a:latin typeface="Arial Nova Light" pitchFamily="34" charset="0"/>
              </a:rPr>
              <a:t>Dense layer</a:t>
            </a:r>
          </a:p>
          <a:p>
            <a:pPr lvl="2">
              <a:buFont typeface="Arial" pitchFamily="34" charset="0"/>
              <a:buChar char="•"/>
            </a:pPr>
            <a:r>
              <a:rPr lang="hr-HR" i="1" dirty="0" smtClean="0">
                <a:latin typeface="Arial Nova Light" pitchFamily="34" charset="0"/>
              </a:rPr>
              <a:t>Batch Normalization</a:t>
            </a:r>
          </a:p>
          <a:p>
            <a:pPr lvl="2">
              <a:buFont typeface="Arial" pitchFamily="34" charset="0"/>
              <a:buChar char="•"/>
            </a:pPr>
            <a:endParaRPr lang="hr-HR" i="1" dirty="0">
              <a:latin typeface="Arial Nova Light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PROVEDBA PLANA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r-HR" dirty="0" smtClean="0"/>
              <a:t>Obzirom na ograničenost tehnologije i neproporcionalan dataset, odlučili smo provesti 3 neovisna treniranja.</a:t>
            </a:r>
          </a:p>
          <a:p>
            <a:pPr>
              <a:buNone/>
            </a:pPr>
            <a:endParaRPr lang="hr-HR" dirty="0" smtClean="0"/>
          </a:p>
          <a:p>
            <a:pPr marL="514350" indent="-514350">
              <a:buFont typeface="+mj-lt"/>
              <a:buAutoNum type="arabicPeriod"/>
            </a:pPr>
            <a:r>
              <a:rPr lang="hr-HR" dirty="0" smtClean="0"/>
              <a:t>Ograničen dataset</a:t>
            </a:r>
          </a:p>
          <a:p>
            <a:pPr marL="788670" lvl="1" indent="-514350">
              <a:buFont typeface="Arial" pitchFamily="34" charset="0"/>
              <a:buChar char="•"/>
            </a:pPr>
            <a:r>
              <a:rPr lang="hr-HR" dirty="0" smtClean="0"/>
              <a:t>Smanjen broj fotografija na 20 000</a:t>
            </a:r>
          </a:p>
          <a:p>
            <a:pPr marL="788670" lvl="1" indent="-514350">
              <a:buFont typeface="Arial" pitchFamily="34" charset="0"/>
              <a:buChar char="•"/>
            </a:pPr>
            <a:r>
              <a:rPr lang="hr-HR" dirty="0" smtClean="0"/>
              <a:t>Train set 15 000 : test set 5 000</a:t>
            </a:r>
          </a:p>
          <a:p>
            <a:pPr marL="514350" indent="-514350">
              <a:buFont typeface="+mj-lt"/>
              <a:buAutoNum type="arabicPeriod"/>
            </a:pPr>
            <a:r>
              <a:rPr lang="hr-HR" dirty="0" smtClean="0"/>
              <a:t>Originalan dataset</a:t>
            </a:r>
          </a:p>
          <a:p>
            <a:pPr marL="788670" lvl="1" indent="-514350">
              <a:buFont typeface="Arial" pitchFamily="34" charset="0"/>
              <a:buChar char="•"/>
            </a:pPr>
            <a:r>
              <a:rPr lang="hr-HR" dirty="0" smtClean="0"/>
              <a:t>Odustali od ideje zbog zahtjevnosti izvođenja; nedostatna tehnologija</a:t>
            </a:r>
          </a:p>
          <a:p>
            <a:pPr marL="514350" indent="-514350">
              <a:buNone/>
            </a:pPr>
            <a:endParaRPr lang="hr-HR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PROVEDBA PLANA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hr-HR" dirty="0" smtClean="0"/>
              <a:t>Balansirani dataset</a:t>
            </a:r>
          </a:p>
          <a:p>
            <a:pPr marL="788670" lvl="1" indent="-514350">
              <a:buFont typeface="Arial" pitchFamily="34" charset="0"/>
              <a:buChar char="•"/>
            </a:pPr>
            <a:r>
              <a:rPr lang="hr-HR" dirty="0" smtClean="0"/>
              <a:t>Izbalansiran broj fotografija po kategorijama</a:t>
            </a:r>
          </a:p>
          <a:p>
            <a:pPr marL="788670" lvl="1" indent="-514350">
              <a:buFont typeface="Arial" pitchFamily="34" charset="0"/>
              <a:buChar char="•"/>
            </a:pPr>
            <a:r>
              <a:rPr lang="hr-HR" dirty="0" smtClean="0"/>
              <a:t>1 500 fotografija za svaku kategoriju</a:t>
            </a:r>
          </a:p>
          <a:p>
            <a:pPr marL="788670" lvl="1" indent="-514350">
              <a:buFont typeface="Arial" pitchFamily="34" charset="0"/>
              <a:buChar char="•"/>
            </a:pPr>
            <a:r>
              <a:rPr lang="hr-HR" dirty="0" smtClean="0"/>
              <a:t>Ukupno: 10 000 fotografija</a:t>
            </a:r>
          </a:p>
          <a:p>
            <a:pPr marL="788670" lvl="1" indent="-514350">
              <a:buFont typeface="Arial" pitchFamily="34" charset="0"/>
              <a:buChar char="•"/>
            </a:pPr>
            <a:r>
              <a:rPr lang="hr-HR" dirty="0" smtClean="0"/>
              <a:t>Ideja: usporediti točnost kategorizacije u nebalansiranom i balansiranom datasetu</a:t>
            </a:r>
            <a:endParaRPr lang="hr-H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93</TotalTime>
  <Words>434</Words>
  <Application>Microsoft Office PowerPoint</Application>
  <PresentationFormat>On-screen Show (4:3)</PresentationFormat>
  <Paragraphs>81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Civic</vt:lpstr>
      <vt:lpstr>KATEGORIZIRANJE FOTOGRAFIJA -YELP CHALLENGE-</vt:lpstr>
      <vt:lpstr>OPIS PROBLEMA</vt:lpstr>
      <vt:lpstr>DATASET</vt:lpstr>
      <vt:lpstr>CILJ</vt:lpstr>
      <vt:lpstr>SPECIFIČNOSTI DATASETA</vt:lpstr>
      <vt:lpstr>CNN MODEL</vt:lpstr>
      <vt:lpstr>CNN MODEL</vt:lpstr>
      <vt:lpstr>PROVEDBA PLANA</vt:lpstr>
      <vt:lpstr>PROVEDBA PLANA</vt:lpstr>
      <vt:lpstr>REZULTATI</vt:lpstr>
      <vt:lpstr>REZULTATI</vt:lpstr>
      <vt:lpstr>ZAKLJUČAK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petra</dc:creator>
  <cp:lastModifiedBy>petra</cp:lastModifiedBy>
  <cp:revision>8</cp:revision>
  <dcterms:created xsi:type="dcterms:W3CDTF">2019-06-26T15:19:39Z</dcterms:created>
  <dcterms:modified xsi:type="dcterms:W3CDTF">2019-06-26T21:45:36Z</dcterms:modified>
</cp:coreProperties>
</file>