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90" r:id="rId2"/>
    <p:sldId id="257" r:id="rId3"/>
    <p:sldId id="334" r:id="rId4"/>
    <p:sldId id="258" r:id="rId5"/>
    <p:sldId id="259" r:id="rId6"/>
    <p:sldId id="288" r:id="rId7"/>
    <p:sldId id="261" r:id="rId8"/>
    <p:sldId id="262" r:id="rId9"/>
    <p:sldId id="33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1" r:id="rId21"/>
    <p:sldId id="273" r:id="rId22"/>
    <p:sldId id="286" r:id="rId23"/>
    <p:sldId id="274" r:id="rId24"/>
    <p:sldId id="275" r:id="rId25"/>
    <p:sldId id="276" r:id="rId26"/>
    <p:sldId id="277" r:id="rId27"/>
    <p:sldId id="278" r:id="rId28"/>
    <p:sldId id="287" r:id="rId29"/>
    <p:sldId id="292" r:id="rId30"/>
    <p:sldId id="279" r:id="rId31"/>
    <p:sldId id="320" r:id="rId32"/>
    <p:sldId id="338" r:id="rId33"/>
    <p:sldId id="322" r:id="rId34"/>
    <p:sldId id="319" r:id="rId35"/>
    <p:sldId id="280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296" r:id="rId46"/>
    <p:sldId id="295" r:id="rId47"/>
    <p:sldId id="297" r:id="rId48"/>
    <p:sldId id="293" r:id="rId49"/>
    <p:sldId id="294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36" r:id="rId63"/>
    <p:sldId id="337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32" r:id="rId72"/>
    <p:sldId id="317" r:id="rId73"/>
    <p:sldId id="333" r:id="rId74"/>
    <p:sldId id="318" r:id="rId75"/>
    <p:sldId id="28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5" d="100"/>
          <a:sy n="95" d="100"/>
        </p:scale>
        <p:origin x="1302" y="90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Input, Processing, and Output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Starting out with Python, Fifth edition by Tony Gaddis">
            <a:extLst>
              <a:ext uri="{FF2B5EF4-FFF2-40B4-BE49-F238E27FC236}">
                <a16:creationId xmlns:a16="http://schemas.microsoft.com/office/drawing/2014/main" id="{19AE27C4-80A6-459C-AA51-2752EA9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3" y="1347930"/>
            <a:ext cx="3813120" cy="495430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49308F-ABA2-4A4E-BF0A-488C369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Input, Processing, and Output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5FE166B-C8BE-47C6-B479-0B98BA204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Typically, computer performs three-step process</a:t>
            </a:r>
          </a:p>
          <a:p>
            <a:pPr lvl="1" eaLnBrk="1" hangingPunct="1"/>
            <a:r>
              <a:rPr lang="en-US" altLang="en-US" dirty="0"/>
              <a:t>Receive input</a:t>
            </a:r>
          </a:p>
          <a:p>
            <a:pPr lvl="2" eaLnBrk="1" hangingPunct="1"/>
            <a:r>
              <a:rPr lang="en-US" altLang="en-US" dirty="0"/>
              <a:t>Input: any data that the program receives while it is running</a:t>
            </a:r>
          </a:p>
          <a:p>
            <a:pPr lvl="1" eaLnBrk="1" hangingPunct="1"/>
            <a:r>
              <a:rPr lang="en-US" altLang="en-US" dirty="0"/>
              <a:t>Perform some process on the input</a:t>
            </a:r>
          </a:p>
          <a:p>
            <a:pPr lvl="2" eaLnBrk="1" hangingPunct="1"/>
            <a:r>
              <a:rPr lang="en-US" altLang="en-US" dirty="0"/>
              <a:t>Example: mathematical calculation</a:t>
            </a:r>
          </a:p>
          <a:p>
            <a:pPr lvl="1" eaLnBrk="1" hangingPunct="1"/>
            <a:r>
              <a:rPr lang="en-US" altLang="en-US" dirty="0"/>
              <a:t>Produce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F9310F0-62B0-4E82-9C2F-7558D512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Output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3E998F2-4DE9-43EC-97D2-CF729BF1C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Function</a:t>
            </a:r>
            <a:r>
              <a:rPr lang="en-US" altLang="en-US" dirty="0"/>
              <a:t>: piece of prewritten code that performs an operation</a:t>
            </a:r>
          </a:p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u="sng" dirty="0"/>
              <a:t> function</a:t>
            </a:r>
            <a:r>
              <a:rPr lang="en-US" altLang="en-US" dirty="0"/>
              <a:t>: displays output on the screen</a:t>
            </a:r>
          </a:p>
          <a:p>
            <a:pPr eaLnBrk="1" hangingPunct="1"/>
            <a:r>
              <a:rPr lang="en-US" altLang="en-US" u="sng" dirty="0"/>
              <a:t>Argument</a:t>
            </a:r>
            <a:r>
              <a:rPr lang="en-US" altLang="en-US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eaLnBrk="1" hangingPunct="1"/>
            <a:r>
              <a:rPr lang="en-US" altLang="en-US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F4675F-A254-42F6-845A-326DB72C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1EB65DB-CF47-478C-A029-ECC7402E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String</a:t>
            </a:r>
            <a:r>
              <a:rPr lang="en-US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u="sng" dirty="0"/>
              <a:t>String literal</a:t>
            </a:r>
            <a:r>
              <a:rPr lang="en-US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2400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sz="2400" dirty="0"/>
              <a:t>String literal can be enclosed in triple quotes ('''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/>
              <a:t>Enclosed string can contain both single and double quotes and can have multiple lines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C1B9365-8C8E-46DD-B187-B84BCF51E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F6F0EF1-556C-4E61-A8E2-6A34B9473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Comments</a:t>
            </a:r>
            <a:r>
              <a:rPr lang="en-US" altLang="en-US" dirty="0"/>
              <a:t>: notes of explanation within a program</a:t>
            </a:r>
          </a:p>
          <a:p>
            <a:pPr lvl="1" eaLnBrk="1" hangingPunct="1"/>
            <a:r>
              <a:rPr lang="en-US" altLang="en-US" dirty="0"/>
              <a:t>Ignored by Python interpreter</a:t>
            </a:r>
          </a:p>
          <a:p>
            <a:pPr lvl="2" eaLnBrk="1" hangingPunct="1"/>
            <a:r>
              <a:rPr lang="en-US" altLang="en-US" dirty="0"/>
              <a:t>Intended for a person reading the program’s code</a:t>
            </a:r>
          </a:p>
          <a:p>
            <a:pPr lvl="1" eaLnBrk="1" hangingPunct="1"/>
            <a:r>
              <a:rPr lang="en-US" altLang="en-US" dirty="0"/>
              <a:t>Begin with a # character</a:t>
            </a:r>
          </a:p>
          <a:p>
            <a:pPr eaLnBrk="1" hangingPunct="1"/>
            <a:r>
              <a:rPr lang="en-US" altLang="en-US" u="sng" dirty="0"/>
              <a:t>End-line comment</a:t>
            </a:r>
            <a:r>
              <a:rPr lang="en-US" altLang="en-US" dirty="0"/>
              <a:t>: appears at the end of a line of code</a:t>
            </a:r>
          </a:p>
          <a:p>
            <a:pPr lvl="1" eaLnBrk="1" hangingPunct="1"/>
            <a:r>
              <a:rPr lang="en-US" altLang="en-US" dirty="0"/>
              <a:t>Typically explains the purpose of that 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33F2CA2-FAC7-412F-9946-3E37EB57A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C94ACB2-89B7-44F5-9F51-6732120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Variable</a:t>
            </a:r>
            <a:r>
              <a:rPr lang="en-US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u="sng" dirty="0"/>
              <a:t>Assignment statement</a:t>
            </a:r>
            <a:r>
              <a:rPr lang="en-US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CA7D19F-486F-40A2-A85D-0D70D2F06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7F49EB4-B48D-4F09-A450-9CEBA1BF3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assignment statement, variable receiving value must be on left side</a:t>
            </a:r>
          </a:p>
          <a:p>
            <a:pPr eaLnBrk="1" hangingPunct="1"/>
            <a:r>
              <a:rPr lang="en-US" altLang="en-US" dirty="0"/>
              <a:t>A variable can be passed as an argument to a function</a:t>
            </a:r>
          </a:p>
          <a:p>
            <a:pPr lvl="1" eaLnBrk="1" hangingPunct="1"/>
            <a:r>
              <a:rPr lang="en-US" altLang="en-US" dirty="0"/>
              <a:t>Variable name should not be enclosed in quote marks</a:t>
            </a:r>
          </a:p>
          <a:p>
            <a:pPr eaLnBrk="1" hangingPunct="1"/>
            <a:r>
              <a:rPr lang="en-US" altLang="en-US" dirty="0"/>
              <a:t>You can only use a variable if a value 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6D77C9F-D2CF-4619-9C5C-5B52792EF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A14F22E-8A9C-4012-8612-B518E5A9D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Rules for naming variables in Python:</a:t>
            </a:r>
          </a:p>
          <a:p>
            <a:pPr lvl="1" eaLnBrk="1" hangingPunct="1"/>
            <a:r>
              <a:rPr lang="en-US" altLang="en-US" sz="2400" dirty="0"/>
              <a:t>Variable name cannot be a Python key word </a:t>
            </a:r>
          </a:p>
          <a:p>
            <a:pPr lvl="1" eaLnBrk="1" hangingPunct="1"/>
            <a:r>
              <a:rPr lang="en-US" altLang="en-US" sz="2400" dirty="0"/>
              <a:t>Variable name cannot contain spaces</a:t>
            </a:r>
          </a:p>
          <a:p>
            <a:pPr lvl="1" eaLnBrk="1" hangingPunct="1"/>
            <a:r>
              <a:rPr lang="en-US" altLang="en-US" sz="2400" dirty="0"/>
              <a:t>First character must be a letter or an underscore</a:t>
            </a:r>
          </a:p>
          <a:p>
            <a:pPr lvl="1" eaLnBrk="1" hangingPunct="1"/>
            <a:r>
              <a:rPr lang="en-US" altLang="en-US" sz="2400" dirty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dirty="0"/>
              <a:t>Variable names are case sensitive</a:t>
            </a:r>
          </a:p>
          <a:p>
            <a:pPr eaLnBrk="1" hangingPunct="1"/>
            <a:r>
              <a:rPr lang="en-US" altLang="en-US" dirty="0"/>
              <a:t>Variable name should reflect its 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03188C2-9FEB-4962-8866-1F482BDFF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C3A7AF6-F734-462E-81B6-20FA7C844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allows one to display multiple items with a single call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 dirty="0"/>
              <a:t>Items are separated by commas when passed as arguments</a:t>
            </a:r>
          </a:p>
          <a:p>
            <a:pPr lvl="1" eaLnBrk="1" hangingPunct="1"/>
            <a:r>
              <a:rPr lang="en-US" altLang="en-US" dirty="0"/>
              <a:t>Arguments displayed in the order they are passed to the function</a:t>
            </a:r>
          </a:p>
          <a:p>
            <a:pPr lvl="1" eaLnBrk="1" hangingPunct="1"/>
            <a:r>
              <a:rPr lang="en-US" altLang="en-US" dirty="0"/>
              <a:t>Items are automatically separated by a space when displayed on screen</a:t>
            </a:r>
            <a:endParaRPr lang="he-IL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99F6E76-D55C-4BBC-BB0A-6815034B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4082D29-4D1B-4A7B-9FF2-18D0C66B9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/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sz="2400" dirty="0"/>
              <a:t>Variable that has been assigned to one type can be reassigned to another type</a:t>
            </a:r>
            <a:endParaRPr lang="he-IL" altLang="en-US" sz="2400" dirty="0"/>
          </a:p>
          <a:p>
            <a:pPr lvl="1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A476F1-821E-4417-876B-5152F0DD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317E92-E56A-4A58-8250-350E7411B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Data types</a:t>
            </a:r>
            <a:r>
              <a:rPr lang="en-US" altLang="en-US" dirty="0"/>
              <a:t>: categorize value in memory</a:t>
            </a:r>
          </a:p>
          <a:p>
            <a:pPr lvl="1" eaLnBrk="1" hangingPunct="1"/>
            <a:r>
              <a:rPr lang="en-US" altLang="en-US" sz="2400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u="sng" dirty="0"/>
              <a:t>Numeric literal</a:t>
            </a:r>
            <a:r>
              <a:rPr lang="en-US" altLang="en-US" dirty="0"/>
              <a:t>: number written in a program</a:t>
            </a:r>
          </a:p>
          <a:p>
            <a:pPr lvl="1" eaLnBrk="1" hangingPunct="1"/>
            <a:r>
              <a:rPr lang="en-US" altLang="en-US" sz="2400" dirty="0"/>
              <a:t>No decimal point considered int, otherwise, considered float</a:t>
            </a:r>
          </a:p>
          <a:p>
            <a:pPr eaLnBrk="1" hangingPunct="1"/>
            <a:r>
              <a:rPr lang="en-US" altLang="en-US" dirty="0"/>
              <a:t>Some operations behave differently depending on data 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r>
              <a:rPr lang="en-US" altLang="en-US" sz="2000" b="0" dirty="0"/>
              <a:t> (1 of 2)</a:t>
            </a:r>
            <a:endParaRPr lang="he-IL" alt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Designing a Program</a:t>
            </a:r>
          </a:p>
          <a:p>
            <a:r>
              <a:rPr lang="en-US" altLang="en-US" dirty="0"/>
              <a:t>Input, Processing, and Output</a:t>
            </a:r>
          </a:p>
          <a:p>
            <a:r>
              <a:rPr lang="en-US" altLang="en-US" dirty="0"/>
              <a:t>Displaying Output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Comments 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Reading Input from the Keyboard</a:t>
            </a:r>
          </a:p>
          <a:p>
            <a:r>
              <a:rPr lang="en-US" altLang="en-US" dirty="0"/>
              <a:t>Performing Calculations</a:t>
            </a:r>
          </a:p>
          <a:p>
            <a:r>
              <a:rPr lang="en-US" altLang="en-US" dirty="0"/>
              <a:t>String Concatenation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983F465-5C44-4A5C-B37A-A47E60D65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6EE2E2B-F165-4274-83C9-665BCC322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A variable in Python can refer to items of any type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2438400" y="3946977"/>
            <a:ext cx="3934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Figure 2-7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variable x references an integer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484" name="Picture 2" descr="A variable, x, references the integer value, 99.">
            <a:extLst>
              <a:ext uri="{FF2B5EF4-FFF2-40B4-BE49-F238E27FC236}">
                <a16:creationId xmlns:a16="http://schemas.microsoft.com/office/drawing/2014/main" id="{5812F093-19F2-4874-A0DB-97B60241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8875" y="2667000"/>
            <a:ext cx="6826250" cy="97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F7780-1BD2-4FE5-8A15-26C606171F64}"/>
              </a:ext>
            </a:extLst>
          </p:cNvPr>
          <p:cNvSpPr/>
          <p:nvPr/>
        </p:nvSpPr>
        <p:spPr>
          <a:xfrm>
            <a:off x="2438400" y="5890128"/>
            <a:ext cx="3733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Figure 2-8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variable x references a string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A variable, x, an integer value, 99, and a statement, take me to your leader, are present. The variable, x, references the statement, take me to your leader. ">
            <a:extLst>
              <a:ext uri="{FF2B5EF4-FFF2-40B4-BE49-F238E27FC236}">
                <a16:creationId xmlns:a16="http://schemas.microsoft.com/office/drawing/2014/main" id="{A501C883-D881-42D4-8E0A-BB691E47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41" y="4517052"/>
            <a:ext cx="4219200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40E18F-CDE4-417A-A8C7-AD7BC9081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DDB46C0-537B-4EFE-9A1E-36AB0057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dirty="0"/>
              <a:t>Built-in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4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400" dirty="0"/>
              <a:t>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901F27A-1C69-4825-9817-8FA1B158A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4BA5-F9EF-4F31-81C5-25E3F7BB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/>
              <a:t>function always returns a string</a:t>
            </a:r>
          </a:p>
          <a:p>
            <a:pPr eaLnBrk="1" hangingPunct="1">
              <a:defRPr/>
            </a:pPr>
            <a:r>
              <a:rPr lang="en-US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5EE4C02-C7E7-4DD3-BCBE-7AF3F972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CE02-1B70-4BB5-A0D1-944A0AC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Math expression: performs calculation and gives a value</a:t>
            </a:r>
          </a:p>
          <a:p>
            <a:pPr lvl="1"/>
            <a:r>
              <a:rPr lang="en-US" altLang="en-US" u="sng" dirty="0"/>
              <a:t>Math operator</a:t>
            </a:r>
            <a:r>
              <a:rPr lang="en-US" altLang="en-US" dirty="0"/>
              <a:t>: tool for performing calculation</a:t>
            </a:r>
          </a:p>
          <a:p>
            <a:pPr lvl="1"/>
            <a:r>
              <a:rPr lang="en-US" altLang="en-US" u="sng" dirty="0"/>
              <a:t>Operands</a:t>
            </a:r>
            <a:r>
              <a:rPr lang="en-US" altLang="en-US" dirty="0"/>
              <a:t>: values surrounding operator</a:t>
            </a:r>
          </a:p>
          <a:p>
            <a:pPr lvl="2"/>
            <a:r>
              <a:rPr lang="en-US" altLang="en-US" sz="2000" dirty="0"/>
              <a:t>Variables can be used as operands</a:t>
            </a:r>
          </a:p>
          <a:p>
            <a:pPr lvl="1"/>
            <a:r>
              <a:rPr lang="en-US" altLang="en-US" dirty="0"/>
              <a:t>Resulting value typically assigned to variable</a:t>
            </a:r>
          </a:p>
          <a:p>
            <a:r>
              <a:rPr lang="en-US" altLang="en-US" dirty="0"/>
              <a:t>Two types of division: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operator performs floating point division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operator performs integer division</a:t>
            </a:r>
          </a:p>
          <a:p>
            <a:pPr lvl="2"/>
            <a:r>
              <a:rPr lang="en-US" altLang="en-US" sz="2000" dirty="0"/>
              <a:t>Positive results truncated, negative rounded away from zero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85B6D40-B5DB-4A2F-B1C1-2BA68FC67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C791-61BB-459B-8C64-6D3D695F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Python operator precedence: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Operations enclosed in parentheses</a:t>
            </a:r>
          </a:p>
          <a:p>
            <a:pPr marL="1371600" lvl="2" indent="-514350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Exponentiation (**)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Multiplication (*), division (/ and //), and remainder (%)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Addition (+) and subtraction (-)</a:t>
            </a:r>
          </a:p>
          <a:p>
            <a:pPr>
              <a:defRPr/>
            </a:pPr>
            <a:r>
              <a:rPr lang="en-US" altLang="en-US" dirty="0"/>
              <a:t>Higher precedence performed first</a:t>
            </a:r>
          </a:p>
          <a:p>
            <a:pPr lvl="1">
              <a:defRPr/>
            </a:pPr>
            <a:r>
              <a:rPr lang="en-US" altLang="en-US" dirty="0"/>
              <a:t>Same precedence operators execute from left to right</a:t>
            </a:r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465EF28-358F-4780-9B63-CE1ABFDA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C226AE6-CBD3-4DAA-800E-F22EBD11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48873C1-9274-49CA-822E-1D7D8FB5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2427-2B24-42B1-A351-6877A5C8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Operator required for any mathematical operation </a:t>
            </a:r>
          </a:p>
          <a:p>
            <a:r>
              <a:rPr lang="en-US" altLang="en-US" dirty="0"/>
              <a:t>When converting mathematical expression to programming statement:</a:t>
            </a:r>
          </a:p>
          <a:p>
            <a:pPr lvl="1"/>
            <a:r>
              <a:rPr lang="en-US" altLang="en-US" dirty="0"/>
              <a:t>May need to add multiplication operators</a:t>
            </a:r>
          </a:p>
          <a:p>
            <a:pPr lvl="1"/>
            <a:r>
              <a:rPr lang="en-US" altLang="en-US" dirty="0"/>
              <a:t>May need to insert parentheses</a:t>
            </a:r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3B35C8F-1333-4E7C-8CB4-D44908B34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FF87-0E06-4FFC-80F1-8C42412C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resulting from math operation depends on data types of operands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values: result is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result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temporarily converted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, result of the operation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altLang="en-US" sz="2000" dirty="0"/>
              <a:t>Mixed-type expression</a:t>
            </a:r>
          </a:p>
          <a:p>
            <a:pPr lvl="1"/>
            <a:r>
              <a:rPr lang="en-US" altLang="en-US" dirty="0"/>
              <a:t>Type conversion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causes truncation of fractional part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093D08A-3C5F-43BE-9D5E-F98D254A0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392A6BB8-C56B-44E4-BC93-9162F471B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u="sng" dirty="0"/>
              <a:t>Multiline continuation character (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u="sng" dirty="0"/>
              <a:t>)</a:t>
            </a:r>
            <a:r>
              <a:rPr lang="en-US" altLang="en-US" dirty="0"/>
              <a:t>: Allows to break a statement into multiple lines</a:t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784606E-84BC-4B66-9FAB-8EF4FDCB2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CD838D5B-09A3-408E-A364-076E13158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Any part of a statement that is enclosed in parentheses can be broken without the line continuation character.</a:t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tuesday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Displaying Formatted Output</a:t>
            </a:r>
          </a:p>
          <a:p>
            <a:r>
              <a:rPr lang="en-US" altLang="en-US" dirty="0"/>
              <a:t>Named Constants</a:t>
            </a:r>
          </a:p>
          <a:p>
            <a:r>
              <a:rPr lang="en-US" altLang="en-US" dirty="0"/>
              <a:t>Introduction to Turtle Graphics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26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AE88E86-1DC0-45D5-81F8-7C3D8F9F0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0ABC984-DF90-45A9-BA65-B1A181B50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To append one string to the end of another string</a:t>
            </a: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to concatenate strings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:a16="http://schemas.microsoft.com/office/drawing/2014/main" id="{F68E5642-1665-485D-91DB-2BC25675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38211"/>
            <a:ext cx="708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'Hello ' + 'world'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print(message)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 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06A734B-8002-40CD-B44B-D29CD1B8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091F3C-7BF8-4B6F-A0A1-0B1FB51DA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use string concatenation to break up a long string literal</a:t>
            </a: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CE024DE6-8BEF-437C-9215-89CC7BD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A716A-B4EE-430A-953B-D05A26EDBC93}"/>
              </a:ext>
            </a:extLst>
          </p:cNvPr>
          <p:cNvSpPr txBox="1"/>
          <p:nvPr/>
        </p:nvSpPr>
        <p:spPr>
          <a:xfrm>
            <a:off x="1747838" y="4495800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44E95D83-3881-48F0-B32D-30691E2F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43550"/>
            <a:ext cx="821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2B6-B144-4AA7-A920-F2E6F6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820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F86-EDA6-41F8-B12E-957BCBB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97280"/>
          </a:xfrm>
        </p:spPr>
        <p:txBody>
          <a:bodyPr/>
          <a:lstStyle/>
          <a:p>
            <a:r>
              <a:rPr lang="en-US" altLang="en-US" dirty="0"/>
              <a:t>Two or more string literals written adjacent to each other are implicitly concatenated into a single string</a:t>
            </a:r>
            <a:endParaRPr lang="en-US" dirty="0"/>
          </a:p>
          <a:p>
            <a:endParaRPr lang="en-AU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F649C4-5094-4BC9-9559-A7116D06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2312"/>
            <a:ext cx="70866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'one' 'two' 'three'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onetwothree</a:t>
            </a:r>
            <a:endParaRPr lang="en-US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3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1">
            <a:extLst>
              <a:ext uri="{FF2B5EF4-FFF2-40B4-BE49-F238E27FC236}">
                <a16:creationId xmlns:a16="http://schemas.microsoft.com/office/drawing/2014/main" id="{EA923577-AB69-41BD-9F0B-70DF18EA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635C8-35C9-48B1-AA86-89A9A8A0C9F6}"/>
              </a:ext>
            </a:extLst>
          </p:cNvPr>
          <p:cNvSpPr txBox="1"/>
          <p:nvPr/>
        </p:nvSpPr>
        <p:spPr>
          <a:xfrm>
            <a:off x="1747838" y="3657600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id="{A3D5DC09-3154-41C4-9869-0149F72C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3413"/>
            <a:ext cx="821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B3075-0BBC-40CF-B338-E000BD75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058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E0A7C56-1A5B-4892-8B6A-7569E0E0C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r>
              <a:rPr lang="en-US" altLang="en-US" sz="2000" dirty="0"/>
              <a:t> </a:t>
            </a:r>
            <a:r>
              <a:rPr lang="en-US" altLang="en-US" sz="2000" b="0" dirty="0"/>
              <a:t>(1 of 2)</a:t>
            </a:r>
            <a:endParaRPr lang="he-IL" altLang="en-US" sz="20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AEB6D-189C-4A33-B900-1FF8746E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/>
            <a:r>
              <a:rPr lang="en-US" altLang="en-US" dirty="0"/>
              <a:t>Newline character at end of printed data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place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at end of data instead of newline character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use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as item separator</a:t>
            </a:r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ABBECD7-7C63-4F82-A761-6390BF4D3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r>
              <a:rPr lang="en-US" altLang="en-US" sz="2000" dirty="0"/>
              <a:t> </a:t>
            </a:r>
            <a:r>
              <a:rPr lang="en-US" altLang="en-US" sz="2000" b="0" dirty="0"/>
              <a:t>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60A0-970B-47A6-90CA-24346000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Special characters appearing in string literal </a:t>
            </a:r>
          </a:p>
          <a:p>
            <a:pPr lvl="1"/>
            <a:r>
              <a:rPr lang="en-US" altLang="en-US" dirty="0"/>
              <a:t>Preceded by backslash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sz="2000" dirty="0"/>
              <a:t>Examples: newline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/>
              <a:t>), horizontal tab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dirty="0"/>
              <a:t>Treated as commands embedded in string</a:t>
            </a:r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8FBCEFF-8822-4F47-AB12-1492C7D0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f-string is a special type of string literal that is prefixed with the letter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dirty="0"/>
              <a:t>F-strings support placeholders for variables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17272E10-0C98-4F55-85AF-8B267F44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162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print(f'Hello world')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6EF447CF-52F3-4CC1-B5E3-6E8F706C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81513"/>
            <a:ext cx="670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'Johnny'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Johnny.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F5557-50DC-4482-B4A8-55139973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(1 of 8)</a:t>
            </a:r>
            <a:endParaRPr lang="en-AU" sz="2000" b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D406154-63EC-4FAA-AD08-AB266B2B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Placeholders can also be expressions that are evaluated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A33C5D6E-DE39-4BC6-927D-05BDD41C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685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print(f'The value is {10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A1EB58A9-5144-4B64-96E5-20F07689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41800"/>
            <a:ext cx="716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val 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print(f'The value is {val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8CD45-349E-423F-BAE6-397F051D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(2 of 8)</a:t>
            </a:r>
            <a:endParaRPr lang="en-AU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C4774B9-9E6C-45C7-8027-D41BE23D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Format specifiers can be used with placeholders</a:t>
            </a: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.2f</a:t>
            </a:r>
            <a:r>
              <a:rPr lang="en-US" altLang="en-US" dirty="0">
                <a:cs typeface="Courier New" panose="02070309020205020404" pitchFamily="49" charset="0"/>
              </a:rPr>
              <a:t> means:</a:t>
            </a:r>
          </a:p>
          <a:p>
            <a:pPr lvl="1" eaLnBrk="1" hangingPunct="1"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round the value to 2 decimal places</a:t>
            </a:r>
          </a:p>
          <a:p>
            <a:pPr lvl="1" eaLnBrk="1" hangingPunct="1"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display the value as a floating-point number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D0A430C4-91C9-40ED-BCCE-16D53BDE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123.456789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123.46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C3E61-A728-4622-905E-440634DC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(3 of 8)</a:t>
            </a:r>
            <a:endParaRPr lang="en-AU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D993121-7E15-4A93-A937-6DEDB6A97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(4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BAC6485-A46C-4674-917B-6145B2B2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Other examples: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8CF09302-8848-4129-910B-8DFF469F3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58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1000000.00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print(f'{num:,.2f}')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1,000,000.00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discount = 0.5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print(f'{discount:.0%}')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50%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F048F0D-4F86-4ABD-BAE7-805CA535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(1 of 3)</a:t>
            </a:r>
            <a:endParaRPr lang="he-IL" altLang="en-US" sz="2000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2D4D8C3-D264-4E9D-97A3-DF95CCA9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must be designed before they are written</a:t>
            </a:r>
          </a:p>
          <a:p>
            <a:pPr eaLnBrk="1" hangingPunct="1"/>
            <a:r>
              <a:rPr lang="en-US" altLang="en-US" dirty="0"/>
              <a:t>Program development cycle:</a:t>
            </a:r>
          </a:p>
          <a:p>
            <a:pPr lvl="1" eaLnBrk="1" hangingPunct="1"/>
            <a:r>
              <a:rPr lang="en-US" altLang="en-US" dirty="0"/>
              <a:t>Design the program</a:t>
            </a:r>
          </a:p>
          <a:p>
            <a:pPr lvl="1" eaLnBrk="1" hangingPunct="1"/>
            <a:r>
              <a:rPr lang="en-US" altLang="en-US" dirty="0"/>
              <a:t>Write the code</a:t>
            </a:r>
          </a:p>
          <a:p>
            <a:pPr lvl="1" eaLnBrk="1" hangingPunct="1"/>
            <a:r>
              <a:rPr lang="en-US" altLang="en-US" dirty="0"/>
              <a:t>Correct syntax errors</a:t>
            </a:r>
          </a:p>
          <a:p>
            <a:pPr lvl="1" eaLnBrk="1" hangingPunct="1"/>
            <a:r>
              <a:rPr lang="en-US" altLang="en-US" dirty="0"/>
              <a:t>Test the program</a:t>
            </a:r>
          </a:p>
          <a:p>
            <a:pPr lvl="1" eaLnBrk="1" hangingPunct="1"/>
            <a:r>
              <a:rPr lang="en-US" altLang="en-US" dirty="0"/>
              <a:t>Correct logic errors</a:t>
            </a:r>
            <a:endParaRPr lang="he-IL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9F988D2-2E62-434F-94F3-660F21AD0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(5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B464967-C932-4EA5-B624-181BB415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Other examples: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AC534943-AA3D-49A8-AEAA-2FF0905C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58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123456789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print(f'{num:,d}')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123,456,789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12345.6789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print(f'{num:.2e}')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1.23e+04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452D517-A488-41E5-BBBD-E5E5064BD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(6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82874ED-DC8C-45B2-8A63-7649A4B9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Specifying a minimum field width: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BEF0ED45-F3EF-4238-BC2C-EBE33CA4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12345.6789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 is {num:12,.2f}')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is   12,345.68</a:t>
            </a:r>
          </a:p>
        </p:txBody>
      </p:sp>
      <p:grpSp>
        <p:nvGrpSpPr>
          <p:cNvPr id="41989" name="Group 21">
            <a:extLst>
              <a:ext uri="{FF2B5EF4-FFF2-40B4-BE49-F238E27FC236}">
                <a16:creationId xmlns:a16="http://schemas.microsoft.com/office/drawing/2014/main" id="{2E751FDD-53BC-42E9-B22F-240B1513D73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267200"/>
            <a:ext cx="5181600" cy="461963"/>
            <a:chOff x="1524000" y="4019729"/>
            <a:chExt cx="5181600" cy="461665"/>
          </a:xfrm>
        </p:grpSpPr>
        <p:sp>
          <p:nvSpPr>
            <p:cNvPr id="41996" name="TextBox 1">
              <a:extLst>
                <a:ext uri="{FF2B5EF4-FFF2-40B4-BE49-F238E27FC236}">
                  <a16:creationId xmlns:a16="http://schemas.microsoft.com/office/drawing/2014/main" id="{10AD3F6C-60F0-4F73-B0D5-E3EC96A03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019729"/>
              <a:ext cx="518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number is   12,345.68</a:t>
              </a:r>
            </a:p>
          </p:txBody>
        </p:sp>
        <p:grpSp>
          <p:nvGrpSpPr>
            <p:cNvPr id="41997" name="Group 8">
              <a:extLst>
                <a:ext uri="{FF2B5EF4-FFF2-40B4-BE49-F238E27FC236}">
                  <a16:creationId xmlns:a16="http://schemas.microsoft.com/office/drawing/2014/main" id="{EF2CDC70-DD67-49E0-9600-B7D10734C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522" y="4098161"/>
              <a:ext cx="2201144" cy="304800"/>
              <a:chOff x="3410712" y="4038600"/>
              <a:chExt cx="1618488" cy="304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22FFC0-0377-466E-84DF-49F032036BAC}"/>
                  </a:ext>
                </a:extLst>
              </p:cNvPr>
              <p:cNvSpPr/>
              <p:nvPr/>
            </p:nvSpPr>
            <p:spPr bwMode="auto">
              <a:xfrm>
                <a:off x="3410788" y="4037905"/>
                <a:ext cx="1617849" cy="306189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D98E01-9D7B-4400-BC35-36C2CC4381BA}"/>
                  </a:ext>
                </a:extLst>
              </p:cNvPr>
              <p:cNvCxnSpPr/>
              <p:nvPr/>
            </p:nvCxnSpPr>
            <p:spPr bwMode="auto">
              <a:xfrm>
                <a:off x="4895567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72C4E3D-A5E8-434C-9982-9B834EA1A67B}"/>
                  </a:ext>
                </a:extLst>
              </p:cNvPr>
              <p:cNvCxnSpPr/>
              <p:nvPr/>
            </p:nvCxnSpPr>
            <p:spPr bwMode="auto">
              <a:xfrm>
                <a:off x="4755493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E36114-EB6D-486B-9556-C70782FF272C}"/>
                  </a:ext>
                </a:extLst>
              </p:cNvPr>
              <p:cNvCxnSpPr/>
              <p:nvPr/>
            </p:nvCxnSpPr>
            <p:spPr bwMode="auto">
              <a:xfrm>
                <a:off x="463526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E421C34-5BBA-43D8-83F1-4FBB9A2FAF61}"/>
                  </a:ext>
                </a:extLst>
              </p:cNvPr>
              <p:cNvCxnSpPr/>
              <p:nvPr/>
            </p:nvCxnSpPr>
            <p:spPr bwMode="auto">
              <a:xfrm>
                <a:off x="448935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90E6964-EAC9-433A-A406-11E1ECC28C4B}"/>
                  </a:ext>
                </a:extLst>
              </p:cNvPr>
              <p:cNvCxnSpPr/>
              <p:nvPr/>
            </p:nvCxnSpPr>
            <p:spPr bwMode="auto">
              <a:xfrm>
                <a:off x="4349280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4C585F9-9599-47B7-95D1-17EADB021A2D}"/>
                  </a:ext>
                </a:extLst>
              </p:cNvPr>
              <p:cNvCxnSpPr/>
              <p:nvPr/>
            </p:nvCxnSpPr>
            <p:spPr bwMode="auto">
              <a:xfrm>
                <a:off x="421037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CC7A634-8171-4A5D-95B1-8F632D62314C}"/>
                  </a:ext>
                </a:extLst>
              </p:cNvPr>
              <p:cNvCxnSpPr/>
              <p:nvPr/>
            </p:nvCxnSpPr>
            <p:spPr bwMode="auto">
              <a:xfrm>
                <a:off x="4076137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CC0941-0FDC-48D1-8A35-42844AAA0BDF}"/>
                  </a:ext>
                </a:extLst>
              </p:cNvPr>
              <p:cNvCxnSpPr/>
              <p:nvPr/>
            </p:nvCxnSpPr>
            <p:spPr bwMode="auto">
              <a:xfrm>
                <a:off x="3937231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CC43C9-CEA1-420E-AF9F-36B854416B2F}"/>
                  </a:ext>
                </a:extLst>
              </p:cNvPr>
              <p:cNvCxnSpPr/>
              <p:nvPr/>
            </p:nvCxnSpPr>
            <p:spPr bwMode="auto">
              <a:xfrm>
                <a:off x="3797158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0CCC1F-4188-4350-967B-27703A0D94D0}"/>
                  </a:ext>
                </a:extLst>
              </p:cNvPr>
              <p:cNvCxnSpPr/>
              <p:nvPr/>
            </p:nvCxnSpPr>
            <p:spPr bwMode="auto">
              <a:xfrm>
                <a:off x="3664088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2DAF50A-CAA2-428E-97BC-EC9D400E6A95}"/>
                  </a:ext>
                </a:extLst>
              </p:cNvPr>
              <p:cNvCxnSpPr/>
              <p:nvPr/>
            </p:nvCxnSpPr>
            <p:spPr bwMode="auto">
              <a:xfrm>
                <a:off x="353685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1990" name="TextBox 22">
            <a:extLst>
              <a:ext uri="{FF2B5EF4-FFF2-40B4-BE49-F238E27FC236}">
                <a16:creationId xmlns:a16="http://schemas.microsoft.com/office/drawing/2014/main" id="{42F88801-7A61-4EB0-8DB5-20D88EBF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347503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</a:rPr>
              <a:t>Field width = 12</a:t>
            </a:r>
          </a:p>
        </p:txBody>
      </p:sp>
      <p:sp>
        <p:nvSpPr>
          <p:cNvPr id="41991" name="Left Brace 23">
            <a:extLst>
              <a:ext uri="{FF2B5EF4-FFF2-40B4-BE49-F238E27FC236}">
                <a16:creationId xmlns:a16="http://schemas.microsoft.com/office/drawing/2014/main" id="{9F6F95F2-BA78-4D38-9598-D1F34F371F4B}"/>
              </a:ext>
            </a:extLst>
          </p:cNvPr>
          <p:cNvSpPr>
            <a:spLocks/>
          </p:cNvSpPr>
          <p:nvPr/>
        </p:nvSpPr>
        <p:spPr bwMode="auto">
          <a:xfrm rot="-5400000">
            <a:off x="6399213" y="2819400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cxnSp>
        <p:nvCxnSpPr>
          <p:cNvPr id="41992" name="Straight Arrow Connector 25">
            <a:extLst>
              <a:ext uri="{FF2B5EF4-FFF2-40B4-BE49-F238E27FC236}">
                <a16:creationId xmlns:a16="http://schemas.microsoft.com/office/drawing/2014/main" id="{6B4E4A41-8048-4692-9293-967F4B4CAE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78588" y="3094038"/>
            <a:ext cx="0" cy="3810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Left Brace 28">
            <a:extLst>
              <a:ext uri="{FF2B5EF4-FFF2-40B4-BE49-F238E27FC236}">
                <a16:creationId xmlns:a16="http://schemas.microsoft.com/office/drawing/2014/main" id="{899BA8F5-6E95-4176-BBA0-F22F8209A857}"/>
              </a:ext>
            </a:extLst>
          </p:cNvPr>
          <p:cNvSpPr>
            <a:spLocks/>
          </p:cNvSpPr>
          <p:nvPr/>
        </p:nvSpPr>
        <p:spPr bwMode="auto">
          <a:xfrm rot="-5400000">
            <a:off x="4897438" y="3741737"/>
            <a:ext cx="222250" cy="2200275"/>
          </a:xfrm>
          <a:prstGeom prst="leftBrace">
            <a:avLst>
              <a:gd name="adj1" fmla="val 8296"/>
              <a:gd name="adj2" fmla="val 50000"/>
            </a:avLst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41994" name="TextBox 29">
            <a:extLst>
              <a:ext uri="{FF2B5EF4-FFF2-40B4-BE49-F238E27FC236}">
                <a16:creationId xmlns:a16="http://schemas.microsoft.com/office/drawing/2014/main" id="{A4CC0F32-B1CC-412E-B1A6-375EA8A9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5381625"/>
            <a:ext cx="180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</a:rPr>
              <a:t>Field width = 12</a:t>
            </a:r>
          </a:p>
        </p:txBody>
      </p:sp>
      <p:cxnSp>
        <p:nvCxnSpPr>
          <p:cNvPr id="41995" name="Straight Arrow Connector 30">
            <a:extLst>
              <a:ext uri="{FF2B5EF4-FFF2-40B4-BE49-F238E27FC236}">
                <a16:creationId xmlns:a16="http://schemas.microsoft.com/office/drawing/2014/main" id="{49C995CA-8319-4620-A611-4129CEF8CD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4913" y="50006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35E2AD2-A809-40C2-A80F-6E6E68F00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(7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830C4ED-3360-4008-8444-57FB2DEE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Aligning values within a field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/>
              <a:t> for left alignment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/>
              <a:t> for right alignment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000" dirty="0"/>
              <a:t> for center alignment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defRPr/>
            </a:pPr>
            <a:r>
              <a:rPr lang="en-US" altLang="en-US" dirty="0"/>
              <a:t>Examples: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print(f'{num:&lt;20.2f}')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print(f'{num:&gt;20.2f}') 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print(f'{num:^20.2f}')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52D3D19-8FA3-4E37-B6DE-AD951031F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(8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EBE7D57-0DCD-46AA-9916-D974DC3D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order of designators in a format specifier</a:t>
            </a:r>
          </a:p>
          <a:p>
            <a:pPr lvl="1" eaLnBrk="1" hangingPunct="1">
              <a:defRPr/>
            </a:pPr>
            <a:r>
              <a:rPr lang="en-US" altLang="en-US" sz="2000" dirty="0"/>
              <a:t>When using multiple designators in a format specifier, write them in this order: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dirty="0"/>
              <a:t>Example: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print(f'{number:^10,.2f}')</a:t>
            </a: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E81F5F45-110E-4DD3-9704-963F82E8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][,][.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1B340FD-57A0-4D0F-AC0B-71190540A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BCF8AB2-5471-4CA9-B056-5252F78BD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magic number is an unexplained numeric value that appears in a program’s code. Example: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What is the value 0.069? An interest rate? A fee percentage? Only the person who wrote the code knows for sure.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6358446-ACAE-4694-98B3-ADDC81E1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6FDBCDA-29A1-4192-A392-A35D6A787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can be difficult to determine the purpose of the number.</a:t>
            </a:r>
            <a:endParaRPr lang="en-US" altLang="en-US" sz="2400" dirty="0"/>
          </a:p>
          <a:p>
            <a:r>
              <a:rPr lang="en-US" altLang="en-US" dirty="0"/>
              <a:t>If the magic number is used in multiple places in the program, it can take a lot of effort to change the number in each location, should the need arise.</a:t>
            </a:r>
          </a:p>
          <a:p>
            <a:r>
              <a:rPr lang="en-US" altLang="en-US" dirty="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000" dirty="0"/>
              <a:t>For example, suppose you intend to type 0.069, but you accidentally type .0069. This mistake will cause mathematical errors that can be difficult to find.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E203241-7777-4112-BA77-D7AB6B86A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4FA8136-D63E-41C6-851C-6A88A8B6F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You should use named constants instead of magic numbers.</a:t>
            </a:r>
          </a:p>
          <a:p>
            <a:r>
              <a:rPr lang="en-US" altLang="en-US" dirty="0"/>
              <a:t>A named constant is a name that represents a value that does not change during the program's execution.</a:t>
            </a:r>
          </a:p>
          <a:p>
            <a:r>
              <a:rPr lang="en-US" altLang="en-US" dirty="0"/>
              <a:t>Example: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INTEREST_RATE = 0.069</a:t>
            </a:r>
            <a:endParaRPr lang="en-US" altLang="en-US" sz="2800" b="0" dirty="0"/>
          </a:p>
          <a:p>
            <a:pPr>
              <a:spcBef>
                <a:spcPts val="600"/>
              </a:spcBef>
            </a:pPr>
            <a:r>
              <a:rPr lang="en-US" altLang="en-US" dirty="0"/>
              <a:t>This creates a named constant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dirty="0"/>
              <a:t>, assigned the value 0.069. It can be used instead of the magic number:</a:t>
            </a:r>
            <a:br>
              <a:rPr lang="en-US" altLang="en-US" sz="2000" b="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99C298-2A58-4D3F-836E-95320D24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Named Constants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1F720F2-7B60-48DC-83D0-3F1581C9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Named constants make code self-explanatory (self-documenting)</a:t>
            </a:r>
          </a:p>
          <a:p>
            <a:r>
              <a:rPr lang="en-US" altLang="en-US" dirty="0"/>
              <a:t>Named constants make code easier to maintain (change the value assigned to the constant, and the new value takes effect everywhere the constant is used)</a:t>
            </a:r>
          </a:p>
          <a:p>
            <a:r>
              <a:rPr lang="en-US" altLang="en-US" dirty="0"/>
              <a:t>Named constants help prevent typographical errors that are common when using magic numbers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33F1A8B-CC7E-4C22-A287-784B479DB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632E271-C0B3-439F-98DA-E15B20ECA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Python's turtle graphics system displays a small cursor known as a </a:t>
            </a:r>
            <a:r>
              <a:rPr lang="en-US" altLang="en-US" i="1" dirty="0"/>
              <a:t>turtle</a:t>
            </a:r>
            <a:r>
              <a:rPr lang="en-US" altLang="en-US" dirty="0"/>
              <a:t>.</a:t>
            </a: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You can use Python statements to move the turtle around the screen, drawing lines and shapes.</a:t>
            </a:r>
          </a:p>
        </p:txBody>
      </p:sp>
      <p:pic>
        <p:nvPicPr>
          <p:cNvPr id="49156" name="Picture 5" descr="A dialog box titled, python turtle graphics, displays a small cursor, the turtle, at the center of the dialog box. The turtle points east.">
            <a:extLst>
              <a:ext uri="{FF2B5EF4-FFF2-40B4-BE49-F238E27FC236}">
                <a16:creationId xmlns:a16="http://schemas.microsoft.com/office/drawing/2014/main" id="{661ECE1D-B58C-4D05-B11F-93C3CD4B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2355" y="2743200"/>
            <a:ext cx="197929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>
            <a:extLst>
              <a:ext uri="{FF2B5EF4-FFF2-40B4-BE49-F238E27FC236}">
                <a16:creationId xmlns:a16="http://schemas.microsoft.com/office/drawing/2014/main" id="{EF67868E-0CD8-48A3-ACDE-D4649DC3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50179" name="Content Placeholder 4">
            <a:extLst>
              <a:ext uri="{FF2B5EF4-FFF2-40B4-BE49-F238E27FC236}">
                <a16:creationId xmlns:a16="http://schemas.microsoft.com/office/drawing/2014/main" id="{97260A97-8832-4C0B-94EA-162D38D19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the turtle graphics system, you must import the turtle module with this statement: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This loads the turtle module into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127D882-111C-42CA-BF8D-FC8796D35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(2 of 3)</a:t>
            </a:r>
            <a:endParaRPr lang="he-IL" altLang="en-US" sz="2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5A9F373-AE3D-4FCB-BC56-77D829700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is the most important part of the program development cycle</a:t>
            </a:r>
          </a:p>
          <a:p>
            <a:pPr eaLnBrk="1" hangingPunct="1"/>
            <a:r>
              <a:rPr lang="en-US" altLang="en-US" dirty="0"/>
              <a:t>Understand the task that the program is to perform</a:t>
            </a:r>
          </a:p>
          <a:p>
            <a:pPr lvl="1" eaLnBrk="1" hangingPunct="1"/>
            <a:r>
              <a:rPr lang="en-US" altLang="en-US" dirty="0"/>
              <a:t>Work with customer to get a sense what the program is supposed to do</a:t>
            </a:r>
          </a:p>
          <a:p>
            <a:pPr lvl="1" eaLnBrk="1" hangingPunct="1"/>
            <a:r>
              <a:rPr lang="en-US" altLang="en-US" dirty="0"/>
              <a:t>Ask questions about program details</a:t>
            </a:r>
          </a:p>
          <a:p>
            <a:pPr lvl="1" eaLnBrk="1" hangingPunct="1"/>
            <a:r>
              <a:rPr lang="en-US" altLang="en-US" dirty="0"/>
              <a:t>Create one or more software requirements</a:t>
            </a:r>
            <a:endParaRPr lang="he-IL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5D9A80F-C600-4D8C-BAE7-B6476D0F3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Forward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857CD9F-C4EE-4D2A-A69A-EBC0BF27B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move the turtle forward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pixels.</a:t>
            </a:r>
          </a:p>
        </p:txBody>
      </p:sp>
      <p:pic>
        <p:nvPicPr>
          <p:cNvPr id="51204" name="Picture 3" descr="A dialog box titled, python turtle graphics, displays a line that extends rightward from the center. The turtle is presented at right end of the line.">
            <a:extLst>
              <a:ext uri="{FF2B5EF4-FFF2-40B4-BE49-F238E27FC236}">
                <a16:creationId xmlns:a16="http://schemas.microsoft.com/office/drawing/2014/main" id="{417F2E87-9368-4B90-84A3-4313B8AB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3508" y="3352800"/>
            <a:ext cx="244893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4">
            <a:extLst>
              <a:ext uri="{FF2B5EF4-FFF2-40B4-BE49-F238E27FC236}">
                <a16:creationId xmlns:a16="http://schemas.microsoft.com/office/drawing/2014/main" id="{C7B1B4CD-45BD-4F86-86C5-F13DE40E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1725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8218A14-A38A-4642-A532-2DDE3408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A29580D-6814-4471-A312-043270FC0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turtle's initial heading is 0 degrees (east)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turn the turtle right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turn the turtle left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3EE8E4A-BDCB-40D2-80E3-756FD4F12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b="0" dirty="0"/>
              <a:t> (2 of 3)</a:t>
            </a:r>
            <a:endParaRPr lang="en-US" altLang="en-US" sz="2000" dirty="0"/>
          </a:p>
        </p:txBody>
      </p:sp>
      <p:sp>
        <p:nvSpPr>
          <p:cNvPr id="53251" name="TextBox 4">
            <a:extLst>
              <a:ext uri="{FF2B5EF4-FFF2-40B4-BE49-F238E27FC236}">
                <a16:creationId xmlns:a16="http://schemas.microsoft.com/office/drawing/2014/main" id="{3B5B4A20-D7D2-4A11-BD74-8B92A6D7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turtle.left(90)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3252" name="Picture 5" descr="A dialog box titled, python turtle graphics, displays the trajectory of the turtle. The turtle moves along the 0 degree axis from the center, and then rises upward toward the 90 degree axis. ">
            <a:extLst>
              <a:ext uri="{FF2B5EF4-FFF2-40B4-BE49-F238E27FC236}">
                <a16:creationId xmlns:a16="http://schemas.microsoft.com/office/drawing/2014/main" id="{5A7DB1BC-5116-4BD0-BE67-560E7A03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2117814"/>
            <a:ext cx="2914650" cy="271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46F6AD5-AD12-4FFB-8E19-D1527C612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54275" name="TextBox 4">
            <a:extLst>
              <a:ext uri="{FF2B5EF4-FFF2-40B4-BE49-F238E27FC236}">
                <a16:creationId xmlns:a16="http://schemas.microsoft.com/office/drawing/2014/main" id="{B190F0D4-9EFB-4047-9EA1-51AF74630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turtle.right(45)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4276" name="Picture 2" descr="A dialog box titled, python turtle graphics, displays the trajectory of the turtle. The turtle moves along the 0 degree axis from the center, and then falls parallel to the 270 degree axis. A line with an arrowhead depicts the trajectory of the turtle.">
            <a:extLst>
              <a:ext uri="{FF2B5EF4-FFF2-40B4-BE49-F238E27FC236}">
                <a16:creationId xmlns:a16="http://schemas.microsoft.com/office/drawing/2014/main" id="{6328640D-A7E9-4395-B03D-CD4718CA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7331" y="2200275"/>
            <a:ext cx="24145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E42F8D0-447E-4801-8B88-2FAC698D5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Turtle's Heading</a:t>
            </a:r>
          </a:p>
        </p:txBody>
      </p:sp>
      <p:sp>
        <p:nvSpPr>
          <p:cNvPr id="55299" name="Content Placeholder 3">
            <a:extLst>
              <a:ext uri="{FF2B5EF4-FFF2-40B4-BE49-F238E27FC236}">
                <a16:creationId xmlns:a16="http://schemas.microsoft.com/office/drawing/2014/main" id="{5A5A0602-4641-48CC-B7A2-35965A11C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set the turtle's heading to a specific angle.</a:t>
            </a:r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C4ADB8C1-1CD4-4A7A-82B6-72B811E8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160713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turtle.setheading(180)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turtle.setheading(270)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5301" name="Picture 5" descr="A dialog box titled, python turtle graphics, displays the trajectory of the turtle. The path of the turtle forms a rectangle, in the counterclockwise direction, with the turtle pointing to the center.">
            <a:extLst>
              <a:ext uri="{FF2B5EF4-FFF2-40B4-BE49-F238E27FC236}">
                <a16:creationId xmlns:a16="http://schemas.microsoft.com/office/drawing/2014/main" id="{0F128836-E445-4DBF-9D46-28B60CEC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4707" y="2819400"/>
            <a:ext cx="3398536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6B52B1C-9604-4FA5-A9AE-C731F10E4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5A096CB-FE3E-4F5A-9824-41C8A868F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turtle's pen is down, the turtle draws a line as it moves. By default, the pen is down.</a:t>
            </a:r>
          </a:p>
          <a:p>
            <a:r>
              <a:rPr lang="en-US" altLang="en-US" dirty="0"/>
              <a:t>When the turtle's pen is up, the turtle does not draw as it moves.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raise the pen.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lower the pen.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B13D8E3-0457-4573-A9A9-40FE3C724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E121536E-09F8-40A2-8753-AB3793BF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7348" name="Picture 2" descr="A dialog box titled, python turtle graphics, displays the trajectory of the turtle. The turtle moves along the 0 degree axis from the center. A dashed line depicts the trajectory of the turtle.">
            <a:extLst>
              <a:ext uri="{FF2B5EF4-FFF2-40B4-BE49-F238E27FC236}">
                <a16:creationId xmlns:a16="http://schemas.microsoft.com/office/drawing/2014/main" id="{F8C76817-72F9-4C62-B710-18D5888B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6344" y="2286000"/>
            <a:ext cx="285812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B7F7B4B-4B00-45E8-A20A-848BD2441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Circles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74BE07E-B92F-4201-969A-EF7E7C588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draw a circle with a specified radius.</a:t>
            </a:r>
          </a:p>
        </p:txBody>
      </p:sp>
      <p:pic>
        <p:nvPicPr>
          <p:cNvPr id="58372" name="Picture 3" descr="The text field for radius of a circle is assigned value, 100. Below the text field, the buttons OK and cancel are present. OK is selected.">
            <a:extLst>
              <a:ext uri="{FF2B5EF4-FFF2-40B4-BE49-F238E27FC236}">
                <a16:creationId xmlns:a16="http://schemas.microsoft.com/office/drawing/2014/main" id="{E9C7D0B1-CD1B-4AB9-9D07-9D2EB012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5110" y="2667000"/>
            <a:ext cx="245520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>
            <a:extLst>
              <a:ext uri="{FF2B5EF4-FFF2-40B4-BE49-F238E27FC236}">
                <a16:creationId xmlns:a16="http://schemas.microsoft.com/office/drawing/2014/main" id="{89740BA2-4B0C-4AA6-B3B2-9CEF5B34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22311B2-6A7E-4724-BC9E-9396D8EE6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Dots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C36F20B-1084-4621-8EFB-D14CA434E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turtle.dot()</a:t>
            </a:r>
            <a:r>
              <a:rPr lang="en-US" altLang="en-US" dirty="0"/>
              <a:t> statement to draw a simple dot at the turtle's current location.</a:t>
            </a:r>
          </a:p>
        </p:txBody>
      </p:sp>
      <p:sp>
        <p:nvSpPr>
          <p:cNvPr id="59396" name="TextBox 3">
            <a:extLst>
              <a:ext uri="{FF2B5EF4-FFF2-40B4-BE49-F238E27FC236}">
                <a16:creationId xmlns:a16="http://schemas.microsoft.com/office/drawing/2014/main" id="{19C34B58-9BA2-40E8-B033-A6C1C493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42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9397" name="Picture 4" descr="A dialog box titled, python turtle graphics, displays the trajectory of the turtle. The turtle moves along the 0 degree axis from the center, which is marked with a dot, and passes through two other dots.">
            <a:extLst>
              <a:ext uri="{FF2B5EF4-FFF2-40B4-BE49-F238E27FC236}">
                <a16:creationId xmlns:a16="http://schemas.microsoft.com/office/drawing/2014/main" id="{4DB68BC3-D8CC-40E7-A8F8-957150526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8678" y="2895600"/>
            <a:ext cx="2644819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ADB935A-5CAA-456A-8CCB-6E600889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Pen Size and Drawing Color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6690451-5C7D-4624-9BD7-63D3E1CDC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change the width of the turtle's pen, in pixels.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change the turtle's drawing color.</a:t>
            </a:r>
          </a:p>
          <a:p>
            <a:pPr lvl="1"/>
            <a:r>
              <a:rPr lang="en-US" altLang="en-US" sz="2000" i="1" dirty="0"/>
              <a:t>See Appendix D in your textbook for a complete list of colors</a:t>
            </a:r>
            <a:r>
              <a:rPr lang="en-US" altLang="en-US" sz="2000" dirty="0"/>
              <a:t>.</a:t>
            </a:r>
          </a:p>
          <a:p>
            <a:pPr lvl="1"/>
            <a:endParaRPr lang="en-US" altLang="en-US" sz="2000" dirty="0"/>
          </a:p>
        </p:txBody>
      </p:sp>
      <p:sp>
        <p:nvSpPr>
          <p:cNvPr id="60420" name="TextBox 3">
            <a:extLst>
              <a:ext uri="{FF2B5EF4-FFF2-40B4-BE49-F238E27FC236}">
                <a16:creationId xmlns:a16="http://schemas.microsoft.com/office/drawing/2014/main" id="{AAAED693-2762-48CA-9136-BA623E1B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70438"/>
            <a:ext cx="396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turtle.pensize(5)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turtle.pencolor('red')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0421" name="Picture 4" descr="The second dialog box displays a circle that is drawn from the center in the counterclockwise direction.">
            <a:extLst>
              <a:ext uri="{FF2B5EF4-FFF2-40B4-BE49-F238E27FC236}">
                <a16:creationId xmlns:a16="http://schemas.microsoft.com/office/drawing/2014/main" id="{3B781C79-CC63-4DD5-A4D6-5B74DCE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01306"/>
            <a:ext cx="2095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7B40F97-3458-4B74-A49C-1B74B9464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(3 of 3)</a:t>
            </a:r>
            <a:endParaRPr lang="he-IL" altLang="en-US" sz="20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838A1A9-059C-41AB-AB2F-3530B81D7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Determine the steps that must be taken to perform the task</a:t>
            </a:r>
          </a:p>
          <a:p>
            <a:pPr lvl="1" eaLnBrk="1" hangingPunct="1"/>
            <a:r>
              <a:rPr lang="en-US" altLang="en-US" dirty="0"/>
              <a:t>Break down required task into a series of steps</a:t>
            </a:r>
          </a:p>
          <a:p>
            <a:pPr lvl="1" eaLnBrk="1" hangingPunct="1"/>
            <a:r>
              <a:rPr lang="en-US" altLang="en-US" dirty="0"/>
              <a:t>Create an algorithm, listing logical steps that must be taken</a:t>
            </a:r>
          </a:p>
          <a:p>
            <a:pPr eaLnBrk="1" hangingPunct="1"/>
            <a:r>
              <a:rPr lang="en-US" altLang="en-US" u="sng" dirty="0"/>
              <a:t>Algorithm</a:t>
            </a:r>
            <a:r>
              <a:rPr lang="en-US" altLang="en-US" dirty="0"/>
              <a:t>: set of well-defined logical steps that must be taken to perform a task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4E3255C-1B7C-4F97-AE6D-0AD7936F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the Turtle's Window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5AC5D66-4791-4F02-8253-41F93EC5E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turtle.bgcolor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set the window's background color.</a:t>
            </a:r>
          </a:p>
          <a:p>
            <a:pPr lvl="1"/>
            <a:r>
              <a:rPr lang="en-US" altLang="en-US" sz="2100" i="1" dirty="0"/>
              <a:t>See Appendix D in your textbook for a complete list of colors</a:t>
            </a:r>
            <a:r>
              <a:rPr lang="en-US" altLang="en-US" sz="2100" dirty="0"/>
              <a:t>.</a:t>
            </a:r>
          </a:p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statement to set the size of the turtle's window, in pixels.</a:t>
            </a:r>
          </a:p>
          <a:p>
            <a:pPr lvl="1"/>
            <a:r>
              <a:rPr lang="en-US" altLang="en-US" sz="2100" dirty="0"/>
              <a:t>The </a:t>
            </a:r>
            <a:r>
              <a:rPr lang="en-US" alt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100" i="1" dirty="0"/>
              <a:t> </a:t>
            </a:r>
            <a:r>
              <a:rPr lang="en-US" altLang="en-US" sz="2100" dirty="0"/>
              <a:t>and </a:t>
            </a:r>
            <a:r>
              <a:rPr lang="en-US" alt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100" i="1" dirty="0"/>
              <a:t> </a:t>
            </a:r>
            <a:r>
              <a:rPr lang="en-US" altLang="en-US" sz="2100" dirty="0"/>
              <a:t>arguments are the width and height, in pixels. </a:t>
            </a:r>
          </a:p>
          <a:p>
            <a:pPr lvl="1"/>
            <a:r>
              <a:rPr lang="en-US" altLang="en-US" sz="2100" dirty="0"/>
              <a:t>For example, the following interactive session creates a graphics window that is 640 pixels wide and 480 pixels high:</a:t>
            </a:r>
          </a:p>
          <a:p>
            <a:endParaRPr lang="en-US" altLang="en-US" sz="2400" dirty="0"/>
          </a:p>
        </p:txBody>
      </p:sp>
      <p:sp>
        <p:nvSpPr>
          <p:cNvPr id="61444" name="TextBox 5">
            <a:extLst>
              <a:ext uri="{FF2B5EF4-FFF2-40B4-BE49-F238E27FC236}">
                <a16:creationId xmlns:a16="http://schemas.microsoft.com/office/drawing/2014/main" id="{02509A8C-1C1E-4042-B671-0B07E39E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81600"/>
            <a:ext cx="39624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(640, 480)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Resets the drawing color to black.</a:t>
            </a:r>
          </a:p>
          <a:p>
            <a:pPr lvl="1">
              <a:defRPr/>
            </a:pPr>
            <a:r>
              <a:rPr lang="en-US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reset the graphics window’s background color.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b="0" dirty="0"/>
              <a:t> (2 of 3)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turtle's position.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drawing color.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graphics window’s background color.</a:t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8985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Resets the drawing color to black.</a:t>
            </a:r>
          </a:p>
          <a:p>
            <a:pPr lvl="1">
              <a:defRPr/>
            </a:pPr>
            <a:r>
              <a:rPr lang="en-US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dirty="0"/>
              <a:t>Resets the graphics window’s background color to white.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65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3AC2452-1614-477B-ACCA-B4C22E36B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Coordinates</a:t>
            </a:r>
          </a:p>
        </p:txBody>
      </p:sp>
      <p:sp>
        <p:nvSpPr>
          <p:cNvPr id="63491" name="Content Placeholder 5">
            <a:extLst>
              <a:ext uri="{FF2B5EF4-FFF2-40B4-BE49-F238E27FC236}">
                <a16:creationId xmlns:a16="http://schemas.microsoft.com/office/drawing/2014/main" id="{F0F68F7A-3BD6-4E24-B97A-85AD6D860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turtle uses Cartesian Coordinates</a:t>
            </a:r>
          </a:p>
        </p:txBody>
      </p:sp>
      <p:pic>
        <p:nvPicPr>
          <p:cNvPr id="63492" name="Content Placeholder 4" descr="A dialog box titled, python turtle graphics, displays the Cartesian coordinate system.">
            <a:extLst>
              <a:ext uri="{FF2B5EF4-FFF2-40B4-BE49-F238E27FC236}">
                <a16:creationId xmlns:a16="http://schemas.microsoft.com/office/drawing/2014/main" id="{AAB4318A-C151-43F1-9D23-8E6BB6A3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5960" y="2362200"/>
            <a:ext cx="410531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6B91EE2-0884-49AB-80E4-DEA6D4F6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to a Specific Location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8C00A10-4853-4FFC-A589-9839E6510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move the turtle to a specific location.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EFE83483-7B1D-460C-A31A-893F3AFE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(−100,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4517" name="Picture 5" descr="A dialog box titled, python turtle graphics, displays the trajectory of the turtle. The path of the turtle forms a right triangle, in the counterclockwise direction, with the turtle pointing to the center.">
            <a:extLst>
              <a:ext uri="{FF2B5EF4-FFF2-40B4-BE49-F238E27FC236}">
                <a16:creationId xmlns:a16="http://schemas.microsoft.com/office/drawing/2014/main" id="{F6E3FFD9-053B-4C66-9DD2-BA3C961C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9338" y="2444758"/>
            <a:ext cx="3179762" cy="271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C415-6890-4936-8F61-AA03FB87FB8C}"/>
              </a:ext>
            </a:extLst>
          </p:cNvPr>
          <p:cNvSpPr txBox="1"/>
          <p:nvPr/>
        </p:nvSpPr>
        <p:spPr>
          <a:xfrm>
            <a:off x="696913" y="5359400"/>
            <a:ext cx="77501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,</a:t>
            </a:r>
            <a:r>
              <a:rPr lang="en-US" sz="1600" i="1" dirty="0"/>
              <a:t>Y</a:t>
            </a:r>
            <a:r>
              <a:rPr lang="en-US" sz="1600" dirty="0"/>
              <a:t> coordinates.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 coordinate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Y</a:t>
            </a:r>
            <a:r>
              <a:rPr lang="en-US" sz="1600" dirty="0"/>
              <a:t> coordinate.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DA29BF6-6CDF-4EEC-9160-AFA365CD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Animation Speed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32AE8126-7F10-4C7E-9FA6-0170AE2CE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turtle.speed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(speed)</a:t>
            </a:r>
            <a:r>
              <a:rPr lang="en-US" altLang="en-US" dirty="0"/>
              <a:t> command to change the speed at which the turtle moves.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 dirty="0"/>
              <a:t> argument is a number in the range of 0 through 10. </a:t>
            </a:r>
          </a:p>
          <a:p>
            <a:pPr lvl="1"/>
            <a:r>
              <a:rPr lang="en-US" altLang="en-US" dirty="0"/>
              <a:t>If you specify 0, then the turtle will make all of its moves instantly (animation is disabled).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CB71E2EA-C0AE-4304-B7F5-6DB920132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and Displaying the Turtle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3DF2ABBF-AA49-42CC-9124-6D5C0D945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command to hide the turtle. </a:t>
            </a:r>
          </a:p>
          <a:p>
            <a:pPr lvl="1"/>
            <a:r>
              <a:rPr lang="en-US" altLang="en-US" sz="2400" dirty="0"/>
              <a:t>This command does not change the way graphics are drawn, it simply hides the turtle icon.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turtle.showturtle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command to display the turtle. 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814BCA9-1B0C-4161-B896-52DD4EC46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7D379DB-7182-416B-A106-967393CC9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display text in the turtle's graphics window.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400" dirty="0"/>
              <a:t> argument is a string that you want to display. </a:t>
            </a:r>
          </a:p>
          <a:p>
            <a:pPr lvl="1"/>
            <a:r>
              <a:rPr lang="en-US" altLang="en-US" sz="2400" dirty="0"/>
              <a:t>The lower-left corner of the first character will be positioned at the turtle’s </a:t>
            </a:r>
            <a:r>
              <a:rPr lang="en-US" altLang="en-US" sz="2400" i="1" dirty="0"/>
              <a:t>X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Y</a:t>
            </a:r>
            <a:r>
              <a:rPr lang="en-US" altLang="en-US" sz="2400" dirty="0"/>
              <a:t> coordinates.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D0B9633-D4AF-4EDC-8CA1-451F07FBA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pic>
        <p:nvPicPr>
          <p:cNvPr id="68611" name="Picture 3" descr="A dialog box titled, python turtle graphics, displays a text, hello world. The turtle is positioned at the center, just below the text.">
            <a:extLst>
              <a:ext uri="{FF2B5EF4-FFF2-40B4-BE49-F238E27FC236}">
                <a16:creationId xmlns:a16="http://schemas.microsoft.com/office/drawing/2014/main" id="{F7C91118-D295-4C55-BA38-1582CC24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1547" y="3276600"/>
            <a:ext cx="2497106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Box 4">
            <a:extLst>
              <a:ext uri="{FF2B5EF4-FFF2-40B4-BE49-F238E27FC236}">
                <a16:creationId xmlns:a16="http://schemas.microsoft.com/office/drawing/2014/main" id="{79ECD6BD-52D9-4CE4-A920-31D557F9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turtle.write('Hello World')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98185C7-939E-4058-9524-361A9BB5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C50759-5804-48CB-828F-E1BC9F14D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Pseudocode</a:t>
            </a:r>
            <a:r>
              <a:rPr lang="en-US" altLang="en-US" dirty="0"/>
              <a:t>: fake code</a:t>
            </a:r>
          </a:p>
          <a:p>
            <a:pPr lvl="1" eaLnBrk="1" hangingPunct="1"/>
            <a:r>
              <a:rPr lang="en-US" altLang="en-US" dirty="0"/>
              <a:t>Informal language that has no syntax rule </a:t>
            </a:r>
          </a:p>
          <a:p>
            <a:pPr lvl="1" eaLnBrk="1" hangingPunct="1"/>
            <a:r>
              <a:rPr lang="en-US" altLang="en-US" dirty="0"/>
              <a:t>Not meant to be compiled or executed</a:t>
            </a:r>
          </a:p>
          <a:p>
            <a:pPr lvl="1" eaLnBrk="1" hangingPunct="1"/>
            <a:r>
              <a:rPr lang="en-US" altLang="en-US" dirty="0"/>
              <a:t>Used to create model program</a:t>
            </a:r>
          </a:p>
          <a:p>
            <a:pPr lvl="2" eaLnBrk="1" hangingPunct="1"/>
            <a:r>
              <a:rPr lang="en-US" altLang="en-US" dirty="0"/>
              <a:t>No need to worry about syntax errors, can focus on program’s design</a:t>
            </a:r>
          </a:p>
          <a:p>
            <a:pPr lvl="2" eaLnBrk="1" hangingPunct="1"/>
            <a:r>
              <a:rPr lang="en-US" altLang="en-US" dirty="0"/>
              <a:t>Can be translated directly into actual code in any programming language</a:t>
            </a:r>
            <a:endParaRPr lang="he-IL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FB90180-C00E-4822-87F7-CFB4D7FB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F90C4EC5-8F90-42C5-850A-473DBE405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fill a shape with a color:</a:t>
            </a:r>
          </a:p>
          <a:p>
            <a:pPr lvl="1"/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command before drawing the shape</a:t>
            </a:r>
          </a:p>
          <a:p>
            <a:pPr lvl="1"/>
            <a:r>
              <a:rPr lang="en-US" altLang="en-US" sz="2400" dirty="0"/>
              <a:t>Then 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command after the shape is drawn. </a:t>
            </a:r>
          </a:p>
          <a:p>
            <a:pPr lvl="1"/>
            <a:r>
              <a:rPr lang="en-US" altLang="en-US" sz="2400" dirty="0"/>
              <a:t>When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command executes, the shape will be filled with the current fill color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FD99247-3866-405C-B399-480CB426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70659" name="TextBox 3">
            <a:extLst>
              <a:ext uri="{FF2B5EF4-FFF2-40B4-BE49-F238E27FC236}">
                <a16:creationId xmlns:a16="http://schemas.microsoft.com/office/drawing/2014/main" id="{CD3634E9-3E71-4546-AD6B-EF7BA443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96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turtle.hideturtle()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turtle.fillcolor('red')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turtle.begin_fill()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turtle.end_fill()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70660" name="Picture 4" descr="A dialog box titled, python turtle graphics, displays a solid circle in the upper half of the window.">
            <a:extLst>
              <a:ext uri="{FF2B5EF4-FFF2-40B4-BE49-F238E27FC236}">
                <a16:creationId xmlns:a16="http://schemas.microsoft.com/office/drawing/2014/main" id="{7C2AD20C-8E7B-4AD6-8464-1492361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5771" y="2362200"/>
            <a:ext cx="280055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A8B3DC7-744C-4FEB-971F-79F4047CB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Input With a Dialog Box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71683" name="TextBox 3">
            <a:extLst>
              <a:ext uri="{FF2B5EF4-FFF2-40B4-BE49-F238E27FC236}">
                <a16:creationId xmlns:a16="http://schemas.microsoft.com/office/drawing/2014/main" id="{87FE3271-D10F-487C-9902-FEB70074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12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turtle.numinput('Input', 'Enter your age')</a:t>
            </a:r>
          </a:p>
        </p:txBody>
      </p:sp>
      <p:pic>
        <p:nvPicPr>
          <p:cNvPr id="71684" name="Picture 1" descr="A dialog box titled, input needed. The text field to enter the radius of a circle is present. Below the text field, the buttons OK and cancel are present. OK is selected.">
            <a:extLst>
              <a:ext uri="{FF2B5EF4-FFF2-40B4-BE49-F238E27FC236}">
                <a16:creationId xmlns:a16="http://schemas.microsoft.com/office/drawing/2014/main" id="{568270F9-1EBE-45A4-99D4-B33B5012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06775" y="2163763"/>
            <a:ext cx="1733550" cy="112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2" descr="A dialog box titled, input needed. Below the text that reads, enter the name, is a text field in which Jess Klaus is entered. Below the text field, the buttons OK and cancel are present. OK is selected.">
            <a:extLst>
              <a:ext uri="{FF2B5EF4-FFF2-40B4-BE49-F238E27FC236}">
                <a16:creationId xmlns:a16="http://schemas.microsoft.com/office/drawing/2014/main" id="{831AF95E-093B-4235-BCB9-4B71A817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9000" y="4619625"/>
            <a:ext cx="1733550" cy="112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Box 3">
            <a:extLst>
              <a:ext uri="{FF2B5EF4-FFF2-40B4-BE49-F238E27FC236}">
                <a16:creationId xmlns:a16="http://schemas.microsoft.com/office/drawing/2014/main" id="{1203A872-9B95-4421-94C6-6614BC24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8205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turtle.textinput('Input', 'Enter your name')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6AD635F-D01D-4576-9FF2-1F4EBB757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Input With a Dialog Box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72707" name="Content Placeholder 3">
            <a:extLst>
              <a:ext uri="{FF2B5EF4-FFF2-40B4-BE49-F238E27FC236}">
                <a16:creationId xmlns:a16="http://schemas.microsoft.com/office/drawing/2014/main" id="{26EC25E0-00C8-4820-9F4E-751280470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Specifying a default value, minimum value, and maximum value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dirty="0"/>
              <a:t>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dirty="0"/>
              <a:t>An error message will be displayed if the input is less than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en-US" dirty="0"/>
              <a:t> or greater than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8" name="TextBox 3">
            <a:extLst>
              <a:ext uri="{FF2B5EF4-FFF2-40B4-BE49-F238E27FC236}">
                <a16:creationId xmlns:a16="http://schemas.microsoft.com/office/drawing/2014/main" id="{7F824246-AC30-4E6D-8AB9-FC7437B9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('Input', 'Enter a number',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default=10,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=100)</a:t>
            </a:r>
          </a:p>
        </p:txBody>
      </p:sp>
      <p:pic>
        <p:nvPicPr>
          <p:cNvPr id="72709" name="Picture 4" descr="A dialog box titled, input needed. A note reads enter a number in the range 1 to 10. The text entry field reads, 5. Below the text field, the buttons OK and cancel are present. OK is selected.">
            <a:extLst>
              <a:ext uri="{FF2B5EF4-FFF2-40B4-BE49-F238E27FC236}">
                <a16:creationId xmlns:a16="http://schemas.microsoft.com/office/drawing/2014/main" id="{7B09B7CE-BCC1-470E-AA95-6D09188F4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3581400"/>
            <a:ext cx="1733550" cy="101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>
            <a:extLst>
              <a:ext uri="{FF2B5EF4-FFF2-40B4-BE49-F238E27FC236}">
                <a16:creationId xmlns:a16="http://schemas.microsoft.com/office/drawing/2014/main" id="{C6AFE490-55E0-47B5-8D21-7841C7C87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Keeping the Graphics Window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02AE-A1A9-4030-AD6B-2253A54F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running a turtle graphics program outside IDLE, the graphics window closes immediately when the program is done.</a:t>
            </a:r>
          </a:p>
          <a:p>
            <a:r>
              <a:rPr lang="en-US" altLang="en-US" dirty="0"/>
              <a:t>To prevent this, add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the very end of your turtle graphics programs.</a:t>
            </a:r>
          </a:p>
          <a:p>
            <a:pPr lvl="1"/>
            <a:r>
              <a:rPr lang="en-US" altLang="en-US" dirty="0"/>
              <a:t>This will cause the graphics window to remain open, so you can see its contents after the program finishes executing.</a:t>
            </a:r>
            <a:endParaRPr lang="en-A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717FD21-8F44-4A27-9777-6AF7E4B8F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6171-65C9-4D7F-A921-5A9A61CD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The program development cycle, tools for program design, and the design process</a:t>
            </a:r>
          </a:p>
          <a:p>
            <a:pPr lvl="1"/>
            <a:r>
              <a:rPr lang="en-US" altLang="en-US" dirty="0"/>
              <a:t>Ways in which programs can receive input, particularly from the keyboard </a:t>
            </a:r>
          </a:p>
          <a:p>
            <a:pPr lvl="1"/>
            <a:r>
              <a:rPr lang="en-US" altLang="en-US" dirty="0"/>
              <a:t>Ways in which programs can present and format output</a:t>
            </a:r>
          </a:p>
          <a:p>
            <a:pPr lvl="1"/>
            <a:r>
              <a:rPr lang="en-US" altLang="en-US" dirty="0"/>
              <a:t>Use of comments in programs</a:t>
            </a:r>
          </a:p>
          <a:p>
            <a:pPr lvl="1"/>
            <a:r>
              <a:rPr lang="en-US" altLang="en-US" dirty="0"/>
              <a:t>Uses of variables and named constants</a:t>
            </a:r>
          </a:p>
          <a:p>
            <a:pPr lvl="1"/>
            <a:r>
              <a:rPr lang="en-US" altLang="en-US" dirty="0"/>
              <a:t>Tools for performing calculations in programs</a:t>
            </a:r>
          </a:p>
          <a:p>
            <a:pPr lvl="1"/>
            <a:r>
              <a:rPr lang="en-US" altLang="en-US" dirty="0"/>
              <a:t>The turtle graphics system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E90E4FC-46AB-4ED2-B7F7-8CF0BB4F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62AA040-5295-4E26-A18E-834EB6CF5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Flowchart</a:t>
            </a:r>
            <a:r>
              <a:rPr lang="en-US" altLang="en-US" dirty="0"/>
              <a:t>: diagram that graphically depicts the steps in a program</a:t>
            </a:r>
          </a:p>
          <a:p>
            <a:pPr lvl="1" eaLnBrk="1" hangingPunct="1"/>
            <a:r>
              <a:rPr lang="en-US" altLang="en-US" dirty="0"/>
              <a:t>Ovals are terminal symbols</a:t>
            </a:r>
          </a:p>
          <a:p>
            <a:pPr lvl="1" eaLnBrk="1" hangingPunct="1"/>
            <a:r>
              <a:rPr lang="en-US" altLang="en-US" dirty="0"/>
              <a:t>Parallelograms are input and output symbols</a:t>
            </a:r>
          </a:p>
          <a:p>
            <a:pPr lvl="1" eaLnBrk="1" hangingPunct="1"/>
            <a:r>
              <a:rPr lang="en-US" altLang="en-US" dirty="0"/>
              <a:t>Rectangles are processing symbols</a:t>
            </a:r>
          </a:p>
          <a:p>
            <a:pPr lvl="1" eaLnBrk="1" hangingPunct="1"/>
            <a:r>
              <a:rPr lang="en-US" altLang="en-US" dirty="0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982C3-AC12-4426-AF4A-8EDD46C2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BE2E9-F766-43E4-B667-350862F40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b="1" dirty="0"/>
              <a:t>Figure 2-2 </a:t>
            </a:r>
            <a:r>
              <a:rPr lang="en-US" dirty="0"/>
              <a:t>The program development cycle</a:t>
            </a:r>
            <a:endParaRPr lang="en-AU" dirty="0"/>
          </a:p>
        </p:txBody>
      </p:sp>
      <p:pic>
        <p:nvPicPr>
          <p:cNvPr id="5" name="Picture 2" descr="The flowchart is as follows.&#10;• An oval reads, start.&#10;• A parallelogram reads, input the hours worked.&#10;A parallelogram reads, input the hourly pay rate.&#10;• A rectangle reads, calculate gross pay as hours worked multiplied by pay rate.&#10;• A parallelogram reads, display the gross pay.&#10;• An oval reads, end. &#10;">
            <a:extLst>
              <a:ext uri="{FF2B5EF4-FFF2-40B4-BE49-F238E27FC236}">
                <a16:creationId xmlns:a16="http://schemas.microsoft.com/office/drawing/2014/main" id="{77A1E72E-C8F1-4E3E-A8B7-7147A4B7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6877" y="1143000"/>
            <a:ext cx="1744433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9036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8234</TotalTime>
  <Words>3720</Words>
  <Application>Microsoft Office PowerPoint</Application>
  <PresentationFormat>On-screen Show (4:3)</PresentationFormat>
  <Paragraphs>498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 (1 of 2)</vt:lpstr>
      <vt:lpstr>Topics (2 of 2)</vt:lpstr>
      <vt:lpstr>Designing a Program (1 of 3)</vt:lpstr>
      <vt:lpstr>Designing a Program (2 of 3)</vt:lpstr>
      <vt:lpstr>Designing a Program (3 of 3)</vt:lpstr>
      <vt:lpstr>Pseudocode</vt:lpstr>
      <vt:lpstr>Flowcharts (1 of 2)</vt:lpstr>
      <vt:lpstr>Flowcharts (2 of 2)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Performing Calculations</vt:lpstr>
      <vt:lpstr>Operator  Precedence and Grouping with Parentheses</vt:lpstr>
      <vt:lpstr>The Exponent Operator and the Remainder Operator</vt:lpstr>
      <vt:lpstr>Converting Math Formulas to Programming Statements</vt:lpstr>
      <vt:lpstr>Mixed-Type Expressions and Data Type Conversion</vt:lpstr>
      <vt:lpstr>Breaking Long Statements into Multiple Lines (1 of 2)</vt:lpstr>
      <vt:lpstr>Breaking Long Statements into Multiple Lines (2 of 2)</vt:lpstr>
      <vt:lpstr>String Concatenation (1 of 2)</vt:lpstr>
      <vt:lpstr>String Concatenation (2 of 2)</vt:lpstr>
      <vt:lpstr>Implicit String Literal Concatenation (1 of 2)</vt:lpstr>
      <vt:lpstr>Implicit String Literal Concatenation (2 of 2)</vt:lpstr>
      <vt:lpstr>More About The print Function (1 of 2)</vt:lpstr>
      <vt:lpstr>More About The print Function (2 of 2)</vt:lpstr>
      <vt:lpstr>Displaying Formatted Output with F-strings (1 of 8)</vt:lpstr>
      <vt:lpstr>Displaying Formatted Output with F-strings (2 of 8)</vt:lpstr>
      <vt:lpstr>Displaying Formatted Output with F-strings (3 of 8)</vt:lpstr>
      <vt:lpstr>Displaying Formatted Output with F-strings (4 of 8)</vt:lpstr>
      <vt:lpstr>Displaying Formatted Output with F-strings (5 of 8)</vt:lpstr>
      <vt:lpstr>Displaying Formatted Output with F-strings (6 of 8)</vt:lpstr>
      <vt:lpstr>Displaying Formatted Output with F-strings (7 of 8)</vt:lpstr>
      <vt:lpstr>Displaying Formatted Output with F-strings (8 of 8)</vt:lpstr>
      <vt:lpstr>Magic Numbers</vt:lpstr>
      <vt:lpstr>The Problem with Magic Numbers</vt:lpstr>
      <vt:lpstr>Named Constants</vt:lpstr>
      <vt:lpstr>Advantages of Using Named Constants</vt:lpstr>
      <vt:lpstr>Introduction to Turtle Graphics (1 of 2)</vt:lpstr>
      <vt:lpstr>Introduction to Turtle Graphics (2 of 2)</vt:lpstr>
      <vt:lpstr>Moving the Turtle Forward</vt:lpstr>
      <vt:lpstr>Turning the Turtle (1 of 3)</vt:lpstr>
      <vt:lpstr>Turning the Turtle (2 of 3)</vt:lpstr>
      <vt:lpstr>Turning the Turtle (3 of 3)</vt:lpstr>
      <vt:lpstr>Setting the Turtle's Heading</vt:lpstr>
      <vt:lpstr>Setting the Pen Up or Down (1 of 2)</vt:lpstr>
      <vt:lpstr>Setting the Pen Up or Down (2 of 2)</vt:lpstr>
      <vt:lpstr>Drawing Circles</vt:lpstr>
      <vt:lpstr>Drawing Dots</vt:lpstr>
      <vt:lpstr>Changing the Pen Size and Drawing Color</vt:lpstr>
      <vt:lpstr>Working with the Turtle's Window</vt:lpstr>
      <vt:lpstr>Resetting the Turtle’s Window (1 of 3)</vt:lpstr>
      <vt:lpstr>Resetting the Turtle’s Window (2 of 3)</vt:lpstr>
      <vt:lpstr>Resetting the Turtle’s Window (3 of 3)</vt:lpstr>
      <vt:lpstr>Working with Coordinates</vt:lpstr>
      <vt:lpstr>Moving the Turtle to a Specific Location</vt:lpstr>
      <vt:lpstr>Animation Speed</vt:lpstr>
      <vt:lpstr>Hiding and Displaying the Turtle</vt:lpstr>
      <vt:lpstr>Displaying Text (1 of 2)</vt:lpstr>
      <vt:lpstr>Displaying Text (2 of 2)</vt:lpstr>
      <vt:lpstr>Filling Shapes (1 of 2)</vt:lpstr>
      <vt:lpstr>Filling Shapes (2 of 2)</vt:lpstr>
      <vt:lpstr>Getting Input With a Dialog Box (1 of 2)</vt:lpstr>
      <vt:lpstr>Getting Input With a Dialog Box (2 of 2)</vt:lpstr>
      <vt:lpstr>Keeping the Graphics Window Open</vt:lpstr>
      <vt:lpstr>Summary</vt:lpstr>
    </vt:vector>
  </TitlesOfParts>
  <Company>SPi-Global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Balwantsingh, Rawat</cp:lastModifiedBy>
  <cp:revision>625</cp:revision>
  <dcterms:created xsi:type="dcterms:W3CDTF">2014-07-14T20:04:21Z</dcterms:created>
  <dcterms:modified xsi:type="dcterms:W3CDTF">2020-04-14T07:31:38Z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