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3"/>
  </p:sldMasterIdLst>
  <p:notesMasterIdLst>
    <p:notesMasterId r:id="rId9"/>
  </p:notesMasterIdLst>
  <p:sldIdLst>
    <p:sldId id="330" r:id="rId4"/>
    <p:sldId id="312" r:id="rId5"/>
    <p:sldId id="331" r:id="rId6"/>
    <p:sldId id="333" r:id="rId7"/>
    <p:sldId id="33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72ED"/>
    <a:srgbClr val="393754"/>
    <a:srgbClr val="F8F8F8"/>
    <a:srgbClr val="F6F6F6"/>
    <a:srgbClr val="ECECEC"/>
    <a:srgbClr val="616CAB"/>
    <a:srgbClr val="000000"/>
    <a:srgbClr val="1BD3EA"/>
    <a:srgbClr val="393854"/>
    <a:srgbClr val="1C1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3" autoAdjust="0"/>
    <p:restoredTop sz="87287"/>
  </p:normalViewPr>
  <p:slideViewPr>
    <p:cSldViewPr snapToGrid="0">
      <p:cViewPr varScale="1">
        <p:scale>
          <a:sx n="49" d="100"/>
          <a:sy n="49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94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137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E07CB-36F8-7FA1-83E8-ABAEF0DBF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E80677-5ACA-7A2B-7A5A-C372169326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E214DC-74A5-97A9-6138-527B4985F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205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75B18-E805-41A8-9C42-35606824A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0C0CC6-18AA-15ED-4BF8-0FC4836FEA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846B3B-3E92-76E8-3101-CEFDE012F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951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17107-91F8-DD20-1936-3944A1883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26CBE6-D660-E9AB-948C-79817A636E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AC844B-59E4-D67A-25DA-3BAC4F31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112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 and houmo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B61913-FCD8-1527-C4D3-E22FB9CE1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10284" y="-51992"/>
            <a:ext cx="30404566" cy="13731094"/>
          </a:xfrm>
          <a:prstGeom prst="rect">
            <a:avLst/>
          </a:prstGeom>
        </p:spPr>
      </p:pic>
      <p:pic>
        <p:nvPicPr>
          <p:cNvPr id="4" name="Picture 3" descr="A blue and white gradient&#10;&#10;Description automatically generated">
            <a:extLst>
              <a:ext uri="{FF2B5EF4-FFF2-40B4-BE49-F238E27FC236}">
                <a16:creationId xmlns:a16="http://schemas.microsoft.com/office/drawing/2014/main" id="{6E2B5F64-784B-239B-D344-8535B351DB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 t="7541" r="-1" b="7541"/>
          <a:stretch/>
        </p:blipFill>
        <p:spPr>
          <a:xfrm>
            <a:off x="0" y="1"/>
            <a:ext cx="24383999" cy="1371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333836-88DC-DA37-55EF-81845E0D2A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24436" r="8449"/>
          <a:stretch/>
        </p:blipFill>
        <p:spPr>
          <a:xfrm>
            <a:off x="0" y="0"/>
            <a:ext cx="24384000" cy="13700907"/>
          </a:xfrm>
          <a:prstGeom prst="rect">
            <a:avLst/>
          </a:prstGeom>
          <a:solidFill>
            <a:srgbClr val="000000"/>
          </a:solidFill>
        </p:spPr>
      </p:pic>
      <p:sp>
        <p:nvSpPr>
          <p:cNvPr id="164" name="Human Movement Diagnostics for…"/>
          <p:cNvSpPr txBox="1"/>
          <p:nvPr/>
        </p:nvSpPr>
        <p:spPr>
          <a:xfrm>
            <a:off x="1293017" y="8143843"/>
            <a:ext cx="1369067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GB" sz="4800" dirty="0">
                <a:solidFill>
                  <a:srgbClr val="393954"/>
                </a:solidFill>
                <a:effectLst/>
                <a:latin typeface="Montserrat Light" pitchFamily="2" charset="77"/>
              </a:rPr>
              <a:t>Tables and figures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85ACC8F-98F4-1E1C-D8DD-A4235138B8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3018" y="3361328"/>
            <a:ext cx="8536144" cy="168678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7EC8B54-033A-A674-5559-812243264FD9}"/>
              </a:ext>
            </a:extLst>
          </p:cNvPr>
          <p:cNvGrpSpPr/>
          <p:nvPr/>
        </p:nvGrpSpPr>
        <p:grpSpPr>
          <a:xfrm>
            <a:off x="1355363" y="5048111"/>
            <a:ext cx="5069596" cy="988460"/>
            <a:chOff x="8417804" y="6077415"/>
            <a:chExt cx="5069596" cy="988460"/>
          </a:xfrm>
        </p:grpSpPr>
        <p:pic>
          <p:nvPicPr>
            <p:cNvPr id="3" name="Picture 2" descr="A black background with blue letters&#10;&#10;Description automatically generated">
              <a:extLst>
                <a:ext uri="{FF2B5EF4-FFF2-40B4-BE49-F238E27FC236}">
                  <a16:creationId xmlns:a16="http://schemas.microsoft.com/office/drawing/2014/main" id="{D30A254F-094F-CD16-B06D-3168E7905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31079" y="6077415"/>
              <a:ext cx="2970696" cy="988460"/>
            </a:xfrm>
            <a:prstGeom prst="rect">
              <a:avLst/>
            </a:prstGeom>
          </p:spPr>
        </p:pic>
        <p:sp>
          <p:nvSpPr>
            <p:cNvPr id="5" name="Human Movement Diagnostics for…">
              <a:extLst>
                <a:ext uri="{FF2B5EF4-FFF2-40B4-BE49-F238E27FC236}">
                  <a16:creationId xmlns:a16="http://schemas.microsoft.com/office/drawing/2014/main" id="{E4CCADC4-7BE4-F955-68DD-7E70089237E2}"/>
                </a:ext>
              </a:extLst>
            </p:cNvPr>
            <p:cNvSpPr txBox="1"/>
            <p:nvPr/>
          </p:nvSpPr>
          <p:spPr>
            <a:xfrm>
              <a:off x="11552745" y="6291429"/>
              <a:ext cx="193465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l">
                <a:defRPr sz="4000">
                  <a:solidFill>
                    <a:srgbClr val="F8F8F8"/>
                  </a:solidFill>
                  <a:latin typeface="Montserrat Regular"/>
                  <a:ea typeface="Montserrat Regular"/>
                  <a:cs typeface="Montserrat Regular"/>
                  <a:sym typeface="Montserrat Regular"/>
                </a:defRPr>
              </a:pPr>
              <a:r>
                <a:rPr lang="en-US" sz="3200" dirty="0">
                  <a:solidFill>
                    <a:srgbClr val="393854"/>
                  </a:solidFill>
                  <a:latin typeface="Montserrat Light" pitchFamily="2" charset="0"/>
                </a:rPr>
                <a:t>solution</a:t>
              </a:r>
            </a:p>
          </p:txBody>
        </p:sp>
        <p:sp>
          <p:nvSpPr>
            <p:cNvPr id="6" name="Human Movement Diagnostics for…">
              <a:extLst>
                <a:ext uri="{FF2B5EF4-FFF2-40B4-BE49-F238E27FC236}">
                  <a16:creationId xmlns:a16="http://schemas.microsoft.com/office/drawing/2014/main" id="{72AE5D22-2D26-FB79-37B5-C6ACBFA8DD98}"/>
                </a:ext>
              </a:extLst>
            </p:cNvPr>
            <p:cNvSpPr txBox="1"/>
            <p:nvPr/>
          </p:nvSpPr>
          <p:spPr>
            <a:xfrm>
              <a:off x="8417804" y="6288738"/>
              <a:ext cx="45720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l">
                <a:defRPr sz="4000">
                  <a:solidFill>
                    <a:srgbClr val="F8F8F8"/>
                  </a:solidFill>
                  <a:latin typeface="Montserrat Regular"/>
                  <a:ea typeface="Montserrat Regular"/>
                  <a:cs typeface="Montserrat Regular"/>
                  <a:sym typeface="Montserrat Regular"/>
                </a:defRPr>
              </a:pPr>
              <a:r>
                <a:rPr lang="en-US" sz="3200" dirty="0">
                  <a:solidFill>
                    <a:srgbClr val="393854"/>
                  </a:solidFill>
                  <a:latin typeface="Montserrat Light" pitchFamily="2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1204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9EB6-BECA-5F58-F09F-A2B55D13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08" y="913582"/>
            <a:ext cx="23313845" cy="1662592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8000" dirty="0">
                <a:solidFill>
                  <a:srgbClr val="5A72ED"/>
                </a:solidFill>
                <a:latin typeface="Montserrat" pitchFamily="2" charset="77"/>
              </a:rPr>
              <a:t>Dot Data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D5EC5-01F4-0138-53AC-2F08136F12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4942" y="12897018"/>
            <a:ext cx="2004452" cy="539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B63E9FD-FA68-15E3-4E3C-6C3C75DE1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961" y="12782082"/>
            <a:ext cx="3315126" cy="6550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D6694C-C9F0-8CE8-A550-846AB3BCD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908" y="4543400"/>
            <a:ext cx="11582565" cy="50963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74DE74-B11E-00EE-304D-75B5C2CFD2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76529" y="4543400"/>
            <a:ext cx="11750279" cy="507434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86E192-63E4-7F16-6C16-BC13A2336D29}"/>
              </a:ext>
            </a:extLst>
          </p:cNvPr>
          <p:cNvSpPr txBox="1"/>
          <p:nvPr/>
        </p:nvSpPr>
        <p:spPr>
          <a:xfrm>
            <a:off x="324908" y="3924410"/>
            <a:ext cx="111404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Raw Flight Data – blu</a:t>
            </a:r>
            <a:r>
              <a:rPr lang="en-US" dirty="0"/>
              <a:t>e: shoes, red: barefoot, 900 samples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03C124-A433-A130-7C29-686775A98CDE}"/>
              </a:ext>
            </a:extLst>
          </p:cNvPr>
          <p:cNvSpPr txBox="1"/>
          <p:nvPr/>
        </p:nvSpPr>
        <p:spPr>
          <a:xfrm>
            <a:off x="12498286" y="3965303"/>
            <a:ext cx="111404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Raw Baseline Data – blu</a:t>
            </a:r>
            <a:r>
              <a:rPr lang="en-US" dirty="0"/>
              <a:t>e: shoes, red: barefoot, 900 samples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61385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6BDC0-95EA-0F39-2A32-7FA23CD95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AAEB-0C7A-A7E8-3581-EE98881C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64" y="924247"/>
            <a:ext cx="23313845" cy="1662592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8000" dirty="0">
                <a:solidFill>
                  <a:srgbClr val="5A72ED"/>
                </a:solidFill>
                <a:latin typeface="Montserrat" pitchFamily="2" charset="77"/>
              </a:rPr>
              <a:t>Dot Loading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EDFB6-D298-9BEC-99B1-78C8FE8C16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4942" y="12897018"/>
            <a:ext cx="2004452" cy="539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597068F-14F6-A1A9-E86A-D5BCAB1EB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961" y="12782082"/>
            <a:ext cx="3315126" cy="65508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1550CD6-F6FF-6D5E-C160-DACE806F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64" y="3218987"/>
            <a:ext cx="9177279" cy="89255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Baseline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Shoes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Total: 10.04, left: 9.58, right: 10.51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Barefoot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Total: 10.71,  left: 9.97, right: 11.46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Left Axis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shoes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			x: 10.14, y: 7.85, z: 9.77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barefoot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x: 10.24, y: 7.61, z: 9.75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Right Axis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shoes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	x: 10.65, y: 6.11, z: 11.25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barefoot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		x: 11.31,   y: 7.62, z: 10.55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Flight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Shoes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Total: 10.31,  left: 10.1,    right: 10.52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Barefoot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Total: 10.75, left: 10.57, right: 10.93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Left Axis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shoes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			x: 7.6,   y: 6.57, z: 13.81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barefoot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x: 7.38, y: 7.89, z: 14.36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Right Axis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shoes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	x: 6.68, y: 7.0, z: 13.89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barefoot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		x: 7.11,   y: 7.72, z: 14.09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BAB1C-E4F0-6A83-557E-E130811035EB}"/>
              </a:ext>
            </a:extLst>
          </p:cNvPr>
          <p:cNvSpPr txBox="1"/>
          <p:nvPr/>
        </p:nvSpPr>
        <p:spPr>
          <a:xfrm>
            <a:off x="788430" y="2704641"/>
            <a:ext cx="55793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Experimenter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192DBC-98F9-1791-E63C-D177744BC8F1}"/>
              </a:ext>
            </a:extLst>
          </p:cNvPr>
          <p:cNvSpPr txBox="1"/>
          <p:nvPr/>
        </p:nvSpPr>
        <p:spPr>
          <a:xfrm>
            <a:off x="10621543" y="2704641"/>
            <a:ext cx="55793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Experimenter 2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514177E-ECCA-0167-2F2D-6DDEB3045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1543" y="3223652"/>
            <a:ext cx="10098372" cy="89255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Baseline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Shoes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		Total: 8.99, left: 8.78, right: 9.2</a:t>
            </a:r>
            <a:endParaRPr lang="en-US" altLang="en-US"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Barefoot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		Total: 10.87, left: 10.74, right: 11.0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Left Axis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shoes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			x: 8.74, y: 3.84, z: 10.95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barefoot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				x: 9.72, y: 4.01, z: 13.45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Right Axis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shoes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					x: 9.48, y: 4.36, z: 12.14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barefoot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		x: 9.49, y: 5.03, z: 12.26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Flight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Montserrat" pitchFamily="2" charset="0"/>
              </a:rPr>
              <a:t>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hoes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			Total: 14.38, left: 14.39, right: 14.37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Barefoot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		Total: 11.73, left: 11.7, right: 11.76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Left Axis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shoes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			x: 9.65, y: 4.93, z: 16.54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barefoot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		x: 8.23, y: 4.9, z: 14.1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Right Axis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shoes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			x: 9.35, y: 6.39, z: 16.51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barefoot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		x: 7.74, y: 6.09, z: 14.1 </a:t>
            </a:r>
          </a:p>
        </p:txBody>
      </p:sp>
    </p:spTree>
    <p:extLst>
      <p:ext uri="{BB962C8B-B14F-4D97-AF65-F5344CB8AC3E}">
        <p14:creationId xmlns:p14="http://schemas.microsoft.com/office/powerpoint/2010/main" val="403945553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334F5-6CAA-4C9C-FE44-1EF01AD29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1BD2-59E6-F1F6-B49A-35B58E79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64" y="924247"/>
            <a:ext cx="23313845" cy="1662592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8000" dirty="0">
                <a:solidFill>
                  <a:srgbClr val="5A72ED"/>
                </a:solidFill>
                <a:latin typeface="Montserrat" pitchFamily="2" charset="77"/>
              </a:rPr>
              <a:t>Dot Frequency Response – Exp1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B5702-6107-737B-FAAB-13BD8F4516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4942" y="12897018"/>
            <a:ext cx="2004452" cy="539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12F8654-25D3-B4D5-FD83-5DA32319E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961" y="12782082"/>
            <a:ext cx="3315126" cy="655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21D770-60BE-E958-4398-A2439FCFA929}"/>
              </a:ext>
            </a:extLst>
          </p:cNvPr>
          <p:cNvSpPr txBox="1"/>
          <p:nvPr/>
        </p:nvSpPr>
        <p:spPr>
          <a:xfrm>
            <a:off x="1030071" y="2586839"/>
            <a:ext cx="55793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Experimenter 2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276D817-EA96-1A98-F8F4-9AE1CB349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071" y="3186837"/>
            <a:ext cx="5579314" cy="4739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Baseline Total Power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shoes left: 0.59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shoes right: 0.67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barefoot left: 0.65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barefoot right: 0.74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Flight Total Power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shoes left: 0.48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shoes right: 0.56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barefoot left: 0.81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barefoot right: 0.71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chemeClr val="tx1"/>
                </a:solidFill>
              </a:rPr>
              <a:t> </a:t>
            </a:r>
            <a:endParaRPr lang="en-US" altLang="en-US" sz="4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B95DEC3-56B2-F2CF-EB31-41D7A0310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Baseline Total Power shoes left: 0.59 shoes right: 0.67 barefoot left: 0.65 barefoot right: 0.74 Flight Total Power shoes left: 0.48 shoes right: 0.56 barefoot left: 0.81 barefoot right: 0.71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4E66E-AECF-E36A-6957-2F3AC9081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700" y="2586839"/>
            <a:ext cx="14146599" cy="4839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B7DC49-8EBF-F41D-6F83-09A66F6A38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8700" y="7926596"/>
            <a:ext cx="14118020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0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0D58C-271A-7E6B-9115-D41DF62E6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709C-63D2-86B2-C558-96BBD292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64" y="924247"/>
            <a:ext cx="23313845" cy="1662592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8000" dirty="0">
                <a:solidFill>
                  <a:srgbClr val="5A72ED"/>
                </a:solidFill>
                <a:latin typeface="Montserrat" pitchFamily="2" charset="77"/>
              </a:rPr>
              <a:t>Dot Frequency Response – Exp2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D5A11-191E-B673-D8C4-EBDC594A8B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4942" y="12897018"/>
            <a:ext cx="2004452" cy="539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2325E7F-701F-FFE9-8FD5-0423BBD82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961" y="12782082"/>
            <a:ext cx="3315126" cy="655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8908CE-24D3-F0A8-1DFF-A99A095B4841}"/>
              </a:ext>
            </a:extLst>
          </p:cNvPr>
          <p:cNvSpPr txBox="1"/>
          <p:nvPr/>
        </p:nvSpPr>
        <p:spPr>
          <a:xfrm>
            <a:off x="1030071" y="2586839"/>
            <a:ext cx="55793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Experimenter 2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2387DA0-716F-E02E-81B2-77BFEAE09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071" y="3525389"/>
            <a:ext cx="5579314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var(--jp-code-font-family)"/>
              </a:rPr>
              <a:t>Baseline Total Power 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var(--jp-code-font-family)"/>
              </a:rPr>
              <a:t>shoes left: 0.64 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var(--jp-code-font-family)"/>
              </a:rPr>
              <a:t>shoes right: 0.81 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var(--jp-code-font-family)"/>
              </a:rPr>
              <a:t>barefoot left: 0.93 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var(--jp-code-font-family)"/>
              </a:rPr>
              <a:t>barefoot right: 1.2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1"/>
              </a:solidFill>
              <a:latin typeface="var(--jp-code-font-family)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var(--jp-code-font-family)"/>
              </a:rPr>
              <a:t>Flight Total Power 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var(--jp-code-font-family)"/>
              </a:rPr>
              <a:t>shoes left: 0.95 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var(--jp-code-font-family)"/>
              </a:rPr>
              <a:t>shoes right: 0.76 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var(--jp-code-font-family)"/>
              </a:rPr>
              <a:t>barefoot left: 0.9 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var(--jp-code-font-family)"/>
              </a:rPr>
              <a:t>barefoot right: 1.11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chemeClr val="tx1"/>
                </a:solidFill>
              </a:rPr>
              <a:t> </a:t>
            </a:r>
            <a:endParaRPr lang="en-US" altLang="en-US" sz="4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92271A-3C01-82EC-2C58-E9053F3351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697" y="2586839"/>
            <a:ext cx="14175178" cy="4839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A6340A-768B-4E65-00CD-A41B0B75A1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697" y="8000009"/>
            <a:ext cx="14108494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480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DBFB7E1319AE499E3C67BEB109EA04" ma:contentTypeVersion="14" ma:contentTypeDescription="Create a new document." ma:contentTypeScope="" ma:versionID="a7afcf0e08568bd7f49077c82e424acb">
  <xsd:schema xmlns:xsd="http://www.w3.org/2001/XMLSchema" xmlns:xs="http://www.w3.org/2001/XMLSchema" xmlns:p="http://schemas.microsoft.com/office/2006/metadata/properties" xmlns:ns2="081945b8-5a52-40b3-9bb9-85db582b3853" xmlns:ns3="98a13817-5bfc-48bb-8d1a-01b8056b6657" targetNamespace="http://schemas.microsoft.com/office/2006/metadata/properties" ma:root="true" ma:fieldsID="7b2fac08e7e71780d0a726e8c56cea8a" ns2:_="" ns3:_="">
    <xsd:import namespace="081945b8-5a52-40b3-9bb9-85db582b3853"/>
    <xsd:import namespace="98a13817-5bfc-48bb-8d1a-01b8056b66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1945b8-5a52-40b3-9bb9-85db582b3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91ea6e01-a07d-45ed-ba75-450139c13d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a13817-5bfc-48bb-8d1a-01b8056b665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d84ee5ea-6785-4773-8507-c917ec3fd70f}" ma:internalName="TaxCatchAll" ma:showField="CatchAllData" ma:web="98a13817-5bfc-48bb-8d1a-01b8056b665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6F9659-36F0-4D1A-B000-D38FC5EFDB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3657C6-B27E-4A0A-8441-3B7828D8DD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1945b8-5a52-40b3-9bb9-85db582b3853"/>
    <ds:schemaRef ds:uri="98a13817-5bfc-48bb-8d1a-01b8056b66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80514</TotalTime>
  <Words>587</Words>
  <Application>Microsoft Office PowerPoint</Application>
  <PresentationFormat>Custom</PresentationFormat>
  <Paragraphs>97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Helvetica Neue</vt:lpstr>
      <vt:lpstr>Helvetica Neue Medium</vt:lpstr>
      <vt:lpstr>Montserrat</vt:lpstr>
      <vt:lpstr>Montserrat Light</vt:lpstr>
      <vt:lpstr>var(--jp-code-font-family)</vt:lpstr>
      <vt:lpstr>21_BasicWhite</vt:lpstr>
      <vt:lpstr>PowerPoint Presentation</vt:lpstr>
      <vt:lpstr>Dot Data Validation</vt:lpstr>
      <vt:lpstr>Dot Loading Metrics</vt:lpstr>
      <vt:lpstr>Dot Frequency Response – Exp1</vt:lpstr>
      <vt:lpstr>Dot Frequency Response – Exp2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Mike Crooks</cp:lastModifiedBy>
  <cp:revision>46</cp:revision>
  <dcterms:modified xsi:type="dcterms:W3CDTF">2024-11-18T20:24:56Z</dcterms:modified>
</cp:coreProperties>
</file>