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10"/>
  </p:notesMasterIdLst>
  <p:sldIdLst>
    <p:sldId id="330" r:id="rId4"/>
    <p:sldId id="312" r:id="rId5"/>
    <p:sldId id="331" r:id="rId6"/>
    <p:sldId id="334" r:id="rId7"/>
    <p:sldId id="333" r:id="rId8"/>
    <p:sldId id="332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72ED"/>
    <a:srgbClr val="393754"/>
    <a:srgbClr val="F8F8F8"/>
    <a:srgbClr val="F6F6F6"/>
    <a:srgbClr val="ECECEC"/>
    <a:srgbClr val="616CAB"/>
    <a:srgbClr val="000000"/>
    <a:srgbClr val="1BD3EA"/>
    <a:srgbClr val="393854"/>
    <a:srgbClr val="1C1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 autoAdjust="0"/>
    <p:restoredTop sz="87287"/>
  </p:normalViewPr>
  <p:slideViewPr>
    <p:cSldViewPr snapToGrid="0">
      <p:cViewPr>
        <p:scale>
          <a:sx n="33" d="100"/>
          <a:sy n="33" d="100"/>
        </p:scale>
        <p:origin x="210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13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07CB-36F8-7FA1-83E8-ABAEF0DB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80677-5ACA-7A2B-7A5A-C37216932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214DC-74A5-97A9-6138-527B4985F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05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DAA6F-6761-60C0-9304-1BD581121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BF774-8CB5-526C-F6F3-883B49DBA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C3B22-9AF4-3476-18DB-B9C2F726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20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75B18-E805-41A8-9C42-35606824A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C0CC6-18AA-15ED-4BF8-0FC4836FE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46B3B-3E92-76E8-3101-CEFDE012F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95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7107-91F8-DD20-1936-3944A1883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6CBE6-D660-E9AB-948C-79817A636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AC844B-59E4-D67A-25DA-3BAC4F31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1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61913-FCD8-1527-C4D3-E22FB9CE1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0284" y="-51992"/>
            <a:ext cx="30404566" cy="13731094"/>
          </a:xfrm>
          <a:prstGeom prst="rect">
            <a:avLst/>
          </a:prstGeom>
        </p:spPr>
      </p:pic>
      <p:pic>
        <p:nvPicPr>
          <p:cNvPr id="4" name="Picture 3" descr="A blue and white gradient&#10;&#10;Description automatically generated">
            <a:extLst>
              <a:ext uri="{FF2B5EF4-FFF2-40B4-BE49-F238E27FC236}">
                <a16:creationId xmlns:a16="http://schemas.microsoft.com/office/drawing/2014/main" id="{6E2B5F64-784B-239B-D344-8535B351DB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7541" r="-1" b="7541"/>
          <a:stretch/>
        </p:blipFill>
        <p:spPr>
          <a:xfrm>
            <a:off x="0" y="1"/>
            <a:ext cx="24383999" cy="137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33836-88DC-DA37-55EF-81845E0D2A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4436" r="8449"/>
          <a:stretch/>
        </p:blipFill>
        <p:spPr>
          <a:xfrm>
            <a:off x="0" y="0"/>
            <a:ext cx="24384000" cy="13700907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164" name="Human Movement Diagnostics for…"/>
          <p:cNvSpPr txBox="1"/>
          <p:nvPr/>
        </p:nvSpPr>
        <p:spPr>
          <a:xfrm>
            <a:off x="1293017" y="8143843"/>
            <a:ext cx="13690673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/>
            <a:r>
              <a:rPr lang="en-GB" sz="4800" dirty="0">
                <a:solidFill>
                  <a:srgbClr val="393954"/>
                </a:solidFill>
                <a:effectLst/>
                <a:latin typeface="Montserrat Light" pitchFamily="2" charset="77"/>
              </a:rPr>
              <a:t>Tables and figures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85ACC8F-98F4-1E1C-D8DD-A4235138B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93018" y="3361328"/>
            <a:ext cx="8536144" cy="16867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7EC8B54-033A-A674-5559-812243264FD9}"/>
              </a:ext>
            </a:extLst>
          </p:cNvPr>
          <p:cNvGrpSpPr/>
          <p:nvPr/>
        </p:nvGrpSpPr>
        <p:grpSpPr>
          <a:xfrm>
            <a:off x="1355363" y="5048111"/>
            <a:ext cx="5069596" cy="988460"/>
            <a:chOff x="8417804" y="6077415"/>
            <a:chExt cx="5069596" cy="988460"/>
          </a:xfrm>
        </p:grpSpPr>
        <p:pic>
          <p:nvPicPr>
            <p:cNvPr id="3" name="Picture 2" descr="A black background with blue letters&#10;&#10;Description automatically generated">
              <a:extLst>
                <a:ext uri="{FF2B5EF4-FFF2-40B4-BE49-F238E27FC236}">
                  <a16:creationId xmlns:a16="http://schemas.microsoft.com/office/drawing/2014/main" id="{D30A254F-094F-CD16-B06D-3168E7905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31079" y="6077415"/>
              <a:ext cx="2970696" cy="988460"/>
            </a:xfrm>
            <a:prstGeom prst="rect">
              <a:avLst/>
            </a:prstGeom>
          </p:spPr>
        </p:pic>
        <p:sp>
          <p:nvSpPr>
            <p:cNvPr id="5" name="Human Movement Diagnostics for…">
              <a:extLst>
                <a:ext uri="{FF2B5EF4-FFF2-40B4-BE49-F238E27FC236}">
                  <a16:creationId xmlns:a16="http://schemas.microsoft.com/office/drawing/2014/main" id="{E4CCADC4-7BE4-F955-68DD-7E70089237E2}"/>
                </a:ext>
              </a:extLst>
            </p:cNvPr>
            <p:cNvSpPr txBox="1"/>
            <p:nvPr/>
          </p:nvSpPr>
          <p:spPr>
            <a:xfrm>
              <a:off x="11552745" y="6291429"/>
              <a:ext cx="1934655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 sz="4000">
                  <a:solidFill>
                    <a:srgbClr val="F8F8F8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defRPr>
              </a:pPr>
              <a:r>
                <a:rPr lang="en-US" sz="3200" dirty="0">
                  <a:solidFill>
                    <a:srgbClr val="393854"/>
                  </a:solidFill>
                  <a:latin typeface="Montserrat Light" pitchFamily="2" charset="0"/>
                </a:rPr>
                <a:t>solution</a:t>
              </a:r>
            </a:p>
          </p:txBody>
        </p:sp>
        <p:sp>
          <p:nvSpPr>
            <p:cNvPr id="6" name="Human Movement Diagnostics for…">
              <a:extLst>
                <a:ext uri="{FF2B5EF4-FFF2-40B4-BE49-F238E27FC236}">
                  <a16:creationId xmlns:a16="http://schemas.microsoft.com/office/drawing/2014/main" id="{72AE5D22-2D26-FB79-37B5-C6ACBFA8DD98}"/>
                </a:ext>
              </a:extLst>
            </p:cNvPr>
            <p:cNvSpPr txBox="1"/>
            <p:nvPr/>
          </p:nvSpPr>
          <p:spPr>
            <a:xfrm>
              <a:off x="8417804" y="6288738"/>
              <a:ext cx="45720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 sz="4000">
                  <a:solidFill>
                    <a:srgbClr val="F8F8F8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defRPr>
              </a:pPr>
              <a:r>
                <a:rPr lang="en-US" sz="3200" dirty="0">
                  <a:solidFill>
                    <a:srgbClr val="393854"/>
                  </a:solidFill>
                  <a:latin typeface="Montserrat Light" pitchFamily="2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1204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9EB6-BECA-5F58-F09F-A2B55D13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908" y="913582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Data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D5EC5-01F4-0138-53AC-2F08136F1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B63E9FD-FA68-15E3-4E3C-6C3C75DE1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6694C-C9F0-8CE8-A550-846AB3BCD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08" y="4543400"/>
            <a:ext cx="11582565" cy="50963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774DE74-B11E-00EE-304D-75B5C2CFD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529" y="4543400"/>
            <a:ext cx="11750279" cy="50743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386E192-63E4-7F16-6C16-BC13A2336D29}"/>
              </a:ext>
            </a:extLst>
          </p:cNvPr>
          <p:cNvSpPr txBox="1"/>
          <p:nvPr/>
        </p:nvSpPr>
        <p:spPr>
          <a:xfrm>
            <a:off x="324908" y="3924410"/>
            <a:ext cx="111404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Raw Flight Data – blu</a:t>
            </a:r>
            <a:r>
              <a:rPr lang="en-US" dirty="0"/>
              <a:t>e: shoes, red: barefoot, 900 samples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03C124-A433-A130-7C29-686775A98CDE}"/>
              </a:ext>
            </a:extLst>
          </p:cNvPr>
          <p:cNvSpPr txBox="1"/>
          <p:nvPr/>
        </p:nvSpPr>
        <p:spPr>
          <a:xfrm>
            <a:off x="12498286" y="3965303"/>
            <a:ext cx="1114046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Raw Baseline Data – blu</a:t>
            </a:r>
            <a:r>
              <a:rPr lang="en-US" dirty="0"/>
              <a:t>e: shoes, red: barefoot, 900 samples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1385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6BDC0-95EA-0F39-2A32-7FA23CD9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AAEB-0C7A-A7E8-3581-EE98881C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64" y="924247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Loading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EDFB6-D298-9BEC-99B1-78C8FE8C16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597068F-14F6-A1A9-E86A-D5BCAB1EB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1550CD6-F6FF-6D5E-C160-DACE806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64" y="3218987"/>
            <a:ext cx="9177279" cy="89255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Baseline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10.04, left: 9.58, right: 10.51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10.71,  left: 9.97, right: 11.46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x: 10.14, y: 7.85, z: 9.77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x: 10.24, y: 7.61, z: 9.75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x: 10.65, y: 6.11, z: 11.25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x: 11.31,   y: 7.62, z: 10.55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Flight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10.31,  left: 10.1,    right: 10.52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Total: 10.75, left: 10.57, right: 10.93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x: 7.6,   y: 6.57, z: 13.81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x: 7.38, y: 7.89, z: 14.36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x: 6.68, y: 7.0, z: 13.89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x: 7.11,   y: 7.72, z: 14.09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BAB1C-E4F0-6A83-557E-E130811035EB}"/>
              </a:ext>
            </a:extLst>
          </p:cNvPr>
          <p:cNvSpPr txBox="1"/>
          <p:nvPr/>
        </p:nvSpPr>
        <p:spPr>
          <a:xfrm>
            <a:off x="788430" y="2704641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92DBC-98F9-1791-E63C-D177744BC8F1}"/>
              </a:ext>
            </a:extLst>
          </p:cNvPr>
          <p:cNvSpPr txBox="1"/>
          <p:nvPr/>
        </p:nvSpPr>
        <p:spPr>
          <a:xfrm>
            <a:off x="10621543" y="2704641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2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514177E-ECCA-0167-2F2D-6DDEB304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543" y="3223652"/>
            <a:ext cx="10098372" cy="89255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Baseline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Total: 8.99, left: 8.78, right: 9.2</a:t>
            </a: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Total: 10.87, left: 10.74, right: 11.0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x: 8.74, y: 3.84, z: 10.95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	x: 9.72, y: 4.01, z: 13.45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					x: 9.48, y: 4.36, z: 12.14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x: 9.49, y: 5.03, z: 12.26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Flight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Montserrat" pitchFamily="2" charset="0"/>
              </a:rPr>
              <a:t>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Total: 14.38, left: 14.39, right: 14.37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Total: 11.73, left: 11.7, right: 11.76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Left Axis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x: 9.65, y: 4.93, z: 16.54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x: 8.23, y: 4.9, z: 14.1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Right Axis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	x: 9.35, y: 6.39, z: 16.51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: 				x: 7.74, y: 6.09, z: 14.1 </a:t>
            </a:r>
          </a:p>
        </p:txBody>
      </p:sp>
    </p:spTree>
    <p:extLst>
      <p:ext uri="{BB962C8B-B14F-4D97-AF65-F5344CB8AC3E}">
        <p14:creationId xmlns:p14="http://schemas.microsoft.com/office/powerpoint/2010/main" val="403945553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F21C-018B-9B58-0E75-E2D6EDC9A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5413-E860-BFCE-2708-9FC44466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64" y="924247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Balance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F660D-3519-BBA5-1229-2BD020FC4D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2171A63-45C1-7135-CB7A-AFCF152A4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E90C483-3CC0-D3B2-12B8-32F05F353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64" y="7527858"/>
            <a:ext cx="9177279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D80D-DC87-56DD-85DC-FB0DC487503F}"/>
              </a:ext>
            </a:extLst>
          </p:cNvPr>
          <p:cNvSpPr txBox="1"/>
          <p:nvPr/>
        </p:nvSpPr>
        <p:spPr>
          <a:xfrm>
            <a:off x="788430" y="2704641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57FFA-FA9B-3772-7B25-AF75D6CD917E}"/>
              </a:ext>
            </a:extLst>
          </p:cNvPr>
          <p:cNvSpPr txBox="1"/>
          <p:nvPr/>
        </p:nvSpPr>
        <p:spPr>
          <a:xfrm>
            <a:off x="10621543" y="2704641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C209A15-EBC6-7D68-3983-C5E3F74C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64" y="3456668"/>
            <a:ext cx="6573227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Baseline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Montserrat" pitchFamily="2" charset="0"/>
              </a:rPr>
              <a:t>Shoes: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47.69 52.31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Barefoot: 46.52 53.48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Flight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Shoes: 48.98 51.02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Barefoot: 49.16 50.84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491A40-666E-DF95-B13F-E0E67523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1543" y="3456668"/>
            <a:ext cx="2672206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Baseline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Montserrat" pitchFamily="2" charset="0"/>
              </a:rPr>
              <a:t>Shoes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48.83 51.17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Montserrat" pitchFamily="2" charset="0"/>
              </a:rPr>
              <a:t>Barefoot: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49.4 50.6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Montserrat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Flight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Montserrat" pitchFamily="2" charset="0"/>
              </a:rPr>
              <a:t>Shoes: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50.03 49.97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Montserrat" pitchFamily="2" charset="0"/>
              </a:rPr>
              <a:t>Barefoot: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itchFamily="2" charset="0"/>
              </a:rPr>
              <a:t>49.87 50.13 </a:t>
            </a:r>
          </a:p>
        </p:txBody>
      </p:sp>
    </p:spTree>
    <p:extLst>
      <p:ext uri="{BB962C8B-B14F-4D97-AF65-F5344CB8AC3E}">
        <p14:creationId xmlns:p14="http://schemas.microsoft.com/office/powerpoint/2010/main" val="19431216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34F5-6CAA-4C9C-FE44-1EF01AD2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1BD2-59E6-F1F6-B49A-35B58E79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64" y="924247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Frequency Response – Exp1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B5702-6107-737B-FAAB-13BD8F4516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12F8654-25D3-B4D5-FD83-5DA32319E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21D770-60BE-E958-4398-A2439FCFA929}"/>
              </a:ext>
            </a:extLst>
          </p:cNvPr>
          <p:cNvSpPr txBox="1"/>
          <p:nvPr/>
        </p:nvSpPr>
        <p:spPr>
          <a:xfrm>
            <a:off x="1030071" y="2586839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2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276D817-EA96-1A98-F8F4-9AE1CB34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71" y="3186837"/>
            <a:ext cx="5579314" cy="47397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Baseline Total Power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left: 0.59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right: 0.67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left: 0.65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right: 0.74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Flight Total Power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left: 0.48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shoes right: 0.56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left: 0.81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barefoot right: 0.71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95DEC3-56B2-F2CF-EB31-41D7A031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Baseline Total Power shoes left: 0.59 shoes right: 0.67 barefoot left: 0.65 barefoot right: 0.74 Flight Total Power shoes left: 0.48 shoes right: 0.56 barefoot left: 0.81 barefoot right: 0.71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4E66E-AECF-E36A-6957-2F3AC9081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700" y="2586839"/>
            <a:ext cx="14146599" cy="483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7DC49-8EBF-F41D-6F83-09A66F6A3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700" y="7926596"/>
            <a:ext cx="14118020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0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D58C-271A-7E6B-9115-D41DF62E6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709C-63D2-86B2-C558-96BBD292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64" y="924247"/>
            <a:ext cx="23313845" cy="166259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8000" dirty="0">
                <a:solidFill>
                  <a:srgbClr val="5A72ED"/>
                </a:solidFill>
                <a:latin typeface="Montserrat" pitchFamily="2" charset="77"/>
              </a:rPr>
              <a:t>Dot Frequency Response – Exp2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D5A11-191E-B673-D8C4-EBDC594A8B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42" y="12897018"/>
            <a:ext cx="2004452" cy="539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2325E7F-701F-FFE9-8FD5-0423BBD82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961" y="12782082"/>
            <a:ext cx="3315126" cy="655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8908CE-24D3-F0A8-1DFF-A99A095B4841}"/>
              </a:ext>
            </a:extLst>
          </p:cNvPr>
          <p:cNvSpPr txBox="1"/>
          <p:nvPr/>
        </p:nvSpPr>
        <p:spPr>
          <a:xfrm>
            <a:off x="1030071" y="2586839"/>
            <a:ext cx="55793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Experimenter 2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2387DA0-716F-E02E-81B2-77BFEAE0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71" y="3525389"/>
            <a:ext cx="5579314" cy="40626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Baseline Total Power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left: 0.64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right: 0.81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left: 0.93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right: 1.2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var(--jp-code-font-family)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Flight Total Power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left: 0.95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shoes right: 0.76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left: 0.9 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var(--jp-code-font-family)"/>
              </a:rPr>
              <a:t>barefoot right: 1.11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chemeClr val="tx1"/>
                </a:solidFill>
              </a:rPr>
              <a:t> </a:t>
            </a: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2271A-3C01-82EC-2C58-E9053F335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697" y="2586839"/>
            <a:ext cx="14175178" cy="4839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A6340A-768B-4E65-00CD-A41B0B75A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697" y="8000009"/>
            <a:ext cx="14108494" cy="479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0D51A-712F-8872-DC0E-91D718AF6A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3596" y="4619312"/>
            <a:ext cx="1313680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480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DBFB7E1319AE499E3C67BEB109EA04" ma:contentTypeVersion="14" ma:contentTypeDescription="Create a new document." ma:contentTypeScope="" ma:versionID="a7afcf0e08568bd7f49077c82e424acb">
  <xsd:schema xmlns:xsd="http://www.w3.org/2001/XMLSchema" xmlns:xs="http://www.w3.org/2001/XMLSchema" xmlns:p="http://schemas.microsoft.com/office/2006/metadata/properties" xmlns:ns2="081945b8-5a52-40b3-9bb9-85db582b3853" xmlns:ns3="98a13817-5bfc-48bb-8d1a-01b8056b6657" targetNamespace="http://schemas.microsoft.com/office/2006/metadata/properties" ma:root="true" ma:fieldsID="7b2fac08e7e71780d0a726e8c56cea8a" ns2:_="" ns3:_="">
    <xsd:import namespace="081945b8-5a52-40b3-9bb9-85db582b3853"/>
    <xsd:import namespace="98a13817-5bfc-48bb-8d1a-01b8056b66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945b8-5a52-40b3-9bb9-85db582b3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1ea6e01-a07d-45ed-ba75-450139c13d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13817-5bfc-48bb-8d1a-01b8056b665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d84ee5ea-6785-4773-8507-c917ec3fd70f}" ma:internalName="TaxCatchAll" ma:showField="CatchAllData" ma:web="98a13817-5bfc-48bb-8d1a-01b8056b66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F9659-36F0-4D1A-B000-D38FC5EFDB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657C6-B27E-4A0A-8441-3B7828D8D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1945b8-5a52-40b3-9bb9-85db582b3853"/>
    <ds:schemaRef ds:uri="98a13817-5bfc-48bb-8d1a-01b8056b66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80733</TotalTime>
  <Words>629</Words>
  <Application>Microsoft Office PowerPoint</Application>
  <PresentationFormat>Custom</PresentationFormat>
  <Paragraphs>114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Helvetica Neue</vt:lpstr>
      <vt:lpstr>Helvetica Neue Medium</vt:lpstr>
      <vt:lpstr>Montserrat</vt:lpstr>
      <vt:lpstr>Montserrat Light</vt:lpstr>
      <vt:lpstr>var(--jp-code-font-family)</vt:lpstr>
      <vt:lpstr>21_BasicWhite</vt:lpstr>
      <vt:lpstr>PowerPoint Presentation</vt:lpstr>
      <vt:lpstr>Dot Data Validation</vt:lpstr>
      <vt:lpstr>Dot Loading Metrics</vt:lpstr>
      <vt:lpstr>Dot Balance Metrics</vt:lpstr>
      <vt:lpstr>Dot Frequency Response – Exp1</vt:lpstr>
      <vt:lpstr>Dot Frequency Response – Exp2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Mike Crooks</cp:lastModifiedBy>
  <cp:revision>47</cp:revision>
  <dcterms:modified xsi:type="dcterms:W3CDTF">2024-11-19T14:44:14Z</dcterms:modified>
</cp:coreProperties>
</file>