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70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62"/>
            <p14:sldId id="270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50" autoAdjust="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https://www.darkhorseanalytics.com/blog/the-value-is-in-the-data-wrangling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982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https://www.darkhorseanalytics.com/blog/the-value-is-in-the-data-wrangling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4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588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745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40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030D9-D48E-4117-85CD-A3D6D466AEC7}" type="datetime1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A0C9-333E-43A7-9474-079F3320E258}" type="datetime1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B043-D8CC-4A52-811D-0B9D4D98D592}" type="datetime1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9C0A-FF8B-4553-AA47-C01618154845}" type="datetime1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4BAD-63C7-4E2F-A68F-3AFEFDAC033D}" type="datetime1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A2F6-4317-4602-AF61-106D66DDDCAC}" type="datetime1">
              <a:rPr lang="ru-RU" smtClean="0"/>
              <a:t>10.10.2018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A4F9-E4DF-45EC-AD96-43F64EFF656C}" type="datetime1">
              <a:rPr lang="ru-RU" smtClean="0"/>
              <a:t>10.10.2018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A042-32E7-45FF-A240-FE6E1062E5D6}" type="datetime1">
              <a:rPr lang="ru-RU" smtClean="0"/>
              <a:t>10.10.2018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E46F-01AD-4481-B8E2-5C009CCA47E3}" type="datetime1">
              <a:rPr lang="ru-RU" smtClean="0"/>
              <a:t>10.10.2018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F568-D8CC-4261-AAFD-AD7F1B290DE5}" type="datetime1">
              <a:rPr lang="ru-RU" smtClean="0"/>
              <a:t>10.10.2018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0BB2-D665-4FBA-B2DC-0765DB728D97}" type="datetime1">
              <a:rPr lang="ru-RU" smtClean="0"/>
              <a:t>10.10.2018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F7CF-2F48-4080-B5F8-8A4278AE68AF}" type="datetime1">
              <a:rPr lang="ru-RU" smtClean="0"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tjmahr/dplyr_201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atsoft.org/article/view/v040i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Функции. Преобразование данных.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B3754E-4091-46FB-9C69-C93B14BB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group_by</a:t>
            </a:r>
            <a:r>
              <a:rPr lang="en-US" sz="5400" dirty="0"/>
              <a:t>() – </a:t>
            </a:r>
            <a:r>
              <a:rPr lang="ru-RU" sz="5400" dirty="0"/>
              <a:t>группировка</a:t>
            </a:r>
            <a:br>
              <a:rPr lang="en-US" sz="5400" dirty="0"/>
            </a:b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629A6C-42EE-4415-A700-43AEA1818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39" y="1466981"/>
            <a:ext cx="4105275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73F9B9-2C53-4470-8DF3-5657602E3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147" y="2781300"/>
            <a:ext cx="5362575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597CCB-6211-4FA0-8C88-D145FB5A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34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Самостоятельная работа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FEFF8EC1-2BBD-4727-B707-D3499EAE1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0602" y="1690688"/>
            <a:ext cx="5181600" cy="4351338"/>
          </a:xfrm>
        </p:spPr>
        <p:txBody>
          <a:bodyPr/>
          <a:lstStyle/>
          <a:p>
            <a:r>
              <a:rPr lang="en-US" dirty="0"/>
              <a:t>Classwork 6</a:t>
            </a:r>
          </a:p>
          <a:p>
            <a:r>
              <a:rPr lang="en-US" dirty="0">
                <a:hlinkClick r:id="rId3"/>
              </a:rPr>
              <a:t>http://rpubs.com/tjmahr/dplyr_2015</a:t>
            </a:r>
            <a:endParaRPr lang="en-US" dirty="0"/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597CCB-6211-4FA0-8C88-D145FB5A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11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6118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Преобразование данных </a:t>
            </a:r>
            <a:r>
              <a:rPr lang="en-US" sz="3600" dirty="0"/>
              <a:t>(d</a:t>
            </a:r>
            <a:r>
              <a:rPr lang="en-US" sz="3200" dirty="0"/>
              <a:t>ata munging, data wrangling)</a:t>
            </a:r>
            <a:endParaRPr lang="ru-RU" sz="3200" dirty="0"/>
          </a:p>
          <a:p>
            <a:pPr marL="0" indent="0">
              <a:buNone/>
            </a:pPr>
            <a:r>
              <a:rPr lang="ru-RU" sz="3600" dirty="0"/>
              <a:t>Преобразование </a:t>
            </a:r>
            <a:r>
              <a:rPr lang="en-US" sz="3600" dirty="0"/>
              <a:t>“</a:t>
            </a:r>
            <a:r>
              <a:rPr lang="ru-RU" sz="3600" dirty="0"/>
              <a:t>сырых</a:t>
            </a:r>
            <a:r>
              <a:rPr lang="en-US" sz="3600" dirty="0"/>
              <a:t> </a:t>
            </a:r>
            <a:r>
              <a:rPr lang="ru-RU" sz="3600" dirty="0"/>
              <a:t>данных</a:t>
            </a:r>
            <a:r>
              <a:rPr lang="en-US" sz="3600" dirty="0"/>
              <a:t>”</a:t>
            </a:r>
            <a:r>
              <a:rPr lang="ru-RU" sz="3600" dirty="0"/>
              <a:t> в данные пригодные для анализа.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37CBFD-C23D-4804-B020-0EE3CA73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Назначение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94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600" dirty="0"/>
              <a:t>80% времени, затрачиваемого на анализ приходятся на эти рутинные операции. Обычно они состоят из следующих этапов</a:t>
            </a:r>
          </a:p>
          <a:p>
            <a:pPr marL="0" indent="0">
              <a:buNone/>
            </a:pPr>
            <a:r>
              <a:rPr lang="en-US" sz="3600" dirty="0"/>
              <a:t>There are six steps in data wrangling: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   </a:t>
            </a:r>
            <a:r>
              <a:rPr lang="ru-RU" sz="3600" dirty="0"/>
              <a:t>Получение данных</a:t>
            </a:r>
            <a:endParaRPr lang="en-US" sz="3600" dirty="0"/>
          </a:p>
          <a:p>
            <a:r>
              <a:rPr lang="en-US" sz="3600" dirty="0"/>
              <a:t>   </a:t>
            </a:r>
            <a:r>
              <a:rPr lang="ru-RU" sz="3600" dirty="0"/>
              <a:t>Знакомство с данными, документирование и понимание ограничений</a:t>
            </a:r>
            <a:endParaRPr lang="en-US" sz="3600" dirty="0"/>
          </a:p>
          <a:p>
            <a:r>
              <a:rPr lang="en-US" sz="3600" dirty="0"/>
              <a:t>    </a:t>
            </a:r>
            <a:r>
              <a:rPr lang="ru-RU" sz="3600" dirty="0"/>
              <a:t>Удаление дубликатов, пустых строк, ошибок</a:t>
            </a:r>
            <a:endParaRPr lang="en-US" sz="3600" dirty="0"/>
          </a:p>
          <a:p>
            <a:r>
              <a:rPr lang="en-US" sz="3600" dirty="0"/>
              <a:t>    </a:t>
            </a:r>
            <a:r>
              <a:rPr lang="ru-RU" sz="3600" dirty="0"/>
              <a:t>Объединение данных в единую таблицу</a:t>
            </a:r>
            <a:endParaRPr lang="en-US" sz="3600" dirty="0"/>
          </a:p>
          <a:p>
            <a:r>
              <a:rPr lang="en-US" sz="3600" dirty="0"/>
              <a:t>    </a:t>
            </a:r>
            <a:r>
              <a:rPr lang="ru-RU" sz="3600" dirty="0"/>
              <a:t>Создание новых данных (</a:t>
            </a:r>
            <a:r>
              <a:rPr lang="en-US" sz="3600" dirty="0"/>
              <a:t>feature engineering</a:t>
            </a:r>
            <a:r>
              <a:rPr lang="ru-RU" sz="3600" dirty="0"/>
              <a:t>)</a:t>
            </a:r>
            <a:r>
              <a:rPr lang="en-US" sz="3600" dirty="0"/>
              <a:t>:</a:t>
            </a:r>
            <a:r>
              <a:rPr lang="ru-RU" sz="3600" dirty="0"/>
              <a:t> вычисляемые поля, категоризация, нормализация</a:t>
            </a:r>
            <a:endParaRPr lang="en-US" sz="3600" dirty="0"/>
          </a:p>
          <a:p>
            <a:r>
              <a:rPr lang="en-US" sz="3600" dirty="0"/>
              <a:t>    </a:t>
            </a:r>
            <a:r>
              <a:rPr lang="ru-RU" sz="3600" dirty="0"/>
              <a:t>Визуализация с целью чистки выбросов и нелогичных </a:t>
            </a:r>
            <a:r>
              <a:rPr lang="ru-RU" sz="3600" dirty="0" err="1"/>
              <a:t>реузльтатов</a:t>
            </a:r>
            <a:endParaRPr lang="ru-RU" sz="36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AA3223-2041-45F9-96F7-832F6325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10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Dplyr</a:t>
            </a:r>
            <a:r>
              <a:rPr lang="en-US" dirty="0"/>
              <a:t> (</a:t>
            </a:r>
            <a:r>
              <a:rPr lang="en-US" dirty="0" err="1"/>
              <a:t>tidyverse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449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Пакет </a:t>
            </a:r>
            <a:r>
              <a:rPr lang="en-US" sz="3600" dirty="0" err="1"/>
              <a:t>dplyr</a:t>
            </a:r>
            <a:r>
              <a:rPr lang="en-US" sz="3600" dirty="0"/>
              <a:t> </a:t>
            </a:r>
            <a:r>
              <a:rPr lang="ru-RU" sz="3600" dirty="0"/>
              <a:t>предназначен для различных манипуляций с данными. Является продолжателем известного пакета </a:t>
            </a:r>
            <a:r>
              <a:rPr lang="en-US" sz="3600" dirty="0" err="1"/>
              <a:t>plyr</a:t>
            </a:r>
            <a:r>
              <a:rPr lang="en-US" sz="3600" dirty="0"/>
              <a:t> </a:t>
            </a:r>
            <a:r>
              <a:rPr lang="en-US" sz="3600" dirty="0">
                <a:hlinkClick r:id="rId3"/>
              </a:rPr>
              <a:t>(“split-apply-combine” strategy for data analysis</a:t>
            </a:r>
            <a:r>
              <a:rPr lang="en-US" sz="3600" dirty="0"/>
              <a:t>) </a:t>
            </a:r>
            <a:endParaRPr lang="ru-RU" sz="3600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/>
              <a:t>Предоставляет набор функций для работы с данными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D6E9BAD-5157-41C0-85DE-0C7022DF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1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filter()</a:t>
            </a:r>
            <a:r>
              <a:rPr lang="ru-RU" dirty="0"/>
              <a:t> – выбрать строки по условию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EF9875-74F8-4DB6-BD5B-957076987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4"/>
          <a:stretch/>
        </p:blipFill>
        <p:spPr>
          <a:xfrm>
            <a:off x="838200" y="1484133"/>
            <a:ext cx="9827179" cy="3299012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C88325-3B65-4EA0-861E-97D9C360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47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Оператор пайп (%&gt;%)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r>
              <a:rPr lang="en-US" dirty="0"/>
              <a:t>Ctrl + Shift + M </a:t>
            </a:r>
            <a:endParaRPr lang="ru-RU" dirty="0"/>
          </a:p>
          <a:p>
            <a:r>
              <a:rPr lang="ru-RU" dirty="0"/>
              <a:t>Аналог |&gt;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F# (LINQ </a:t>
            </a:r>
            <a:r>
              <a:rPr lang="ru-RU" dirty="0"/>
              <a:t>в </a:t>
            </a:r>
            <a:r>
              <a:rPr lang="en-US" dirty="0"/>
              <a:t>C# </a:t>
            </a:r>
            <a:r>
              <a:rPr lang="ru-RU" dirty="0"/>
              <a:t>решает сходную задачу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C2581C-28CB-496F-956C-C505B13C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30" y="2841793"/>
            <a:ext cx="4905232" cy="13985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029AFB8-C49D-4499-896F-32FF3765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70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select() – </a:t>
            </a:r>
            <a:r>
              <a:rPr lang="ru-RU" sz="5400" dirty="0"/>
              <a:t>выбрать колонки (подмножество данных) 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54CE9B9-2E7B-49B8-BC68-4365B20AA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37" y="2119444"/>
            <a:ext cx="5543363" cy="1309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BC0A27-B91D-4821-8F01-C1BEDE67F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857" y="2019169"/>
            <a:ext cx="4105275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3966BD-6849-444E-A2ED-7FA74B214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86" y="4380573"/>
            <a:ext cx="6296025" cy="103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8FC9CEE9-746D-4FA9-B95E-9B8FA511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20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arrange() – </a:t>
            </a:r>
            <a:r>
              <a:rPr lang="ru-RU" sz="5400" dirty="0"/>
              <a:t>переупорядочить строки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42A52D-DDF4-4834-A65B-912E8561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77" y="1690688"/>
            <a:ext cx="3886200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490B83-6EB7-4EA0-8DA1-7412D626C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309" y="1317812"/>
            <a:ext cx="4375491" cy="5279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6F4B25F4-2E3F-4978-BFA8-7259B197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79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 fontScale="90000"/>
          </a:bodyPr>
          <a:lstStyle/>
          <a:p>
            <a:r>
              <a:rPr lang="en-US" dirty="0"/>
              <a:t>mutate()</a:t>
            </a:r>
            <a:r>
              <a:rPr lang="ru-RU" dirty="0"/>
              <a:t> ,</a:t>
            </a:r>
            <a:r>
              <a:rPr lang="en-US" dirty="0"/>
              <a:t> </a:t>
            </a:r>
            <a:r>
              <a:rPr lang="en-US" dirty="0" err="1"/>
              <a:t>summarise</a:t>
            </a:r>
            <a:r>
              <a:rPr lang="en-US" dirty="0"/>
              <a:t>() – </a:t>
            </a:r>
            <a:r>
              <a:rPr lang="ru-RU" dirty="0"/>
              <a:t>добавление колонок и итогов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6F11766-E568-4971-9AC3-05D00BC8D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9225"/>
            <a:ext cx="5372100" cy="200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A40BF9B-CC58-4228-9B89-D65B3232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294" y="2489947"/>
            <a:ext cx="6505575" cy="3343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2B8F70C-10EC-45D5-9D7E-0FC56B73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99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6599</TotalTime>
  <Words>253</Words>
  <Application>Microsoft Office PowerPoint</Application>
  <PresentationFormat>Широкоэкранный</PresentationFormat>
  <Paragraphs>53</Paragraphs>
  <Slides>11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Введение в анализ данных</vt:lpstr>
      <vt:lpstr>Определения</vt:lpstr>
      <vt:lpstr>Назначение</vt:lpstr>
      <vt:lpstr>Dplyr (tidyverse)</vt:lpstr>
      <vt:lpstr>filter() – выбрать строки по условию</vt:lpstr>
      <vt:lpstr>Оператор пайп (%&gt;%)</vt:lpstr>
      <vt:lpstr>select() – выбрать колонки (подмножество данных) </vt:lpstr>
      <vt:lpstr>arrange() – переупорядочить строки</vt:lpstr>
      <vt:lpstr>mutate() , summarise() – добавление колонок и итогов</vt:lpstr>
      <vt:lpstr>group_by() – группировка </vt:lpstr>
      <vt:lpstr>Самостоятельная работа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102</cp:revision>
  <dcterms:created xsi:type="dcterms:W3CDTF">2016-09-15T06:03:05Z</dcterms:created>
  <dcterms:modified xsi:type="dcterms:W3CDTF">2018-10-10T18:50:48Z</dcterms:modified>
</cp:coreProperties>
</file>