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42"/>
  </p:notesMasterIdLst>
  <p:sldIdLst>
    <p:sldId id="256" r:id="rId4"/>
    <p:sldId id="641" r:id="rId5"/>
    <p:sldId id="492" r:id="rId6"/>
    <p:sldId id="259" r:id="rId7"/>
    <p:sldId id="631" r:id="rId8"/>
    <p:sldId id="262" r:id="rId9"/>
    <p:sldId id="630" r:id="rId10"/>
    <p:sldId id="637" r:id="rId11"/>
    <p:sldId id="638" r:id="rId12"/>
    <p:sldId id="643" r:id="rId13"/>
    <p:sldId id="271" r:id="rId14"/>
    <p:sldId id="632" r:id="rId15"/>
    <p:sldId id="633" r:id="rId16"/>
    <p:sldId id="639" r:id="rId17"/>
    <p:sldId id="640" r:id="rId18"/>
    <p:sldId id="493" r:id="rId19"/>
    <p:sldId id="635" r:id="rId20"/>
    <p:sldId id="636" r:id="rId21"/>
    <p:sldId id="634" r:id="rId22"/>
    <p:sldId id="265" r:id="rId23"/>
    <p:sldId id="648" r:id="rId24"/>
    <p:sldId id="652" r:id="rId25"/>
    <p:sldId id="651" r:id="rId26"/>
    <p:sldId id="649" r:id="rId27"/>
    <p:sldId id="650" r:id="rId28"/>
    <p:sldId id="275" r:id="rId29"/>
    <p:sldId id="657" r:id="rId30"/>
    <p:sldId id="644" r:id="rId31"/>
    <p:sldId id="654" r:id="rId32"/>
    <p:sldId id="655" r:id="rId33"/>
    <p:sldId id="658" r:id="rId34"/>
    <p:sldId id="645" r:id="rId35"/>
    <p:sldId id="659" r:id="rId36"/>
    <p:sldId id="646" r:id="rId37"/>
    <p:sldId id="656" r:id="rId38"/>
    <p:sldId id="660" r:id="rId39"/>
    <p:sldId id="653" r:id="rId40"/>
    <p:sldId id="642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641"/>
            <p14:sldId id="492"/>
            <p14:sldId id="259"/>
            <p14:sldId id="631"/>
            <p14:sldId id="262"/>
            <p14:sldId id="630"/>
            <p14:sldId id="637"/>
            <p14:sldId id="638"/>
            <p14:sldId id="643"/>
            <p14:sldId id="271"/>
            <p14:sldId id="632"/>
            <p14:sldId id="633"/>
            <p14:sldId id="639"/>
            <p14:sldId id="640"/>
            <p14:sldId id="493"/>
            <p14:sldId id="635"/>
            <p14:sldId id="636"/>
            <p14:sldId id="634"/>
            <p14:sldId id="265"/>
            <p14:sldId id="648"/>
            <p14:sldId id="652"/>
            <p14:sldId id="651"/>
            <p14:sldId id="649"/>
            <p14:sldId id="650"/>
            <p14:sldId id="275"/>
            <p14:sldId id="657"/>
            <p14:sldId id="644"/>
            <p14:sldId id="654"/>
            <p14:sldId id="655"/>
            <p14:sldId id="658"/>
            <p14:sldId id="645"/>
            <p14:sldId id="659"/>
            <p14:sldId id="646"/>
            <p14:sldId id="656"/>
            <p14:sldId id="660"/>
            <p14:sldId id="653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mkrukovsky@gmail.com" initials="m" lastIdx="1" clrIdx="1">
    <p:extLst>
      <p:ext uri="{19B8F6BF-5375-455C-9EA6-DF929625EA0E}">
        <p15:presenceInfo xmlns:p15="http://schemas.microsoft.com/office/powerpoint/2012/main" userId="e0da5d5497413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C9"/>
    <a:srgbClr val="232F3E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7026"/>
  </p:normalViewPr>
  <p:slideViewPr>
    <p:cSldViewPr snapToGrid="0" snapToObjects="1">
      <p:cViewPr varScale="1">
        <p:scale>
          <a:sx n="114" d="100"/>
          <a:sy n="114" d="100"/>
        </p:scale>
        <p:origin x="450" y="11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6/7/2022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hyperlink" Target="https://www.cisecurity.org/benchmark/amazon_linux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crucovschii/SmallEnvironment" TargetMode="Externa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rucovschii/terraform-null-ansible" TargetMode="External"/><Relationship Id="rId2" Type="http://schemas.openxmlformats.org/officeDocument/2006/relationships/hyperlink" Target="https://github.com/adammck/terraform-inventory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github.com/opencredo/k8s-terraform-ansible-sample/tree/master/terrafor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11" Type="http://schemas.openxmlformats.org/officeDocument/2006/relationships/image" Target="../media/image40.png"/><Relationship Id="rId5" Type="http://schemas.openxmlformats.org/officeDocument/2006/relationships/image" Target="../media/image9.png"/><Relationship Id="rId10" Type="http://schemas.openxmlformats.org/officeDocument/2006/relationships/image" Target="../media/image39.sv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 Terraform</a:t>
            </a:r>
            <a:br>
              <a:rPr lang="en-US" altLang="en-US" dirty="0"/>
            </a:br>
            <a:r>
              <a:rPr lang="en-US" altLang="en-US" dirty="0"/>
              <a:t>Small Environment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Maxim </a:t>
            </a:r>
            <a:r>
              <a:rPr lang="en-US" dirty="0" err="1"/>
              <a:t>Crucovschii</a:t>
            </a:r>
            <a:r>
              <a:rPr lang="en-US" dirty="0"/>
              <a:t>, Cloud Automation Engineer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Small Environment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7" y="2088858"/>
            <a:ext cx="2331221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DB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09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43099" y="4599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746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96529" y="4725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705" y="2982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671534" y="2531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92" y="279735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826" y="383641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 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2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53" y="5328203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3" y="1396890"/>
            <a:ext cx="476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389" y="50436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4449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169" y="337661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2963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6897320" y="3638220"/>
            <a:ext cx="2198039" cy="2198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  <p:pic>
        <p:nvPicPr>
          <p:cNvPr id="54" name="Graphic 26">
            <a:extLst>
              <a:ext uri="{FF2B5EF4-FFF2-40B4-BE49-F238E27FC236}">
                <a16:creationId xmlns:a16="http://schemas.microsoft.com/office/drawing/2014/main" id="{A4EDB84A-E86E-D76B-D626-FB384EDD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727637" y="3652671"/>
            <a:ext cx="646768" cy="6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0">
            <a:extLst>
              <a:ext uri="{FF2B5EF4-FFF2-40B4-BE49-F238E27FC236}">
                <a16:creationId xmlns:a16="http://schemas.microsoft.com/office/drawing/2014/main" id="{CF73800E-6276-41B0-EB43-D5DB2ED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311" y="4423898"/>
            <a:ext cx="1473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 DB Cluster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BF25CE1D-C1F1-C46A-AB22-50B25D57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454761" y="3317587"/>
            <a:ext cx="876298" cy="8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DF971B-0C26-5DB4-8FE7-32E069880B32}"/>
              </a:ext>
            </a:extLst>
          </p:cNvPr>
          <p:cNvSpPr/>
          <p:nvPr/>
        </p:nvSpPr>
        <p:spPr>
          <a:xfrm>
            <a:off x="5173889" y="2589556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8228F-02ED-7E32-CE5C-E8DB00BC7F87}"/>
              </a:ext>
            </a:extLst>
          </p:cNvPr>
          <p:cNvCxnSpPr>
            <a:cxnSpLocks/>
          </p:cNvCxnSpPr>
          <p:nvPr/>
        </p:nvCxnSpPr>
        <p:spPr>
          <a:xfrm>
            <a:off x="2210576" y="3605252"/>
            <a:ext cx="29633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CEC123-4BED-21B6-AD9F-99DE02ACDC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28734" y="2759896"/>
            <a:ext cx="2045155" cy="505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1260F-9480-B213-D813-AA193BEEC63D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230273" y="2752245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92EC659-02CA-DE81-70DA-C2BC5C1191FC}"/>
              </a:ext>
            </a:extLst>
          </p:cNvPr>
          <p:cNvSpPr/>
          <p:nvPr/>
        </p:nvSpPr>
        <p:spPr>
          <a:xfrm>
            <a:off x="9095359" y="2496369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85" name="Graphic 21">
            <a:extLst>
              <a:ext uri="{FF2B5EF4-FFF2-40B4-BE49-F238E27FC236}">
                <a16:creationId xmlns:a16="http://schemas.microsoft.com/office/drawing/2014/main" id="{BAD91B8B-7226-F4CE-B366-D23897F1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98" y="1417108"/>
            <a:ext cx="370034" cy="3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373B12-14B9-22B5-A29B-0F1DA011661D}"/>
              </a:ext>
            </a:extLst>
          </p:cNvPr>
          <p:cNvCxnSpPr>
            <a:cxnSpLocks/>
          </p:cNvCxnSpPr>
          <p:nvPr/>
        </p:nvCxnSpPr>
        <p:spPr>
          <a:xfrm>
            <a:off x="1409837" y="1596528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7">
            <a:extLst>
              <a:ext uri="{FF2B5EF4-FFF2-40B4-BE49-F238E27FC236}">
                <a16:creationId xmlns:a16="http://schemas.microsoft.com/office/drawing/2014/main" id="{3E4C8D30-C3FD-0CC7-4E79-D7F4266C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683" y="46855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0BB6AF00-CA4B-2D88-AAFB-234F778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259961" y="4202971"/>
            <a:ext cx="413064" cy="41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EAA95E-FB01-25D5-5EFD-414994FEAD57}"/>
              </a:ext>
            </a:extLst>
          </p:cNvPr>
          <p:cNvCxnSpPr>
            <a:cxnSpLocks/>
          </p:cNvCxnSpPr>
          <p:nvPr/>
        </p:nvCxnSpPr>
        <p:spPr>
          <a:xfrm>
            <a:off x="1647077" y="4432094"/>
            <a:ext cx="3526812" cy="173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F6EC8E-EF5C-384B-61C3-91E6B0A40DB5}"/>
              </a:ext>
            </a:extLst>
          </p:cNvPr>
          <p:cNvCxnSpPr>
            <a:cxnSpLocks/>
          </p:cNvCxnSpPr>
          <p:nvPr/>
        </p:nvCxnSpPr>
        <p:spPr>
          <a:xfrm flipV="1">
            <a:off x="1457825" y="2764949"/>
            <a:ext cx="0" cy="147075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E58157-DDAF-C10D-1630-6DC4FC3C8006}"/>
              </a:ext>
            </a:extLst>
          </p:cNvPr>
          <p:cNvCxnSpPr>
            <a:cxnSpLocks/>
          </p:cNvCxnSpPr>
          <p:nvPr/>
        </p:nvCxnSpPr>
        <p:spPr>
          <a:xfrm flipV="1">
            <a:off x="1457825" y="2752245"/>
            <a:ext cx="319630" cy="127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9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6">
            <a:extLst>
              <a:ext uri="{FF2B5EF4-FFF2-40B4-BE49-F238E27FC236}">
                <a16:creationId xmlns:a16="http://schemas.microsoft.com/office/drawing/2014/main" id="{E8B3855C-B515-6945-A5A9-1DF55AC7A0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The Solution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83FA87-2A34-CA47-A870-B5BAC9B7C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Development decisions and considerations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80E9B777-9503-3746-B2F8-911D627FA5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18089C3B-8E49-4C48-B99D-19DEBF14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741935-8A8D-AC4D-BE02-E2ED7A1E83A7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LBs hardening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400" dirty="0"/>
              <a:t>https://github.com/nozaq/amazon-linux-cis</a:t>
            </a:r>
          </a:p>
          <a:p>
            <a:pPr eaLnBrk="1" hangingPunct="1">
              <a:lnSpc>
                <a:spcPct val="100000"/>
              </a:lnSpc>
            </a:pPr>
            <a:r>
              <a:rPr lang="en-US" sz="1400" dirty="0"/>
              <a:t>Bootstrap script for Amazon Linux to comply with </a:t>
            </a:r>
            <a:r>
              <a:rPr lang="en-US" sz="1400" dirty="0">
                <a:hlinkClick r:id="rId2"/>
              </a:rPr>
              <a:t>CIS Amazon Linux Benchmark</a:t>
            </a:r>
            <a:endParaRPr lang="en-US" sz="1400" dirty="0"/>
          </a:p>
          <a:p>
            <a:pPr eaLnBrk="1" hangingPunct="1">
              <a:lnSpc>
                <a:spcPct val="150000"/>
              </a:lnSpc>
            </a:pPr>
            <a:endParaRPr lang="en-US" altLang="en-US" sz="1400" dirty="0"/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0" y="4458358"/>
            <a:ext cx="5025005" cy="14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567B9-EC30-7354-FDCC-81B4BD8F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63" y="2716475"/>
            <a:ext cx="4727235" cy="14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0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sticky bit is set on all world - writable directories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ntp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time synchronization is in use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chrony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X Window System is not installed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mail transfer agent is configured for local - only mode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Network Parameters(Host Only)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Network Parameters(Host and Router)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9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IPv6 settings disabled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Ensure TCP Wrappers is installed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hosts.allow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hosts.allow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hosts.deny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Uncommon Network Protocols are disabled (</a:t>
            </a:r>
            <a:r>
              <a:rPr lang="en-US" altLang="en-US" sz="1800" dirty="0" err="1"/>
              <a:t>dccp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sctp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rds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tipc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Firewall Configuration reviewed and updated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Reconfigured </a:t>
            </a:r>
            <a:r>
              <a:rPr lang="en-US" altLang="en-US" sz="1800" dirty="0" err="1"/>
              <a:t>rsyslog</a:t>
            </a:r>
            <a:r>
              <a:rPr lang="en-US" altLang="en-US" sz="1800" dirty="0"/>
              <a:t> settings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all logfiles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cron</a:t>
            </a:r>
            <a:r>
              <a:rPr lang="en-US" altLang="en-US" sz="1800" dirty="0"/>
              <a:t> daemon is enabled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ssh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sshd_config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PAM extensively reconfigured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Shadow Password Suite Parameters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that access to the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command is restricted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that Amazon Time Sync Service is available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 Load Balancer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9"/>
            <a:ext cx="5642274" cy="191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One of the popular balancers in the market, provides high availability, proxy, TCP/HTTP load-balancing. </a:t>
            </a:r>
            <a:r>
              <a:rPr lang="en-US" altLang="en-US" sz="1800" dirty="0" err="1"/>
              <a:t>HAProxy</a:t>
            </a:r>
            <a:r>
              <a:rPr lang="en-US" altLang="en-US" sz="1800" dirty="0"/>
              <a:t> is used by some of the reputed brands in the world, like below.</a:t>
            </a:r>
          </a:p>
        </p:txBody>
      </p:sp>
      <p:pic>
        <p:nvPicPr>
          <p:cNvPr id="1026" name="Picture 2" descr="svg%3E">
            <a:extLst>
              <a:ext uri="{FF2B5EF4-FFF2-40B4-BE49-F238E27FC236}">
                <a16:creationId xmlns:a16="http://schemas.microsoft.com/office/drawing/2014/main" id="{24768BC8-3077-74DF-4C1D-A245C3F4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39" y="1176339"/>
            <a:ext cx="3502404" cy="27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D5D3565-288C-E138-3B9E-33DDC3D3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06" y="3569733"/>
            <a:ext cx="2514200" cy="21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2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 Load Balancer. </a:t>
            </a:r>
            <a:r>
              <a:rPr lang="en-US" altLang="en-US" dirty="0" err="1"/>
              <a:t>haproxy.cfg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3727052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Global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log         127.0.0.1 local2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chroot      /var/lib/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pidfile</a:t>
            </a:r>
            <a:r>
              <a:rPr lang="en-US" altLang="en-US" sz="1800" dirty="0"/>
              <a:t>     /var/run/</a:t>
            </a:r>
            <a:r>
              <a:rPr lang="en-US" altLang="en-US" sz="1800" dirty="0" err="1"/>
              <a:t>haproxy.pid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maxconn</a:t>
            </a:r>
            <a:r>
              <a:rPr lang="en-US" altLang="en-US" sz="1800" dirty="0"/>
              <a:t>     4000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user        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group       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daemon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10D4670-EE6C-F4B0-8250-767A000D96DF}"/>
              </a:ext>
            </a:extLst>
          </p:cNvPr>
          <p:cNvSpPr txBox="1">
            <a:spLocks noChangeArrowheads="1"/>
          </p:cNvSpPr>
          <p:nvPr/>
        </p:nvSpPr>
        <p:spPr>
          <a:xfrm>
            <a:off x="4352949" y="1169347"/>
            <a:ext cx="3163587" cy="472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defaults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mode                    http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log                     global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</a:t>
            </a:r>
            <a:r>
              <a:rPr lang="en-US" altLang="en-US" sz="1800" dirty="0" err="1"/>
              <a:t>httplog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</a:t>
            </a:r>
            <a:r>
              <a:rPr lang="en-US" altLang="en-US" sz="1800" dirty="0" err="1"/>
              <a:t>dontlognull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http-server-close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</a:t>
            </a:r>
            <a:r>
              <a:rPr lang="en-US" altLang="en-US" sz="1800" dirty="0" err="1"/>
              <a:t>forwardfor</a:t>
            </a:r>
            <a:r>
              <a:rPr lang="en-US" altLang="en-US" sz="1800" dirty="0"/>
              <a:t>       except 127.0.0.0/8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redispatch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retries                 3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http-request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queue 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connect     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client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server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http-keep-alive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check       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</a:t>
            </a:r>
            <a:r>
              <a:rPr lang="en-US" altLang="en-US" sz="1800" dirty="0" err="1"/>
              <a:t>maxconn</a:t>
            </a:r>
            <a:r>
              <a:rPr lang="en-US" altLang="en-US" sz="1800" dirty="0"/>
              <a:t>                 3000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95DAD7D-27BC-5DEE-862E-30B5B2A583CD}"/>
              </a:ext>
            </a:extLst>
          </p:cNvPr>
          <p:cNvSpPr txBox="1">
            <a:spLocks noChangeArrowheads="1"/>
          </p:cNvSpPr>
          <p:nvPr/>
        </p:nvSpPr>
        <p:spPr>
          <a:xfrm>
            <a:off x="7894505" y="1170745"/>
            <a:ext cx="3163587" cy="472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frontend </a:t>
            </a:r>
            <a:r>
              <a:rPr lang="en-US" altLang="en-US" sz="1800" dirty="0" err="1"/>
              <a:t>http_front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bind *:80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stats </a:t>
            </a:r>
            <a:r>
              <a:rPr lang="en-US" altLang="en-US" sz="1800" dirty="0" err="1"/>
              <a:t>uri</a:t>
            </a:r>
            <a:r>
              <a:rPr lang="en-US" altLang="en-US" sz="1800" dirty="0"/>
              <a:t> /stats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</a:t>
            </a:r>
            <a:r>
              <a:rPr lang="en-US" altLang="en-US" sz="1800" dirty="0" err="1"/>
              <a:t>default_backend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http_back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#---------------------------------------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 round robin balancing between the various backends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#----------------------------------------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backend </a:t>
            </a:r>
            <a:r>
              <a:rPr lang="en-US" altLang="en-US" sz="1800" dirty="0" err="1"/>
              <a:t>http_back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balance     </a:t>
            </a:r>
            <a:r>
              <a:rPr lang="en-US" altLang="en-US" sz="1800" dirty="0" err="1"/>
              <a:t>roundrobin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${</a:t>
            </a:r>
            <a:r>
              <a:rPr lang="en-US" altLang="en-US" sz="1800" dirty="0" err="1"/>
              <a:t>serverlist</a:t>
            </a:r>
            <a:r>
              <a:rPr lang="en-US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94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Proxy. </a:t>
            </a:r>
            <a:r>
              <a:rPr lang="en-US" altLang="en-US" dirty="0" err="1"/>
              <a:t>haproxy.cfg.rendered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data "</a:t>
            </a:r>
            <a:r>
              <a:rPr lang="en-US" altLang="en-US" sz="1800" dirty="0" err="1"/>
              <a:t>template_file</a:t>
            </a:r>
            <a:r>
              <a:rPr lang="en-US" altLang="en-US" sz="1800" dirty="0"/>
              <a:t>“   "</a:t>
            </a:r>
            <a:r>
              <a:rPr lang="en-US" altLang="en-US" sz="1800" dirty="0" err="1"/>
              <a:t>hapee-userdata</a:t>
            </a:r>
            <a:r>
              <a:rPr lang="en-US" altLang="en-US" sz="1800" dirty="0"/>
              <a:t>"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template = file("</a:t>
            </a:r>
            <a:r>
              <a:rPr lang="en-US" altLang="en-US" sz="1800" dirty="0" err="1"/>
              <a:t>hapee-userdata.sh.tpl</a:t>
            </a:r>
            <a:r>
              <a:rPr lang="en-US" altLang="en-US" sz="1800" dirty="0"/>
              <a:t>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vars =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serverlist</a:t>
            </a:r>
            <a:r>
              <a:rPr lang="en-US" altLang="en-US" sz="1800" dirty="0"/>
              <a:t> = join("\n", </a:t>
            </a:r>
            <a:r>
              <a:rPr lang="en-US" altLang="en-US" sz="1800" dirty="0" err="1"/>
              <a:t>formatlist</a:t>
            </a:r>
            <a:r>
              <a:rPr lang="en-US" altLang="en-US" sz="1800" dirty="0"/>
              <a:t>("    server app-%v %v:80 cookie app-%v check",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.*.id,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</a:t>
            </a:r>
            <a:r>
              <a:rPr lang="en-US" altLang="en-US" sz="1800" dirty="0" err="1">
                <a:solidFill>
                  <a:srgbClr val="FFFF00"/>
                </a:solidFill>
              </a:rPr>
              <a:t>private_ip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.*.id))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78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Amazon Application Load Balancer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5642274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An Application Load Balancer functions at the application layer, the seventh layer of the OSI model. After the load balancer receives a request, it evaluates the rules and then selects a target from the target group.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The default routing algorithm is round robin.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Health checks are used to monitor the health of the registered targets so that the load balancer can send requests only to the healthy targets.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20003-3F0C-16BA-CC5A-799ED4E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69" y="1176338"/>
            <a:ext cx="4164879" cy="38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9806686" cy="3794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hlinkClick r:id="rId2"/>
              </a:rPr>
              <a:t>https://github.com/mcrucovschii/SmallEnvironment</a:t>
            </a:r>
            <a:endParaRPr lang="en-US" sz="3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mcrucovschii@gmail.com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defaut preview">
            <a:extLst>
              <a:ext uri="{FF2B5EF4-FFF2-40B4-BE49-F238E27FC236}">
                <a16:creationId xmlns:a16="http://schemas.microsoft.com/office/drawing/2014/main" id="{47D1CF07-B4E1-4991-B600-34E281E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" y="190440"/>
            <a:ext cx="3684515" cy="36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0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2">
            <a:extLst>
              <a:ext uri="{FF2B5EF4-FFF2-40B4-BE49-F238E27FC236}">
                <a16:creationId xmlns:a16="http://schemas.microsoft.com/office/drawing/2014/main" id="{4F6E6F51-71AF-3D49-BEDB-40B7D52463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F771BB4-6408-024D-845D-2E6FC76F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Playbook structure and code review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131" name="Footer Placeholder 5">
            <a:extLst>
              <a:ext uri="{FF2B5EF4-FFF2-40B4-BE49-F238E27FC236}">
                <a16:creationId xmlns:a16="http://schemas.microsoft.com/office/drawing/2014/main" id="{8DACC029-8F22-DB40-8911-1E0D3A1528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2022,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Slide Number Placeholder 6">
            <a:extLst>
              <a:ext uri="{FF2B5EF4-FFF2-40B4-BE49-F238E27FC236}">
                <a16:creationId xmlns:a16="http://schemas.microsoft.com/office/drawing/2014/main" id="{35523C4B-09E5-FD46-9B9F-722D0C5F2C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05900" y="6249988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58FD55-336A-5A48-A65B-1A6E542D6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https://github.com/mcrucovschii/SmallEnvironment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Main.tf 			– main Terraform file, no provisioning there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SmallEnvironment.tf	- instances declaration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Network.tf 		– VPCs, subnets, security groups, gateway, route tables, ALB, DNS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terraform.tfvars</a:t>
            </a:r>
            <a:r>
              <a:rPr lang="en-US" altLang="en-US" sz="1800" dirty="0"/>
              <a:t> 		– settings and adjustments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variables.tf 		– declaration of variables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Output.tf 		– CLI output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Crucovschii-AWS-SmallEnvironment.pptx (.pdf) – this presentation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700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Output.tf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data_aws_caller_identity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data_aws_regions_name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aws_availability_zones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Web_node_public_IPs</a:t>
            </a:r>
            <a:r>
              <a:rPr lang="en-US" altLang="en-US" sz="1800" dirty="0"/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HAPEE_nodes_public_IPs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LB_HAPEE_DNS_address</a:t>
            </a:r>
            <a:r>
              <a:rPr lang="en-US" altLang="en-US" sz="18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9245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terraform.tfvars</a:t>
            </a:r>
            <a:r>
              <a:rPr lang="en-US" altLang="en-US" sz="2800" dirty="0"/>
              <a:t> 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region                     = region where infrastructure will be deployed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instance_type</a:t>
            </a:r>
            <a:r>
              <a:rPr lang="en-US" altLang="en-US" sz="1800" dirty="0"/>
              <a:t>         =  </a:t>
            </a:r>
            <a:r>
              <a:rPr lang="en-US" altLang="en-US" sz="1800" dirty="0" err="1"/>
              <a:t>instance_type</a:t>
            </a:r>
            <a:r>
              <a:rPr lang="en-US" altLang="en-US" sz="1800" dirty="0"/>
              <a:t> that will be used for </a:t>
            </a:r>
            <a:r>
              <a:rPr lang="en-US" altLang="en-US" sz="1800" dirty="0" err="1"/>
              <a:t>hapee</a:t>
            </a:r>
            <a:r>
              <a:rPr lang="en-US" altLang="en-US" sz="1800" dirty="0"/>
              <a:t>, web nodes and </a:t>
            </a:r>
            <a:r>
              <a:rPr lang="en-US" altLang="en-US" sz="1800" dirty="0" err="1"/>
              <a:t>db</a:t>
            </a:r>
            <a:r>
              <a:rPr lang="en-US" altLang="en-US" sz="1800" dirty="0"/>
              <a:t> nodes"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key_name</a:t>
            </a:r>
            <a:r>
              <a:rPr lang="en-US" altLang="en-US" sz="1800" dirty="0"/>
              <a:t>               = a key pair in the region where you are going to deploy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app_servers_count</a:t>
            </a:r>
            <a:r>
              <a:rPr lang="en-US" altLang="en-US" sz="1800" dirty="0"/>
              <a:t> = a number of app servers (web nodes)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hapee_lb_count</a:t>
            </a:r>
            <a:r>
              <a:rPr lang="en-US" altLang="en-US" sz="1800" dirty="0"/>
              <a:t>     = a number of </a:t>
            </a:r>
            <a:r>
              <a:rPr lang="en-US" altLang="en-US" sz="1800" dirty="0" err="1"/>
              <a:t>hapee</a:t>
            </a:r>
            <a:r>
              <a:rPr lang="en-US" altLang="en-US" sz="1800" dirty="0"/>
              <a:t> balancers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db_nodes_count</a:t>
            </a:r>
            <a:r>
              <a:rPr lang="en-US" altLang="en-US" sz="1800" dirty="0"/>
              <a:t>    = a number of </a:t>
            </a:r>
            <a:r>
              <a:rPr lang="en-US" altLang="en-US" sz="1800" dirty="0" err="1"/>
              <a:t>db</a:t>
            </a:r>
            <a:r>
              <a:rPr lang="en-US" altLang="en-US" sz="1800" dirty="0"/>
              <a:t> nodes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aws_az_count</a:t>
            </a:r>
            <a:r>
              <a:rPr lang="en-US" altLang="en-US" sz="1800" dirty="0"/>
              <a:t>       = a number of availability zones  where infrastructure will be deployed</a:t>
            </a:r>
          </a:p>
        </p:txBody>
      </p:sp>
    </p:spTree>
    <p:extLst>
      <p:ext uri="{BB962C8B-B14F-4D97-AF65-F5344CB8AC3E}">
        <p14:creationId xmlns:p14="http://schemas.microsoft.com/office/powerpoint/2010/main" val="357821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SmallEnvironment.tf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db_node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web_node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hapee_node</a:t>
            </a:r>
            <a:r>
              <a:rPr lang="en-US" altLang="en-US" sz="18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68205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Network.tf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db_node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web_node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hapee_node</a:t>
            </a:r>
            <a:r>
              <a:rPr lang="en-US" altLang="en-US" sz="18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406334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01B4BEE1-AAC5-3144-9910-2185395A65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E037-6050-3248-8786-93034A9F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Additional questions</a:t>
            </a:r>
          </a:p>
        </p:txBody>
      </p:sp>
      <p:sp>
        <p:nvSpPr>
          <p:cNvPr id="58372" name="Slide Number Placeholder 6">
            <a:extLst>
              <a:ext uri="{FF2B5EF4-FFF2-40B4-BE49-F238E27FC236}">
                <a16:creationId xmlns:a16="http://schemas.microsoft.com/office/drawing/2014/main" id="{43D56180-9BEE-2347-9364-A43A7C0FE9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79AE5F-F801-3D44-ACDB-3B41159472B5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600" dirty="0"/>
              <a:t>How can this be put into a GitHub Action Pipeline to get applied when merged?</a:t>
            </a:r>
            <a:endParaRPr lang="en-US" altLang="en-US" sz="3600" dirty="0"/>
          </a:p>
        </p:txBody>
      </p:sp>
      <p:pic>
        <p:nvPicPr>
          <p:cNvPr id="6" name="Graphic 18">
            <a:extLst>
              <a:ext uri="{FF2B5EF4-FFF2-40B4-BE49-F238E27FC236}">
                <a16:creationId xmlns:a16="http://schemas.microsoft.com/office/drawing/2014/main" id="{550556C0-6C1F-13DF-137A-EBB390BC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018174" y="46872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234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/>
              <a:t>Webhooks allow external services to be notified when certain events happen. When the specified events happen, we’ll send a POST request to each of the URLs you provide. Learn more in </a:t>
            </a:r>
            <a:r>
              <a:rPr lang="en-US" sz="1400" dirty="0" err="1"/>
              <a:t>ou</a:t>
            </a: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E29A2-C2E5-7874-DF85-060C871A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1947536"/>
            <a:ext cx="7524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7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E29A2-C2E5-7874-DF85-060C871A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1427419"/>
            <a:ext cx="752475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5E0DF-54F2-8F14-74AD-C2539A27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677" y="1508805"/>
            <a:ext cx="2466975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A6597-3C7E-8119-677D-DEE3B61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71" y="3944681"/>
            <a:ext cx="2466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372AC3BB-E69B-4046-AE39-E6DF749A9A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D6CD928-9B6D-AA42-ACE2-DC74BB9841B8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61" name="Title 5">
            <a:extLst>
              <a:ext uri="{FF2B5EF4-FFF2-40B4-BE49-F238E27FC236}">
                <a16:creationId xmlns:a16="http://schemas.microsoft.com/office/drawing/2014/main" id="{51DE8CD2-409E-E641-A30B-5C483B81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DCB5862-BC4D-5446-B40D-FDC1AB10974B}"/>
              </a:ext>
            </a:extLst>
          </p:cNvPr>
          <p:cNvSpPr txBox="1">
            <a:spLocks/>
          </p:cNvSpPr>
          <p:nvPr/>
        </p:nvSpPr>
        <p:spPr>
          <a:xfrm>
            <a:off x="240942" y="1246909"/>
            <a:ext cx="11710116" cy="461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2" action="ppaction://hlinksldjump"/>
              </a:rPr>
              <a:t>Statement Of Work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3" action="ppaction://hlinksldjump"/>
              </a:rPr>
              <a:t>Architecture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4" action="ppaction://hlinksldjump"/>
              </a:rPr>
              <a:t>Solution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5" action="ppaction://hlinksldjump"/>
              </a:rPr>
              <a:t>Code</a:t>
            </a:r>
            <a:endParaRPr lang="en-US" dirty="0">
              <a:solidFill>
                <a:srgbClr val="00A1C9"/>
              </a:solidFill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6" action="ppaction://hlinksldjump"/>
              </a:rPr>
              <a:t>Questions</a:t>
            </a:r>
            <a:endParaRPr lang="en-US" dirty="0">
              <a:solidFill>
                <a:srgbClr val="00A1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16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Pipeline. </a:t>
            </a:r>
            <a:r>
              <a:rPr lang="en-US" altLang="en-US" dirty="0" err="1"/>
              <a:t>terraform.yml</a:t>
            </a:r>
            <a:endParaRPr lang="en-US" alt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CCFCD4-7FA4-45EF-9113-F3BC21100E70}"/>
              </a:ext>
            </a:extLst>
          </p:cNvPr>
          <p:cNvSpPr txBox="1">
            <a:spLocks noChangeArrowheads="1"/>
          </p:cNvSpPr>
          <p:nvPr/>
        </p:nvSpPr>
        <p:spPr>
          <a:xfrm>
            <a:off x="240940" y="1176339"/>
            <a:ext cx="11612703" cy="4209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on:  push:    branches:    - “Master“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jobs:  terraform:    name: 'Terraform'    runs-on: ubuntu-latest    environment: production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uses: </a:t>
            </a:r>
            <a:r>
              <a:rPr lang="en-US" altLang="en-US" sz="1800" dirty="0" err="1"/>
              <a:t>hashicorp</a:t>
            </a:r>
            <a:r>
              <a:rPr lang="en-US" altLang="en-US" sz="1800" dirty="0"/>
              <a:t>/setup-terraform@v1     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	with:        </a:t>
            </a:r>
            <a:r>
              <a:rPr lang="en-US" altLang="en-US" sz="1800" dirty="0" err="1"/>
              <a:t>cli_config_credentials_token</a:t>
            </a:r>
            <a:r>
              <a:rPr lang="en-US" altLang="en-US" sz="1800" dirty="0"/>
              <a:t>: ${{ </a:t>
            </a:r>
            <a:r>
              <a:rPr lang="en-US" altLang="en-US" sz="1800" dirty="0" err="1"/>
              <a:t>secrets.TF_API_TOKEN</a:t>
            </a:r>
            <a:r>
              <a:rPr lang="en-US" altLang="en-US" sz="1800" dirty="0"/>
              <a:t> }}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</a:t>
            </a:r>
            <a:r>
              <a:rPr lang="en-US" altLang="en-US" sz="1800" dirty="0" err="1"/>
              <a:t>init</a:t>
            </a:r>
            <a:endParaRPr lang="en-US" altLang="en-US" sz="18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</a:t>
            </a:r>
            <a:r>
              <a:rPr lang="en-US" altLang="en-US" sz="1800" dirty="0" err="1"/>
              <a:t>fmt</a:t>
            </a:r>
            <a:r>
              <a:rPr lang="en-US" altLang="en-US" sz="1800" dirty="0"/>
              <a:t> –check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plan -input=false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if: </a:t>
            </a:r>
            <a:r>
              <a:rPr lang="en-US" altLang="en-US" sz="1800" dirty="0" err="1"/>
              <a:t>github.ref</a:t>
            </a:r>
            <a:r>
              <a:rPr lang="en-US" altLang="en-US" sz="1800" dirty="0"/>
              <a:t> == 'refs/heads/“Master"' &amp;&amp; </a:t>
            </a:r>
            <a:r>
              <a:rPr lang="en-US" altLang="en-US" sz="1800" dirty="0" err="1"/>
              <a:t>github.event_name</a:t>
            </a:r>
            <a:r>
              <a:rPr lang="en-US" altLang="en-US" sz="1800" dirty="0"/>
              <a:t> == 'push'     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	run: terraform apply -auto-approve -input=false</a:t>
            </a:r>
          </a:p>
        </p:txBody>
      </p:sp>
    </p:spTree>
    <p:extLst>
      <p:ext uri="{BB962C8B-B14F-4D97-AF65-F5344CB8AC3E}">
        <p14:creationId xmlns:p14="http://schemas.microsoft.com/office/powerpoint/2010/main" val="283529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AWX / Ansible Tower integration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600" dirty="0"/>
              <a:t>Is there  way to integrate it into our AWX(Ansible Tower) infrastructure to Reflect a </a:t>
            </a:r>
            <a:r>
              <a:rPr lang="en-US" sz="3600" dirty="0" err="1"/>
              <a:t>IaaC</a:t>
            </a:r>
            <a:r>
              <a:rPr lang="en-US" sz="3600" dirty="0"/>
              <a:t> Approach?</a:t>
            </a:r>
            <a:endParaRPr lang="en-US" altLang="en-US" sz="3600" dirty="0"/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id="{2A0BD88E-1D35-091F-240F-4F53082E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626100" y="45863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27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integration into our AWX(Ansible Tower) infrastructure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AWX inventory can automatically receive the stack:</a:t>
            </a:r>
          </a:p>
          <a:p>
            <a:pPr eaLnBrk="1" hangingPunct="1">
              <a:lnSpc>
                <a:spcPct val="100000"/>
              </a:lnSpc>
            </a:pP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Configure terraform output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Ansible Tower provides webhook integration with GitHub</a:t>
            </a:r>
            <a:br>
              <a:rPr lang="en-US" altLang="en-US" sz="1800" dirty="0"/>
            </a:br>
            <a:r>
              <a:rPr lang="en-US" altLang="en-US" sz="1800" dirty="0"/>
              <a:t>(https://docs.ansible.com/ansible-tower/latest/html/userguide/webhooks.html)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2"/>
              </a:rPr>
              <a:t>https://github.com/adammck/terraform-inventory</a:t>
            </a: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3"/>
              </a:rPr>
              <a:t>https://github.com/mcrucovschii/terraform-null-ansible</a:t>
            </a: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4"/>
              </a:rPr>
              <a:t>https://github.com/opencredo/k8s-terraform-ansible-sample/tree/master/terraform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5484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LB Traffic distribution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b="1" dirty="0"/>
              <a:t>What could be the best way to distribute Traffic over 2 LBs or would you prefer Active/Passive? How can this be done without any interaction?</a:t>
            </a:r>
            <a:endParaRPr lang="en-US" altLang="en-US" sz="3600" dirty="0"/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id="{04824628-FE36-549B-0EA3-FFD4A046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3734" y="46704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467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The best way to distribute Traffic over 2 LBs or would you prefer Active/Passive? How can this be done without any interaction?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789762D7-BD03-06D0-0319-F508BE1C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77" y="34257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A1150396-F075-7182-0409-83EEBA20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059" y="433399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7" name="Graphic 27">
            <a:extLst>
              <a:ext uri="{FF2B5EF4-FFF2-40B4-BE49-F238E27FC236}">
                <a16:creationId xmlns:a16="http://schemas.microsoft.com/office/drawing/2014/main" id="{5D4DEE22-592B-DE7E-7388-A31581BB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86" y="23811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2188A6EC-5381-F7E1-D035-5CCC3C4A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455" y="3399036"/>
            <a:ext cx="2201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928B353E-DBE5-B7EA-5368-2F369363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677" y="19038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E8658-CEA5-956F-96EC-099B0DAEE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377" y="2667409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2EBF39F8-10E9-DB12-6AC8-3548795EB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64" y="2653112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BEEAAEC-4E0B-937A-CB5D-DFDB7D4A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12" y="4034576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10A0A85-0254-7508-A252-397401AF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990" y="2665821"/>
            <a:ext cx="1951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DED19EDA-BCB2-577D-7BCA-7BEEEAC4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312329" y="1676016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035F28FC-4E8A-2CA3-ADDF-20860331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251836" y="3096709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4">
            <a:extLst>
              <a:ext uri="{FF2B5EF4-FFF2-40B4-BE49-F238E27FC236}">
                <a16:creationId xmlns:a16="http://schemas.microsoft.com/office/drawing/2014/main" id="{C92C5AA1-6E7B-8F24-B9B0-30B291F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870162" y="1713456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575F1C9D-4D63-8816-A76B-A8530480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697" y="4031030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8" name="Graphic 18">
            <a:extLst>
              <a:ext uri="{FF2B5EF4-FFF2-40B4-BE49-F238E27FC236}">
                <a16:creationId xmlns:a16="http://schemas.microsoft.com/office/drawing/2014/main" id="{6847BFE1-2821-BF4A-9B94-463C748E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812276" y="3119778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B7FEC-5957-187C-5152-AF60A6241F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5949" y="4518241"/>
            <a:ext cx="2897969" cy="12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4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The best way to distribute Traffic over 2 LBs or would you prefer Active/Passive? How can this be done without any interaction?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 an </a:t>
            </a:r>
            <a:r>
              <a:rPr lang="en-US" altLang="en-US" b="1" dirty="0"/>
              <a:t>active-passive</a:t>
            </a:r>
            <a:r>
              <a:rPr lang="en-US" altLang="en-US" dirty="0"/>
              <a:t> configuration, the load balancer recognizes a failed node and redirects traffic to the next available node. 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 an </a:t>
            </a:r>
            <a:r>
              <a:rPr lang="en-US" altLang="en-US" b="1" dirty="0"/>
              <a:t>active-active</a:t>
            </a:r>
            <a:r>
              <a:rPr lang="en-US" altLang="en-US" dirty="0"/>
              <a:t> configuration, the load balancer spreads out the workload's traffic among multiple nodes.</a:t>
            </a:r>
          </a:p>
        </p:txBody>
      </p:sp>
    </p:spTree>
    <p:extLst>
      <p:ext uri="{BB962C8B-B14F-4D97-AF65-F5344CB8AC3E}">
        <p14:creationId xmlns:p14="http://schemas.microsoft.com/office/powerpoint/2010/main" val="1464620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My thoughts   /   My vision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b="1" dirty="0"/>
              <a:t>Present the examples and you thoughts about the Challenges and mind-gaps in this Request?</a:t>
            </a:r>
            <a:endParaRPr lang="en-US" altLang="en-US" sz="3200" dirty="0"/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id="{21A7F560-F21E-5985-340C-0BDCE7F3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144009" y="45695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74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My thoughts   /   My vision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6" y="2088858"/>
            <a:ext cx="2292804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DB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09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43099" y="4599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746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96529" y="4725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705" y="2982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671534" y="2531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92" y="279735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826" y="383641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 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2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058" y="5313944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3" y="1396890"/>
            <a:ext cx="476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389" y="50436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4449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169" y="337661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2963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6897320" y="3638220"/>
            <a:ext cx="2198039" cy="2198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  <p:pic>
        <p:nvPicPr>
          <p:cNvPr id="54" name="Graphic 26">
            <a:extLst>
              <a:ext uri="{FF2B5EF4-FFF2-40B4-BE49-F238E27FC236}">
                <a16:creationId xmlns:a16="http://schemas.microsoft.com/office/drawing/2014/main" id="{A4EDB84A-E86E-D76B-D626-FB384EDD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727637" y="3652671"/>
            <a:ext cx="646768" cy="6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0">
            <a:extLst>
              <a:ext uri="{FF2B5EF4-FFF2-40B4-BE49-F238E27FC236}">
                <a16:creationId xmlns:a16="http://schemas.microsoft.com/office/drawing/2014/main" id="{CF73800E-6276-41B0-EB43-D5DB2ED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311" y="4423898"/>
            <a:ext cx="1473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 DB Cluster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BF25CE1D-C1F1-C46A-AB22-50B25D57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454761" y="3317587"/>
            <a:ext cx="876298" cy="8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DF971B-0C26-5DB4-8FE7-32E069880B32}"/>
              </a:ext>
            </a:extLst>
          </p:cNvPr>
          <p:cNvSpPr/>
          <p:nvPr/>
        </p:nvSpPr>
        <p:spPr>
          <a:xfrm>
            <a:off x="5173889" y="2589556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8228F-02ED-7E32-CE5C-E8DB00BC7F87}"/>
              </a:ext>
            </a:extLst>
          </p:cNvPr>
          <p:cNvCxnSpPr>
            <a:cxnSpLocks/>
          </p:cNvCxnSpPr>
          <p:nvPr/>
        </p:nvCxnSpPr>
        <p:spPr>
          <a:xfrm>
            <a:off x="2210576" y="3605252"/>
            <a:ext cx="29633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CEC123-4BED-21B6-AD9F-99DE02ACDC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28734" y="2759896"/>
            <a:ext cx="2045155" cy="505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1260F-9480-B213-D813-AA193BEEC63D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230273" y="2752245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92EC659-02CA-DE81-70DA-C2BC5C1191FC}"/>
              </a:ext>
            </a:extLst>
          </p:cNvPr>
          <p:cNvSpPr/>
          <p:nvPr/>
        </p:nvSpPr>
        <p:spPr>
          <a:xfrm>
            <a:off x="9095359" y="2496369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85" name="Graphic 21">
            <a:extLst>
              <a:ext uri="{FF2B5EF4-FFF2-40B4-BE49-F238E27FC236}">
                <a16:creationId xmlns:a16="http://schemas.microsoft.com/office/drawing/2014/main" id="{BAD91B8B-7226-F4CE-B366-D23897F1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98" y="1417108"/>
            <a:ext cx="370034" cy="3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373B12-14B9-22B5-A29B-0F1DA011661D}"/>
              </a:ext>
            </a:extLst>
          </p:cNvPr>
          <p:cNvCxnSpPr>
            <a:cxnSpLocks/>
          </p:cNvCxnSpPr>
          <p:nvPr/>
        </p:nvCxnSpPr>
        <p:spPr>
          <a:xfrm>
            <a:off x="1409837" y="1596528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7">
            <a:extLst>
              <a:ext uri="{FF2B5EF4-FFF2-40B4-BE49-F238E27FC236}">
                <a16:creationId xmlns:a16="http://schemas.microsoft.com/office/drawing/2014/main" id="{3E4C8D30-C3FD-0CC7-4E79-D7F4266C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683" y="46855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0BB6AF00-CA4B-2D88-AAFB-234F778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259961" y="4202971"/>
            <a:ext cx="413064" cy="41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EAA95E-FB01-25D5-5EFD-414994FEAD57}"/>
              </a:ext>
            </a:extLst>
          </p:cNvPr>
          <p:cNvCxnSpPr>
            <a:cxnSpLocks/>
          </p:cNvCxnSpPr>
          <p:nvPr/>
        </p:nvCxnSpPr>
        <p:spPr>
          <a:xfrm>
            <a:off x="1647077" y="4432094"/>
            <a:ext cx="3526812" cy="173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F6EC8E-EF5C-384B-61C3-91E6B0A40DB5}"/>
              </a:ext>
            </a:extLst>
          </p:cNvPr>
          <p:cNvCxnSpPr>
            <a:cxnSpLocks/>
          </p:cNvCxnSpPr>
          <p:nvPr/>
        </p:nvCxnSpPr>
        <p:spPr>
          <a:xfrm flipV="1">
            <a:off x="1457825" y="2764949"/>
            <a:ext cx="0" cy="147075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E58157-DDAF-C10D-1630-6DC4FC3C8006}"/>
              </a:ext>
            </a:extLst>
          </p:cNvPr>
          <p:cNvCxnSpPr>
            <a:cxnSpLocks/>
          </p:cNvCxnSpPr>
          <p:nvPr/>
        </p:nvCxnSpPr>
        <p:spPr>
          <a:xfrm flipV="1">
            <a:off x="1457825" y="2752245"/>
            <a:ext cx="319630" cy="127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0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4152-D0A1-BA4F-A26F-BCB1795C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713154-ACEC-6B4E-A7DC-6D585C68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8" name="Graphic 18">
            <a:extLst>
              <a:ext uri="{FF2B5EF4-FFF2-40B4-BE49-F238E27FC236}">
                <a16:creationId xmlns:a16="http://schemas.microsoft.com/office/drawing/2014/main" id="{790F078B-6ECD-81DE-E641-9BFB4432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389000" y="37056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DADA8D83-D9AF-AF81-B696-2DD909A842FE}"/>
              </a:ext>
            </a:extLst>
          </p:cNvPr>
          <p:cNvSpPr txBox="1">
            <a:spLocks/>
          </p:cNvSpPr>
          <p:nvPr/>
        </p:nvSpPr>
        <p:spPr>
          <a:xfrm>
            <a:off x="1192657" y="6146136"/>
            <a:ext cx="9806686" cy="3794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https://github.com/mcrucovschii/SmallEnvironment</a:t>
            </a:r>
          </a:p>
        </p:txBody>
      </p:sp>
      <p:pic>
        <p:nvPicPr>
          <p:cNvPr id="10" name="Picture 2" descr="defaut preview">
            <a:extLst>
              <a:ext uri="{FF2B5EF4-FFF2-40B4-BE49-F238E27FC236}">
                <a16:creationId xmlns:a16="http://schemas.microsoft.com/office/drawing/2014/main" id="{3BC0C5B9-9050-6EFA-1086-6319A3A5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67" y="2012973"/>
            <a:ext cx="3684515" cy="36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Statement Of Work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Assignment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Environment, the Requirements: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8"/>
            <a:ext cx="11277143" cy="47259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/>
              <a:t>2 LBs (Custom Hardened Linux AMI)</a:t>
            </a:r>
          </a:p>
          <a:p>
            <a:pPr eaLnBrk="1" hangingPunct="1"/>
            <a:r>
              <a:rPr lang="en-US" altLang="en-US" sz="1800" dirty="0"/>
              <a:t>2 Application-Server (default AWS AMI)</a:t>
            </a:r>
          </a:p>
          <a:p>
            <a:pPr eaLnBrk="1" hangingPunct="1"/>
            <a:r>
              <a:rPr lang="en-US" altLang="en-US" sz="1800" dirty="0"/>
              <a:t>3 DB-Nodes (default AWS AMI)</a:t>
            </a:r>
          </a:p>
          <a:p>
            <a:pPr eaLnBrk="1" hangingPunct="1"/>
            <a:r>
              <a:rPr lang="en-US" altLang="en-US" sz="1800" dirty="0"/>
              <a:t>3 Different VPCs/Networks &amp; Sec-Groups  to Isolate Application from DB from Public-Access to LB</a:t>
            </a:r>
          </a:p>
          <a:p>
            <a:pPr eaLnBrk="1" hangingPunct="1"/>
            <a:endParaRPr lang="en-US" altLang="en-US" sz="1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How can this be put into a GitHub Action Pipeline to get applied when merged?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Is there any other way to integrate it into our AWX(Ansible Tower) infrastructure to Reflect a </a:t>
            </a:r>
            <a:r>
              <a:rPr lang="en-US" altLang="en-US" sz="1800" dirty="0" err="1"/>
              <a:t>IaaC</a:t>
            </a:r>
            <a:r>
              <a:rPr lang="en-US" altLang="en-US" sz="1800" dirty="0"/>
              <a:t> Approach?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What could be the best way to distribute Traffic over 2 LBs or would you prefer Active/Passive? How can this be done without any interaction?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Finally present the examples and you thoughts about the Challenges and mind-gaps in this Request?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214730" y="2899003"/>
            <a:ext cx="11570760" cy="278265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62" y="72383"/>
            <a:ext cx="11901896" cy="582994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solidFill>
                <a:srgbClr val="FAF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5">
            <a:extLst>
              <a:ext uri="{FF2B5EF4-FFF2-40B4-BE49-F238E27FC236}">
                <a16:creationId xmlns:a16="http://schemas.microsoft.com/office/drawing/2014/main" id="{CB1552C9-174A-E746-B193-597E1C226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Architecture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070E6E-368C-344B-A68F-07C2CD0F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Architecture that was applied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DC0DCB54-F838-2B42-A288-CC3EFA3038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AEAB1AED-9D63-E448-9AFA-1E23356481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3E1C29-D0BF-0B4D-89CF-5CC64ED1EF33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Small Environment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AppSrvs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7" y="2088858"/>
            <a:ext cx="2212026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DBNds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988" y="3010803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77278" y="24269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645" y="2888764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866428" y="2431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57" y="424649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HAPEE1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623802" y="45254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EE939-E215-0A6D-69DB-476B914D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442" y="41972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HAPEE2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EAAC09F1-DB53-90BE-8F84-5BC35925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07741" y="45315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660" y="262032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282" y="338976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50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71" y="5318418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53">
            <a:extLst>
              <a:ext uri="{FF2B5EF4-FFF2-40B4-BE49-F238E27FC236}">
                <a16:creationId xmlns:a16="http://schemas.microsoft.com/office/drawing/2014/main" id="{3B80A846-FB49-9809-440D-F7986F9B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72247" y="4034425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64" y="1450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6">
            <a:extLst>
              <a:ext uri="{FF2B5EF4-FFF2-40B4-BE49-F238E27FC236}">
                <a16:creationId xmlns:a16="http://schemas.microsoft.com/office/drawing/2014/main" id="{56EFB193-EE89-A76B-0754-38B97E58832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513844" y="4118527"/>
            <a:ext cx="745521" cy="6840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7">
            <a:extLst>
              <a:ext uri="{FF2B5EF4-FFF2-40B4-BE49-F238E27FC236}">
                <a16:creationId xmlns:a16="http://schemas.microsoft.com/office/drawing/2014/main" id="{09710439-FFEC-874B-3906-CDA0BB8B2F7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2037909" y="3833130"/>
            <a:ext cx="761148" cy="63571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06" y="407830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402902" y="4483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173" y="40711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6286841" y="44893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27">
            <a:extLst>
              <a:ext uri="{FF2B5EF4-FFF2-40B4-BE49-F238E27FC236}">
                <a16:creationId xmlns:a16="http://schemas.microsoft.com/office/drawing/2014/main" id="{9B33B389-9362-7542-D4A4-034F2D7A08C1}"/>
              </a:ext>
            </a:extLst>
          </p:cNvPr>
          <p:cNvSpPr/>
          <p:nvPr/>
        </p:nvSpPr>
        <p:spPr bwMode="auto">
          <a:xfrm rot="5400000">
            <a:off x="5854700" y="4660616"/>
            <a:ext cx="438199" cy="87740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4FBF97F5-C272-9A15-5A58-ECCC81F59144}"/>
              </a:ext>
            </a:extLst>
          </p:cNvPr>
          <p:cNvSpPr/>
          <p:nvPr/>
        </p:nvSpPr>
        <p:spPr bwMode="auto">
          <a:xfrm rot="5400000">
            <a:off x="2083943" y="4685264"/>
            <a:ext cx="412740" cy="87740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58CDCF-2DD4-A863-EF95-4EBFC8505A78}"/>
              </a:ext>
            </a:extLst>
          </p:cNvPr>
          <p:cNvCxnSpPr>
            <a:cxnSpLocks/>
          </p:cNvCxnSpPr>
          <p:nvPr/>
        </p:nvCxnSpPr>
        <p:spPr>
          <a:xfrm>
            <a:off x="2727324" y="5141211"/>
            <a:ext cx="2907772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60">
            <a:extLst>
              <a:ext uri="{FF2B5EF4-FFF2-40B4-BE49-F238E27FC236}">
                <a16:creationId xmlns:a16="http://schemas.microsoft.com/office/drawing/2014/main" id="{31749CE4-68B2-BA21-6BB7-35B4D25E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91566" y="3812848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53">
            <a:extLst>
              <a:ext uri="{FF2B5EF4-FFF2-40B4-BE49-F238E27FC236}">
                <a16:creationId xmlns:a16="http://schemas.microsoft.com/office/drawing/2014/main" id="{F24B4FDA-11EB-AF95-49E2-A2F3A1A6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37272" y="3172376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3D28B2B4-5190-675C-3B70-C8DEE72E3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56591" y="2992744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D34072EA-B977-57E9-74EC-9A265A29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528" y="321455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Node1</a:t>
            </a:r>
          </a:p>
        </p:txBody>
      </p:sp>
      <p:sp>
        <p:nvSpPr>
          <p:cNvPr id="61" name="TextBox 16">
            <a:extLst>
              <a:ext uri="{FF2B5EF4-FFF2-40B4-BE49-F238E27FC236}">
                <a16:creationId xmlns:a16="http://schemas.microsoft.com/office/drawing/2014/main" id="{4735EE31-1D60-69FB-458B-A4BB3A8F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052" y="488575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Node3</a:t>
            </a:r>
          </a:p>
        </p:txBody>
      </p:sp>
      <p:pic>
        <p:nvPicPr>
          <p:cNvPr id="63" name="Graphic 53">
            <a:extLst>
              <a:ext uri="{FF2B5EF4-FFF2-40B4-BE49-F238E27FC236}">
                <a16:creationId xmlns:a16="http://schemas.microsoft.com/office/drawing/2014/main" id="{629C02B7-B6CF-090C-E7D6-0675D145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72247" y="4897153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05D78783-8868-CE75-EFE5-B15D635B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83177" y="4709132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23">
            <a:extLst>
              <a:ext uri="{FF2B5EF4-FFF2-40B4-BE49-F238E27FC236}">
                <a16:creationId xmlns:a16="http://schemas.microsoft.com/office/drawing/2014/main" id="{E47933D0-1F11-2169-F105-2363F33E3E7E}"/>
              </a:ext>
            </a:extLst>
          </p:cNvPr>
          <p:cNvGrpSpPr>
            <a:grpSpLocks/>
          </p:cNvGrpSpPr>
          <p:nvPr/>
        </p:nvGrpSpPr>
        <p:grpSpPr bwMode="auto">
          <a:xfrm>
            <a:off x="7688218" y="3374945"/>
            <a:ext cx="1519373" cy="1708085"/>
            <a:chOff x="2674471" y="1567527"/>
            <a:chExt cx="1488360" cy="331243"/>
          </a:xfrm>
        </p:grpSpPr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849714B9-2426-0070-05B7-EFCF1E724C2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71B213A-6917-DBCE-A839-D232B6BAE3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6822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8281683" y="4190376"/>
            <a:ext cx="9588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6">
            <a:extLst>
              <a:ext uri="{FF2B5EF4-FFF2-40B4-BE49-F238E27FC236}">
                <a16:creationId xmlns:a16="http://schemas.microsoft.com/office/drawing/2014/main" id="{BEEDE25F-9C50-064E-32AB-C516935C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061" y="405663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1565BB-CCE4-33E4-551E-FA938C7021A9}"/>
              </a:ext>
            </a:extLst>
          </p:cNvPr>
          <p:cNvCxnSpPr>
            <a:cxnSpLocks/>
          </p:cNvCxnSpPr>
          <p:nvPr/>
        </p:nvCxnSpPr>
        <p:spPr>
          <a:xfrm flipV="1">
            <a:off x="7696014" y="4185725"/>
            <a:ext cx="0" cy="96163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542AA3-F679-1851-ECCF-6B8A4B4CE5AF}"/>
              </a:ext>
            </a:extLst>
          </p:cNvPr>
          <p:cNvCxnSpPr>
            <a:cxnSpLocks/>
          </p:cNvCxnSpPr>
          <p:nvPr/>
        </p:nvCxnSpPr>
        <p:spPr>
          <a:xfrm>
            <a:off x="6512503" y="5147362"/>
            <a:ext cx="1183511" cy="347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</p:spTree>
    <p:extLst>
      <p:ext uri="{BB962C8B-B14F-4D97-AF65-F5344CB8AC3E}">
        <p14:creationId xmlns:p14="http://schemas.microsoft.com/office/powerpoint/2010/main" val="55607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High Availability Multi AZ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000992" y="2100941"/>
            <a:ext cx="2421717" cy="338545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 –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5087836" y="2089255"/>
            <a:ext cx="2421717" cy="338546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AppSrvs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6" y="2089256"/>
            <a:ext cx="2421717" cy="338546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DBNds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98" y="280003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HAPEE-1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3028" y="2805819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EE939-E215-0A6D-69DB-476B914D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974" y="442194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HAPEE-2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EAAC09F1-DB53-90BE-8F84-5BC35925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3028" y="4248508"/>
            <a:ext cx="563772" cy="5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9EE1F5-2102-46DD-305D-CAA579C58121}"/>
              </a:ext>
            </a:extLst>
          </p:cNvPr>
          <p:cNvSpPr/>
          <p:nvPr/>
        </p:nvSpPr>
        <p:spPr>
          <a:xfrm>
            <a:off x="1101182" y="2569231"/>
            <a:ext cx="9972285" cy="1025864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C8159-DAD3-EEAF-731F-FBE974E63147}"/>
              </a:ext>
            </a:extLst>
          </p:cNvPr>
          <p:cNvSpPr/>
          <p:nvPr/>
        </p:nvSpPr>
        <p:spPr>
          <a:xfrm>
            <a:off x="1094191" y="4063871"/>
            <a:ext cx="9972285" cy="1025864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4B8A89D4-A68D-31BD-2E70-23C1BB09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8195" y="2808943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D432048B-8A9B-9493-9670-2D5864AF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8195" y="4259593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A1CA851B-4DDD-C136-1EC0-502C3C09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015707" y="2763136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46E3896-4B9D-B051-3B44-55A76381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129618" y="2756955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E86B837E-D6E6-C13E-C9DD-80B30C4E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106677" y="4239784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78EC4E82-E3E6-234F-A0BF-B694A8D0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259" y="283499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Node1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CDD9AEE2-1827-ECC3-A6BF-657CF995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241" y="4385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Node2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35F50139-83B3-6E15-1961-A5EB7F2F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353" y="330964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Node1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743733D-47CC-08BE-9428-FAE449968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668" y="4385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Node3</a:t>
            </a: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51C26074-7037-6A49-24E9-F9798C9A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410" y="331412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302C2-8C8C-B948-89EC-E17A87EE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141" y="16719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21961-9636-29A8-7D4A-110F683A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04" y="1673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1D6F11-0448-525F-0E1C-7529F3903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929" y="166634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</p:spTree>
    <p:extLst>
      <p:ext uri="{BB962C8B-B14F-4D97-AF65-F5344CB8AC3E}">
        <p14:creationId xmlns:p14="http://schemas.microsoft.com/office/powerpoint/2010/main" val="178983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High Availability Multi AZ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0C696-0EC3-A887-43C8-0D56E074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49" y="1817988"/>
            <a:ext cx="5839394" cy="36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65914</TotalTime>
  <Words>1792</Words>
  <Application>Microsoft Office PowerPoint</Application>
  <PresentationFormat>Widescreen</PresentationFormat>
  <Paragraphs>299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1_Title-and-content_DB</vt:lpstr>
      <vt:lpstr>Title-and-content_DB</vt:lpstr>
      <vt:lpstr>AWS Terraform Small Environment</vt:lpstr>
      <vt:lpstr>PowerPoint Presentation</vt:lpstr>
      <vt:lpstr>Contents</vt:lpstr>
      <vt:lpstr>Statement Of Work</vt:lpstr>
      <vt:lpstr>Small Environment, the Requirements:</vt:lpstr>
      <vt:lpstr>Architecture</vt:lpstr>
      <vt:lpstr>AWS Small Environment Architecture</vt:lpstr>
      <vt:lpstr>AWS High Availability Multi AZ</vt:lpstr>
      <vt:lpstr>AWS High Availability Multi AZ</vt:lpstr>
      <vt:lpstr>AWS Small Environment Architecture</vt:lpstr>
      <vt:lpstr>The Solution</vt:lpstr>
      <vt:lpstr>Small environment: LBs hardening</vt:lpstr>
      <vt:lpstr>LBs hardening - 149 security policies remediated </vt:lpstr>
      <vt:lpstr>LBs hardening - 149 security policies remediated </vt:lpstr>
      <vt:lpstr>LBs hardening - 149 security policies remediated </vt:lpstr>
      <vt:lpstr>Small environment: HA Proxy Load Balancer</vt:lpstr>
      <vt:lpstr>Small environment: HA Proxy Load Balancer. haproxy.cfg</vt:lpstr>
      <vt:lpstr>Small environment: HA Proxy. haproxy.cfg.rendered</vt:lpstr>
      <vt:lpstr>Amazon Application Load Balancer</vt:lpstr>
      <vt:lpstr>Code</vt:lpstr>
      <vt:lpstr>https://github.com/mcrucovschii/SmallEnvironment</vt:lpstr>
      <vt:lpstr>Output.tf</vt:lpstr>
      <vt:lpstr>terraform.tfvars </vt:lpstr>
      <vt:lpstr>SmallEnvironment.tf</vt:lpstr>
      <vt:lpstr>Network.tf</vt:lpstr>
      <vt:lpstr>Questions</vt:lpstr>
      <vt:lpstr>GitHub Action Pipeline</vt:lpstr>
      <vt:lpstr>GitHub Action Pipeline</vt:lpstr>
      <vt:lpstr>GitHub Action Pipeline</vt:lpstr>
      <vt:lpstr>GitHub Action Pipeline. terraform.yml</vt:lpstr>
      <vt:lpstr>AWX / Ansible Tower integration</vt:lpstr>
      <vt:lpstr>integration into our AWX(Ansible Tower) infrastructure</vt:lpstr>
      <vt:lpstr>LB Traffic distribution</vt:lpstr>
      <vt:lpstr> The best way to distribute Traffic over 2 LBs or would you prefer Active/Passive? How can this be done without any interaction?</vt:lpstr>
      <vt:lpstr> The best way to distribute Traffic over 2 LBs or would you prefer Active/Passive? How can this be done without any interaction?</vt:lpstr>
      <vt:lpstr>My thoughts   /   My vision</vt:lpstr>
      <vt:lpstr>My thoughts   /   My vision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mkrukovsky@gmail.com</cp:lastModifiedBy>
  <cp:revision>2415</cp:revision>
  <dcterms:created xsi:type="dcterms:W3CDTF">2020-03-23T21:46:17Z</dcterms:created>
  <dcterms:modified xsi:type="dcterms:W3CDTF">2022-06-07T09:19:08Z</dcterms:modified>
</cp:coreProperties>
</file>