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24" r:id="rId3"/>
    <p:sldId id="325" r:id="rId4"/>
    <p:sldId id="257" r:id="rId5"/>
    <p:sldId id="306" r:id="rId6"/>
    <p:sldId id="303" r:id="rId7"/>
    <p:sldId id="304" r:id="rId8"/>
    <p:sldId id="258" r:id="rId9"/>
    <p:sldId id="309" r:id="rId10"/>
    <p:sldId id="305" r:id="rId11"/>
    <p:sldId id="259" r:id="rId12"/>
    <p:sldId id="261" r:id="rId13"/>
    <p:sldId id="260" r:id="rId14"/>
    <p:sldId id="307" r:id="rId15"/>
    <p:sldId id="316" r:id="rId16"/>
    <p:sldId id="308" r:id="rId17"/>
    <p:sldId id="318" r:id="rId18"/>
    <p:sldId id="319" r:id="rId19"/>
    <p:sldId id="310" r:id="rId20"/>
    <p:sldId id="320" r:id="rId21"/>
    <p:sldId id="314" r:id="rId22"/>
    <p:sldId id="317" r:id="rId23"/>
    <p:sldId id="315" r:id="rId24"/>
    <p:sldId id="321" r:id="rId25"/>
    <p:sldId id="322" r:id="rId26"/>
    <p:sldId id="311" r:id="rId27"/>
    <p:sldId id="323" r:id="rId28"/>
    <p:sldId id="312" r:id="rId29"/>
    <p:sldId id="331" r:id="rId30"/>
    <p:sldId id="330" r:id="rId31"/>
    <p:sldId id="326" r:id="rId32"/>
    <p:sldId id="329" r:id="rId33"/>
    <p:sldId id="327" r:id="rId34"/>
    <p:sldId id="32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90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1BBE99-E321-4DD9-BA7C-7240B10D5264}" type="datetimeFigureOut">
              <a:rPr lang="en-US" smtClean="0"/>
              <a:t>11/18/2018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B154C-C141-43DB-B369-BD803F1897E0}" type="slidenum">
              <a:rPr lang="en-US" smtClean="0"/>
              <a:t>‹#›</a:t>
            </a:fld>
            <a:endParaRPr lang="en-US"/>
          </a:p>
        </p:txBody>
      </p:sp>
    </p:spTree>
    <p:extLst>
      <p:ext uri="{BB962C8B-B14F-4D97-AF65-F5344CB8AC3E}">
        <p14:creationId xmlns:p14="http://schemas.microsoft.com/office/powerpoint/2010/main" val="3134974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FB154C-C141-43DB-B369-BD803F1897E0}" type="slidenum">
              <a:rPr lang="en-US" smtClean="0"/>
              <a:t>5</a:t>
            </a:fld>
            <a:endParaRPr lang="en-US"/>
          </a:p>
        </p:txBody>
      </p:sp>
    </p:spTree>
    <p:extLst>
      <p:ext uri="{BB962C8B-B14F-4D97-AF65-F5344CB8AC3E}">
        <p14:creationId xmlns:p14="http://schemas.microsoft.com/office/powerpoint/2010/main" val="1714537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4F4792-6D55-47CD-97D0-CA6CA9E61B14}"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53755-2660-4F2E-8BB7-49F5ACCAE03B}" type="slidenum">
              <a:rPr lang="en-US" smtClean="0"/>
              <a:t>‹#›</a:t>
            </a:fld>
            <a:endParaRPr lang="en-US"/>
          </a:p>
        </p:txBody>
      </p:sp>
    </p:spTree>
    <p:extLst>
      <p:ext uri="{BB962C8B-B14F-4D97-AF65-F5344CB8AC3E}">
        <p14:creationId xmlns:p14="http://schemas.microsoft.com/office/powerpoint/2010/main" val="190561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F4792-6D55-47CD-97D0-CA6CA9E61B14}"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53755-2660-4F2E-8BB7-49F5ACCAE03B}" type="slidenum">
              <a:rPr lang="en-US" smtClean="0"/>
              <a:t>‹#›</a:t>
            </a:fld>
            <a:endParaRPr lang="en-US"/>
          </a:p>
        </p:txBody>
      </p:sp>
    </p:spTree>
    <p:extLst>
      <p:ext uri="{BB962C8B-B14F-4D97-AF65-F5344CB8AC3E}">
        <p14:creationId xmlns:p14="http://schemas.microsoft.com/office/powerpoint/2010/main" val="102176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F4792-6D55-47CD-97D0-CA6CA9E61B14}"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53755-2660-4F2E-8BB7-49F5ACCAE03B}" type="slidenum">
              <a:rPr lang="en-US" smtClean="0"/>
              <a:t>‹#›</a:t>
            </a:fld>
            <a:endParaRPr lang="en-US"/>
          </a:p>
        </p:txBody>
      </p:sp>
    </p:spTree>
    <p:extLst>
      <p:ext uri="{BB962C8B-B14F-4D97-AF65-F5344CB8AC3E}">
        <p14:creationId xmlns:p14="http://schemas.microsoft.com/office/powerpoint/2010/main" val="4125692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4CD041BE-EC72-440B-B44A-2BFD49F96E7D}" type="slidenum">
              <a:rPr lang="en-US" altLang="en-US"/>
              <a:pPr/>
              <a:t>‹#›</a:t>
            </a:fld>
            <a:endParaRPr lang="en-US" altLang="en-US"/>
          </a:p>
        </p:txBody>
      </p:sp>
    </p:spTree>
    <p:extLst>
      <p:ext uri="{BB962C8B-B14F-4D97-AF65-F5344CB8AC3E}">
        <p14:creationId xmlns:p14="http://schemas.microsoft.com/office/powerpoint/2010/main" val="38995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F4792-6D55-47CD-97D0-CA6CA9E61B14}"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53755-2660-4F2E-8BB7-49F5ACCAE03B}" type="slidenum">
              <a:rPr lang="en-US" smtClean="0"/>
              <a:t>‹#›</a:t>
            </a:fld>
            <a:endParaRPr lang="en-US"/>
          </a:p>
        </p:txBody>
      </p:sp>
    </p:spTree>
    <p:extLst>
      <p:ext uri="{BB962C8B-B14F-4D97-AF65-F5344CB8AC3E}">
        <p14:creationId xmlns:p14="http://schemas.microsoft.com/office/powerpoint/2010/main" val="82202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F4792-6D55-47CD-97D0-CA6CA9E61B14}"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53755-2660-4F2E-8BB7-49F5ACCAE03B}" type="slidenum">
              <a:rPr lang="en-US" smtClean="0"/>
              <a:t>‹#›</a:t>
            </a:fld>
            <a:endParaRPr lang="en-US"/>
          </a:p>
        </p:txBody>
      </p:sp>
    </p:spTree>
    <p:extLst>
      <p:ext uri="{BB962C8B-B14F-4D97-AF65-F5344CB8AC3E}">
        <p14:creationId xmlns:p14="http://schemas.microsoft.com/office/powerpoint/2010/main" val="26207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4F4792-6D55-47CD-97D0-CA6CA9E61B14}"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53755-2660-4F2E-8BB7-49F5ACCAE03B}" type="slidenum">
              <a:rPr lang="en-US" smtClean="0"/>
              <a:t>‹#›</a:t>
            </a:fld>
            <a:endParaRPr lang="en-US"/>
          </a:p>
        </p:txBody>
      </p:sp>
    </p:spTree>
    <p:extLst>
      <p:ext uri="{BB962C8B-B14F-4D97-AF65-F5344CB8AC3E}">
        <p14:creationId xmlns:p14="http://schemas.microsoft.com/office/powerpoint/2010/main" val="49113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4F4792-6D55-47CD-97D0-CA6CA9E61B14}" type="datetimeFigureOut">
              <a:rPr lang="en-US" smtClean="0"/>
              <a:t>11/18/2018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53755-2660-4F2E-8BB7-49F5ACCAE03B}" type="slidenum">
              <a:rPr lang="en-US" smtClean="0"/>
              <a:t>‹#›</a:t>
            </a:fld>
            <a:endParaRPr lang="en-US"/>
          </a:p>
        </p:txBody>
      </p:sp>
    </p:spTree>
    <p:extLst>
      <p:ext uri="{BB962C8B-B14F-4D97-AF65-F5344CB8AC3E}">
        <p14:creationId xmlns:p14="http://schemas.microsoft.com/office/powerpoint/2010/main" val="215342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4F4792-6D55-47CD-97D0-CA6CA9E61B14}" type="datetimeFigureOut">
              <a:rPr lang="en-US" smtClean="0"/>
              <a:t>11/18/2018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53755-2660-4F2E-8BB7-49F5ACCAE03B}" type="slidenum">
              <a:rPr lang="en-US" smtClean="0"/>
              <a:t>‹#›</a:t>
            </a:fld>
            <a:endParaRPr lang="en-US"/>
          </a:p>
        </p:txBody>
      </p:sp>
    </p:spTree>
    <p:extLst>
      <p:ext uri="{BB962C8B-B14F-4D97-AF65-F5344CB8AC3E}">
        <p14:creationId xmlns:p14="http://schemas.microsoft.com/office/powerpoint/2010/main" val="19382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F4792-6D55-47CD-97D0-CA6CA9E61B14}" type="datetimeFigureOut">
              <a:rPr lang="en-US" smtClean="0"/>
              <a:t>11/18/2018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53755-2660-4F2E-8BB7-49F5ACCAE03B}" type="slidenum">
              <a:rPr lang="en-US" smtClean="0"/>
              <a:t>‹#›</a:t>
            </a:fld>
            <a:endParaRPr lang="en-US"/>
          </a:p>
        </p:txBody>
      </p:sp>
    </p:spTree>
    <p:extLst>
      <p:ext uri="{BB962C8B-B14F-4D97-AF65-F5344CB8AC3E}">
        <p14:creationId xmlns:p14="http://schemas.microsoft.com/office/powerpoint/2010/main" val="15236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F4792-6D55-47CD-97D0-CA6CA9E61B14}"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53755-2660-4F2E-8BB7-49F5ACCAE03B}" type="slidenum">
              <a:rPr lang="en-US" smtClean="0"/>
              <a:t>‹#›</a:t>
            </a:fld>
            <a:endParaRPr lang="en-US"/>
          </a:p>
        </p:txBody>
      </p:sp>
    </p:spTree>
    <p:extLst>
      <p:ext uri="{BB962C8B-B14F-4D97-AF65-F5344CB8AC3E}">
        <p14:creationId xmlns:p14="http://schemas.microsoft.com/office/powerpoint/2010/main" val="198671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F4792-6D55-47CD-97D0-CA6CA9E61B14}"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53755-2660-4F2E-8BB7-49F5ACCAE03B}" type="slidenum">
              <a:rPr lang="en-US" smtClean="0"/>
              <a:t>‹#›</a:t>
            </a:fld>
            <a:endParaRPr lang="en-US"/>
          </a:p>
        </p:txBody>
      </p:sp>
    </p:spTree>
    <p:extLst>
      <p:ext uri="{BB962C8B-B14F-4D97-AF65-F5344CB8AC3E}">
        <p14:creationId xmlns:p14="http://schemas.microsoft.com/office/powerpoint/2010/main" val="224911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F4792-6D55-47CD-97D0-CA6CA9E61B14}" type="datetimeFigureOut">
              <a:rPr lang="en-US" smtClean="0"/>
              <a:t>11/18/2018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53755-2660-4F2E-8BB7-49F5ACCAE03B}" type="slidenum">
              <a:rPr lang="en-US" smtClean="0"/>
              <a:t>‹#›</a:t>
            </a:fld>
            <a:endParaRPr lang="en-US"/>
          </a:p>
        </p:txBody>
      </p:sp>
    </p:spTree>
    <p:extLst>
      <p:ext uri="{BB962C8B-B14F-4D97-AF65-F5344CB8AC3E}">
        <p14:creationId xmlns:p14="http://schemas.microsoft.com/office/powerpoint/2010/main" val="3387019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expasy.org/tool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library.open.oregonstate.edu/computationalbiology/" TargetMode="External"/><Relationship Id="rId2" Type="http://schemas.openxmlformats.org/officeDocument/2006/relationships/hyperlink" Target="https://www.ncbi.nlm.nih.gov/books/NBK143764/" TargetMode="External"/><Relationship Id="rId1" Type="http://schemas.openxmlformats.org/officeDocument/2006/relationships/slideLayout" Target="../slideLayouts/slideLayout2.xml"/><Relationship Id="rId4" Type="http://schemas.openxmlformats.org/officeDocument/2006/relationships/hyperlink" Target="http://oez.es/Bioinformatics%20Programming%20Using%20Python.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Biological Sequence Analysis</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197094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databases</a:t>
            </a:r>
            <a:endParaRPr lang="en-US" dirty="0"/>
          </a:p>
        </p:txBody>
      </p:sp>
      <p:sp>
        <p:nvSpPr>
          <p:cNvPr id="6" name="Content Placeholder 2"/>
          <p:cNvSpPr>
            <a:spLocks noGrp="1"/>
          </p:cNvSpPr>
          <p:nvPr>
            <p:ph idx="1"/>
          </p:nvPr>
        </p:nvSpPr>
        <p:spPr>
          <a:xfrm>
            <a:off x="381000" y="1447800"/>
            <a:ext cx="8229600" cy="4876800"/>
          </a:xfrm>
        </p:spPr>
        <p:txBody>
          <a:bodyPr>
            <a:normAutofit/>
          </a:bodyPr>
          <a:lstStyle/>
          <a:p>
            <a:r>
              <a:rPr lang="en-US" dirty="0" smtClean="0"/>
              <a:t>Primary sequence databases: </a:t>
            </a:r>
          </a:p>
          <a:p>
            <a:pPr lvl="1"/>
            <a:r>
              <a:rPr lang="en-US" dirty="0" smtClean="0"/>
              <a:t>NCBI </a:t>
            </a:r>
            <a:r>
              <a:rPr lang="en-US" dirty="0" err="1" smtClean="0"/>
              <a:t>GenBank</a:t>
            </a:r>
            <a:r>
              <a:rPr lang="en-US" dirty="0" smtClean="0"/>
              <a:t> (US)</a:t>
            </a:r>
          </a:p>
          <a:p>
            <a:pPr lvl="1"/>
            <a:r>
              <a:rPr lang="en-US" dirty="0" smtClean="0"/>
              <a:t>European Nucleotide Archive (EU)</a:t>
            </a:r>
          </a:p>
          <a:p>
            <a:pPr lvl="1"/>
            <a:r>
              <a:rPr lang="en-US" dirty="0" smtClean="0"/>
              <a:t>DNA Data Bank of Japan (JP)</a:t>
            </a:r>
          </a:p>
          <a:p>
            <a:r>
              <a:rPr lang="en-US" dirty="0" smtClean="0"/>
              <a:t>Secondary and other databases:</a:t>
            </a:r>
          </a:p>
          <a:p>
            <a:pPr lvl="1"/>
            <a:r>
              <a:rPr lang="en-US" dirty="0" err="1" smtClean="0"/>
              <a:t>UnitProt</a:t>
            </a:r>
            <a:r>
              <a:rPr lang="en-US" dirty="0" smtClean="0"/>
              <a:t>, Swiss-</a:t>
            </a:r>
            <a:r>
              <a:rPr lang="en-US" dirty="0" err="1" smtClean="0"/>
              <a:t>Prot</a:t>
            </a:r>
            <a:r>
              <a:rPr lang="en-US" dirty="0" smtClean="0"/>
              <a:t>, Protein Data Bank, </a:t>
            </a:r>
            <a:r>
              <a:rPr lang="en-US" dirty="0" err="1" smtClean="0"/>
              <a:t>Ensembl</a:t>
            </a:r>
            <a:endParaRPr lang="en-US" dirty="0" smtClean="0"/>
          </a:p>
          <a:p>
            <a:r>
              <a:rPr lang="en-US" dirty="0" smtClean="0"/>
              <a:t>Specialized genomic databases:</a:t>
            </a:r>
          </a:p>
          <a:p>
            <a:pPr lvl="1"/>
            <a:r>
              <a:rPr lang="en-US" dirty="0" err="1" smtClean="0"/>
              <a:t>FlyBase</a:t>
            </a:r>
            <a:r>
              <a:rPr lang="en-US" dirty="0" smtClean="0"/>
              <a:t>, Arabidopsis Information Resources, </a:t>
            </a:r>
            <a:r>
              <a:rPr lang="en-US" dirty="0" err="1" smtClean="0"/>
              <a:t>WormBase</a:t>
            </a:r>
            <a:r>
              <a:rPr lang="en-US" dirty="0" smtClean="0"/>
              <a:t> etc.</a:t>
            </a:r>
          </a:p>
          <a:p>
            <a:endParaRPr lang="en-US" dirty="0"/>
          </a:p>
        </p:txBody>
      </p:sp>
    </p:spTree>
    <p:extLst>
      <p:ext uri="{BB962C8B-B14F-4D97-AF65-F5344CB8AC3E}">
        <p14:creationId xmlns:p14="http://schemas.microsoft.com/office/powerpoint/2010/main" val="10832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304800"/>
            <a:ext cx="7772400" cy="1143000"/>
          </a:xfrm>
        </p:spPr>
        <p:txBody>
          <a:bodyPr/>
          <a:lstStyle/>
          <a:p>
            <a:pPr eaLnBrk="1" hangingPunct="1"/>
            <a:r>
              <a:rPr lang="en-US" altLang="en-US" dirty="0" err="1" smtClean="0">
                <a:ea typeface="ＭＳ Ｐゴシック" pitchFamily="34" charset="-128"/>
              </a:rPr>
              <a:t>Genbank</a:t>
            </a:r>
            <a:r>
              <a:rPr lang="en-US" altLang="en-US" dirty="0" smtClean="0">
                <a:ea typeface="ＭＳ Ｐゴシック" pitchFamily="34" charset="-128"/>
              </a:rPr>
              <a:t> in its own words</a:t>
            </a:r>
          </a:p>
        </p:txBody>
      </p:sp>
      <p:pic>
        <p:nvPicPr>
          <p:cNvPr id="4812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1" y="1905000"/>
            <a:ext cx="9011708"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30095" y="5418296"/>
            <a:ext cx="8382000" cy="1200329"/>
          </a:xfrm>
          <a:prstGeom prst="rect">
            <a:avLst/>
          </a:prstGeom>
          <a:noFill/>
        </p:spPr>
        <p:txBody>
          <a:bodyPr wrap="square" rtlCol="0">
            <a:spAutoFit/>
          </a:bodyPr>
          <a:lstStyle/>
          <a:p>
            <a:r>
              <a:rPr lang="en-US" dirty="0" smtClean="0"/>
              <a:t>The NCBI (the national center for biotechnology information) houses many databases relevant to biomedicine, and its major databases include </a:t>
            </a:r>
            <a:r>
              <a:rPr lang="en-US" dirty="0" err="1" smtClean="0"/>
              <a:t>GenBank</a:t>
            </a:r>
            <a:r>
              <a:rPr lang="en-US" dirty="0" smtClean="0"/>
              <a:t> for DNA sequences and PubMed for the biomedical literature. All these databases are available online through the </a:t>
            </a:r>
            <a:r>
              <a:rPr lang="en-US" dirty="0" err="1" smtClean="0"/>
              <a:t>Entrez</a:t>
            </a:r>
            <a:r>
              <a:rPr lang="en-US" dirty="0" smtClean="0"/>
              <a:t> search engine.  Website: www.ncbi.nlm.nih.gov </a:t>
            </a:r>
            <a:endParaRPr lang="en-US" dirty="0"/>
          </a:p>
        </p:txBody>
      </p:sp>
    </p:spTree>
    <p:extLst>
      <p:ext uri="{BB962C8B-B14F-4D97-AF65-F5344CB8AC3E}">
        <p14:creationId xmlns:p14="http://schemas.microsoft.com/office/powerpoint/2010/main" val="390405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en-US" altLang="en-US" sz="3600" dirty="0" smtClean="0">
                <a:ea typeface="ＭＳ Ｐゴシック" pitchFamily="34" charset="-128"/>
              </a:rPr>
              <a:t>Growth in </a:t>
            </a:r>
            <a:r>
              <a:rPr lang="en-US" altLang="en-US" sz="3600" dirty="0" err="1" smtClean="0">
                <a:ea typeface="ＭＳ Ｐゴシック" pitchFamily="34" charset="-128"/>
              </a:rPr>
              <a:t>GenBank</a:t>
            </a:r>
            <a:r>
              <a:rPr lang="en-US" altLang="en-US" sz="3600" dirty="0" smtClean="0">
                <a:ea typeface="ＭＳ Ｐゴシック" pitchFamily="34" charset="-128"/>
              </a:rPr>
              <a:t> base pairs (1982-2007)</a:t>
            </a:r>
          </a:p>
        </p:txBody>
      </p:sp>
      <p:pic>
        <p:nvPicPr>
          <p:cNvPr id="46082" name="Picture 2" descr="https://upload.wikimedia.org/wikipedia/commons/thumb/e/e4/Growth_of_Genbank.svg/716px-Growth_of_Genban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76374"/>
            <a:ext cx="6819900" cy="538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545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6425" cy="1143000"/>
          </a:xfrm>
        </p:spPr>
        <p:txBody>
          <a:bodyPr/>
          <a:lstStyle/>
          <a:p>
            <a:pPr eaLnBrk="1" hangingPunct="1"/>
            <a:r>
              <a:rPr lang="en-US" altLang="en-US" dirty="0" smtClean="0">
                <a:ea typeface="ＭＳ Ｐゴシック" pitchFamily="34" charset="-128"/>
              </a:rPr>
              <a:t>Usage examples: TP53</a:t>
            </a:r>
          </a:p>
        </p:txBody>
      </p:sp>
      <p:sp>
        <p:nvSpPr>
          <p:cNvPr id="2" name="TextBox 1"/>
          <p:cNvSpPr txBox="1"/>
          <p:nvPr/>
        </p:nvSpPr>
        <p:spPr>
          <a:xfrm>
            <a:off x="609600" y="1182469"/>
            <a:ext cx="8001000" cy="646331"/>
          </a:xfrm>
          <a:prstGeom prst="rect">
            <a:avLst/>
          </a:prstGeom>
          <a:noFill/>
        </p:spPr>
        <p:txBody>
          <a:bodyPr wrap="square" rtlCol="0">
            <a:spAutoFit/>
          </a:bodyPr>
          <a:lstStyle/>
          <a:p>
            <a:r>
              <a:rPr lang="en-US" dirty="0" smtClean="0"/>
              <a:t>TP53 is an important tumor suppressor, and it is mutated in many cancer patients.  Let’s try to find relevant sequence information of TP53 on NCBI. </a:t>
            </a:r>
            <a:endParaRPr lang="en-US" dirty="0"/>
          </a:p>
        </p:txBody>
      </p:sp>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17" y="2505611"/>
            <a:ext cx="8681965" cy="4123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657600" y="2136279"/>
            <a:ext cx="2667000" cy="369332"/>
          </a:xfrm>
          <a:prstGeom prst="rect">
            <a:avLst/>
          </a:prstGeom>
          <a:noFill/>
        </p:spPr>
        <p:txBody>
          <a:bodyPr wrap="square" rtlCol="0">
            <a:spAutoFit/>
          </a:bodyPr>
          <a:lstStyle/>
          <a:p>
            <a:r>
              <a:rPr lang="en-US" dirty="0" smtClean="0"/>
              <a:t>Click on Search</a:t>
            </a:r>
            <a:endParaRPr lang="en-US" dirty="0"/>
          </a:p>
        </p:txBody>
      </p:sp>
    </p:spTree>
    <p:extLst>
      <p:ext uri="{BB962C8B-B14F-4D97-AF65-F5344CB8AC3E}">
        <p14:creationId xmlns:p14="http://schemas.microsoft.com/office/powerpoint/2010/main" val="2398200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143000"/>
          </a:xfrm>
        </p:spPr>
        <p:txBody>
          <a:bodyPr/>
          <a:lstStyle/>
          <a:p>
            <a:r>
              <a:rPr lang="en-US" altLang="en-US" dirty="0" smtClean="0">
                <a:ea typeface="ＭＳ Ｐゴシック" pitchFamily="34" charset="-128"/>
              </a:rPr>
              <a:t>Usage examples: TP53</a:t>
            </a:r>
            <a:endParaRPr lang="en-US"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67933"/>
            <a:ext cx="5435464"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248400" y="2667000"/>
            <a:ext cx="2514600" cy="2585323"/>
          </a:xfrm>
          <a:prstGeom prst="rect">
            <a:avLst/>
          </a:prstGeom>
          <a:noFill/>
        </p:spPr>
        <p:txBody>
          <a:bodyPr wrap="square" rtlCol="0">
            <a:spAutoFit/>
          </a:bodyPr>
          <a:lstStyle/>
          <a:p>
            <a:r>
              <a:rPr lang="en-US" dirty="0" smtClean="0"/>
              <a:t>All the relevant  data for TP53 in NCBI.</a:t>
            </a:r>
          </a:p>
          <a:p>
            <a:endParaRPr lang="en-US" dirty="0"/>
          </a:p>
          <a:p>
            <a:r>
              <a:rPr lang="en-US" dirty="0" smtClean="0"/>
              <a:t>For example , you an click on “Gene” to find the gene sequence and many other relevant information for the gene TP53.</a:t>
            </a:r>
            <a:endParaRPr lang="en-US" dirty="0"/>
          </a:p>
        </p:txBody>
      </p:sp>
    </p:spTree>
    <p:extLst>
      <p:ext uri="{BB962C8B-B14F-4D97-AF65-F5344CB8AC3E}">
        <p14:creationId xmlns:p14="http://schemas.microsoft.com/office/powerpoint/2010/main" val="4204194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Sequence of a gene in FASTA format (part of a gene sequence)</a:t>
            </a:r>
            <a:endParaRPr lang="en-US"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6553200" cy="4280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2895600"/>
            <a:ext cx="2286000" cy="1200329"/>
          </a:xfrm>
          <a:prstGeom prst="rect">
            <a:avLst/>
          </a:prstGeom>
          <a:noFill/>
        </p:spPr>
        <p:txBody>
          <a:bodyPr wrap="square" rtlCol="0">
            <a:spAutoFit/>
          </a:bodyPr>
          <a:lstStyle/>
          <a:p>
            <a:r>
              <a:rPr lang="en-US" dirty="0" smtClean="0"/>
              <a:t>FASTA format:</a:t>
            </a:r>
          </a:p>
          <a:p>
            <a:endParaRPr lang="en-US" dirty="0" smtClean="0"/>
          </a:p>
          <a:p>
            <a:r>
              <a:rPr lang="en-US" dirty="0" smtClean="0"/>
              <a:t>&gt;</a:t>
            </a:r>
            <a:r>
              <a:rPr lang="en-US" dirty="0" err="1" smtClean="0"/>
              <a:t>SequenceName</a:t>
            </a:r>
            <a:endParaRPr lang="en-US" dirty="0" smtClean="0"/>
          </a:p>
          <a:p>
            <a:r>
              <a:rPr lang="en-US" dirty="0" smtClean="0"/>
              <a:t>Sequence</a:t>
            </a:r>
            <a:endParaRPr lang="en-US" dirty="0"/>
          </a:p>
        </p:txBody>
      </p:sp>
      <p:sp>
        <p:nvSpPr>
          <p:cNvPr id="5" name="Rectangle 4"/>
          <p:cNvSpPr/>
          <p:nvPr/>
        </p:nvSpPr>
        <p:spPr>
          <a:xfrm>
            <a:off x="351187" y="4724400"/>
            <a:ext cx="1630013" cy="923330"/>
          </a:xfrm>
          <a:prstGeom prst="rect">
            <a:avLst/>
          </a:prstGeom>
        </p:spPr>
        <p:txBody>
          <a:bodyPr wrap="square">
            <a:spAutoFit/>
          </a:bodyPr>
          <a:lstStyle/>
          <a:p>
            <a:r>
              <a:rPr lang="en-US" dirty="0" smtClean="0"/>
              <a:t>https://en.wikipedia.org/wiki/FASTA_format</a:t>
            </a:r>
            <a:endParaRPr lang="en-US" dirty="0"/>
          </a:p>
        </p:txBody>
      </p:sp>
    </p:spTree>
    <p:extLst>
      <p:ext uri="{BB962C8B-B14F-4D97-AF65-F5344CB8AC3E}">
        <p14:creationId xmlns:p14="http://schemas.microsoft.com/office/powerpoint/2010/main" val="3996589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(using NCBI)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Can you find the DNA sequence of human TP53?</a:t>
            </a:r>
          </a:p>
          <a:p>
            <a:endParaRPr lang="en-US" dirty="0"/>
          </a:p>
          <a:p>
            <a:r>
              <a:rPr lang="en-US" dirty="0" smtClean="0"/>
              <a:t>Can you find the amino acid sequence of human TP53?</a:t>
            </a:r>
          </a:p>
          <a:p>
            <a:endParaRPr lang="en-US" dirty="0"/>
          </a:p>
          <a:p>
            <a:r>
              <a:rPr lang="en-US" dirty="0" smtClean="0"/>
              <a:t>How many isoforms of human TP53 can you find and how many exons do each of them contain?</a:t>
            </a:r>
          </a:p>
          <a:p>
            <a:endParaRPr lang="en-US" dirty="0"/>
          </a:p>
          <a:p>
            <a:r>
              <a:rPr lang="en-US" dirty="0" smtClean="0"/>
              <a:t>Can you find the DNA sequence of mouse TP53?</a:t>
            </a:r>
            <a:endParaRPr lang="en-US" dirty="0"/>
          </a:p>
        </p:txBody>
      </p:sp>
    </p:spTree>
    <p:extLst>
      <p:ext uri="{BB962C8B-B14F-4D97-AF65-F5344CB8AC3E}">
        <p14:creationId xmlns:p14="http://schemas.microsoft.com/office/powerpoint/2010/main" val="1529312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Autofit/>
          </a:bodyPr>
          <a:lstStyle/>
          <a:p>
            <a:r>
              <a:rPr lang="en-US" sz="3600" dirty="0" smtClean="0"/>
              <a:t>Finding homologous sequences using BLAST</a:t>
            </a:r>
            <a:endParaRPr lang="en-US" sz="3600" dirty="0"/>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41120"/>
            <a:ext cx="878471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600" y="6211669"/>
            <a:ext cx="8153400" cy="369332"/>
          </a:xfrm>
          <a:prstGeom prst="rect">
            <a:avLst/>
          </a:prstGeom>
          <a:noFill/>
        </p:spPr>
        <p:txBody>
          <a:bodyPr wrap="square" rtlCol="0">
            <a:spAutoFit/>
          </a:bodyPr>
          <a:lstStyle/>
          <a:p>
            <a:r>
              <a:rPr lang="en-US" dirty="0" smtClean="0"/>
              <a:t>BLAST is probably the most widely-used  tool on NCBI and in bioinformatics.</a:t>
            </a:r>
            <a:endParaRPr lang="en-US" dirty="0"/>
          </a:p>
        </p:txBody>
      </p:sp>
    </p:spTree>
    <p:extLst>
      <p:ext uri="{BB962C8B-B14F-4D97-AF65-F5344CB8AC3E}">
        <p14:creationId xmlns:p14="http://schemas.microsoft.com/office/powerpoint/2010/main" val="3307098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An example of BLAST search results</a:t>
            </a:r>
            <a:endParaRPr lang="en-US" dirty="0"/>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88" y="1295400"/>
            <a:ext cx="7599781"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47800" y="6096000"/>
            <a:ext cx="7239000" cy="369332"/>
          </a:xfrm>
          <a:prstGeom prst="rect">
            <a:avLst/>
          </a:prstGeom>
          <a:noFill/>
        </p:spPr>
        <p:txBody>
          <a:bodyPr wrap="square" rtlCol="0">
            <a:spAutoFit/>
          </a:bodyPr>
          <a:lstStyle/>
          <a:p>
            <a:r>
              <a:rPr lang="en-US" dirty="0" smtClean="0"/>
              <a:t>Both nucleotide and amino acid sequences can be used for BLAST search.</a:t>
            </a:r>
            <a:endParaRPr lang="en-US" dirty="0"/>
          </a:p>
        </p:txBody>
      </p:sp>
    </p:spTree>
    <p:extLst>
      <p:ext uri="{BB962C8B-B14F-4D97-AF65-F5344CB8AC3E}">
        <p14:creationId xmlns:p14="http://schemas.microsoft.com/office/powerpoint/2010/main" val="226986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(Using BLAST)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Here is a sequence of an unknown gene. Can you protein BLAST to find what sequence in the human genome is the most similar to this sequence?</a:t>
            </a:r>
          </a:p>
          <a:p>
            <a:pPr marL="0" indent="0">
              <a:buNone/>
            </a:pPr>
            <a:endParaRPr lang="en-US" dirty="0" smtClean="0"/>
          </a:p>
          <a:p>
            <a:pPr marL="0" indent="0">
              <a:buNone/>
            </a:pPr>
            <a:r>
              <a:rPr lang="en-US" dirty="0" smtClean="0"/>
              <a:t>&gt;seq1</a:t>
            </a:r>
          </a:p>
          <a:p>
            <a:pPr marL="0" indent="0">
              <a:buNone/>
            </a:pPr>
            <a:r>
              <a:rPr lang="en-US" dirty="0" smtClean="0"/>
              <a:t>MDDLMLSPDDIEQWFTEDPGPDEAPRMPEAAPPVAPAPAAPTPA APAPAPSWPLSSSVPSQKTYQGSYGFRLGFLHSGTAKSVTCTYSPALNKMFCQLAKTC PVQLWVDSTPPPGTRVRAMAIYKQSQHMTEVVRRCPHHERCSDSDGLAPPQHLIRVEG</a:t>
            </a:r>
            <a:endParaRPr lang="en-US" dirty="0"/>
          </a:p>
        </p:txBody>
      </p:sp>
    </p:spTree>
    <p:extLst>
      <p:ext uri="{BB962C8B-B14F-4D97-AF65-F5344CB8AC3E}">
        <p14:creationId xmlns:p14="http://schemas.microsoft.com/office/powerpoint/2010/main" val="2980392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Bioinformatics is an interdisciplinary scientific field where the practitioners come from various fields: biology, computer science, medicine, engineering, etc. </a:t>
            </a:r>
          </a:p>
          <a:p>
            <a:endParaRPr lang="en-US" dirty="0"/>
          </a:p>
          <a:p>
            <a:r>
              <a:rPr lang="en-US" dirty="0" smtClean="0"/>
              <a:t>Bioinformatics covers many different aspects:</a:t>
            </a:r>
          </a:p>
          <a:p>
            <a:pPr lvl="1"/>
            <a:r>
              <a:rPr lang="en-US" dirty="0" smtClean="0"/>
              <a:t>Biological (what are the appropriate analysis to do for answering certain biological questions ?)</a:t>
            </a:r>
          </a:p>
          <a:p>
            <a:pPr lvl="1"/>
            <a:r>
              <a:rPr lang="en-US" dirty="0" smtClean="0"/>
              <a:t>Technical (How to use the tools? Do I need to develop a new tool myself? Where to find the data? )</a:t>
            </a:r>
          </a:p>
          <a:p>
            <a:pPr lvl="1"/>
            <a:r>
              <a:rPr lang="en-US" dirty="0" smtClean="0"/>
              <a:t>Theoretical (How does this algorithm work? Why this algorithm will or won’t work for that problem?)</a:t>
            </a:r>
          </a:p>
          <a:p>
            <a:endParaRPr lang="en-US" dirty="0"/>
          </a:p>
        </p:txBody>
      </p:sp>
    </p:spTree>
    <p:extLst>
      <p:ext uri="{BB962C8B-B14F-4D97-AF65-F5344CB8AC3E}">
        <p14:creationId xmlns:p14="http://schemas.microsoft.com/office/powerpoint/2010/main" val="85156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BLAST search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answer for the question in the previous slide is TP53 gene. Actually it matches 100%  with the human TP53 protein sequence.</a:t>
            </a:r>
          </a:p>
          <a:p>
            <a:endParaRPr lang="en-US" dirty="0"/>
          </a:p>
          <a:p>
            <a:r>
              <a:rPr lang="en-US" dirty="0" smtClean="0"/>
              <a:t>BLAST can not only find the relevant gene given its sequence, but is more often used to help understand the function of an unknown gene by searching the genome databases for similar sequences. The underlying rationale is that similar sequences may lead to similar protein sequences and domains and thus similar functions.</a:t>
            </a:r>
            <a:endParaRPr lang="en-US" dirty="0"/>
          </a:p>
        </p:txBody>
      </p:sp>
    </p:spTree>
    <p:extLst>
      <p:ext uri="{BB962C8B-B14F-4D97-AF65-F5344CB8AC3E}">
        <p14:creationId xmlns:p14="http://schemas.microsoft.com/office/powerpoint/2010/main" val="4112300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Genomes and genome assemblies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genome is the genetic materials of an organism. It usually refers to the DNA genome. For example, human genome consists of 23 chromosome pairs in the nucleus and the mitochondria DNA.</a:t>
            </a:r>
          </a:p>
          <a:p>
            <a:endParaRPr lang="en-US" dirty="0" smtClean="0"/>
          </a:p>
          <a:p>
            <a:r>
              <a:rPr lang="en-US" dirty="0" smtClean="0"/>
              <a:t>A genome assembly, also known as reference genome or reference assembly, is a digital nucleic acid sequence databases assembled by scientists as a representative example of a species’ set of genes. For example, GRCh37, the Genome Reference Consortium human genome (build 37) is derived from 13 volunteers from Buffalo, New York.</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199743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(using NCBI)</a:t>
            </a:r>
            <a:endParaRPr lang="en-US" dirty="0"/>
          </a:p>
        </p:txBody>
      </p:sp>
      <p:sp>
        <p:nvSpPr>
          <p:cNvPr id="3" name="Content Placeholder 2"/>
          <p:cNvSpPr>
            <a:spLocks noGrp="1"/>
          </p:cNvSpPr>
          <p:nvPr>
            <p:ph idx="1"/>
          </p:nvPr>
        </p:nvSpPr>
        <p:spPr/>
        <p:txBody>
          <a:bodyPr/>
          <a:lstStyle/>
          <a:p>
            <a:r>
              <a:rPr lang="en-US" dirty="0" smtClean="0"/>
              <a:t>For the human TP53 gene sequence that you found, which genome assembly is it?</a:t>
            </a:r>
            <a:endParaRPr lang="en-US" dirty="0"/>
          </a:p>
        </p:txBody>
      </p:sp>
    </p:spTree>
    <p:extLst>
      <p:ext uri="{BB962C8B-B14F-4D97-AF65-F5344CB8AC3E}">
        <p14:creationId xmlns:p14="http://schemas.microsoft.com/office/powerpoint/2010/main" val="3417234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UCSC Genome Browser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Commonly used for visualizing the genome and genes</a:t>
            </a:r>
          </a:p>
          <a:p>
            <a:pPr lvl="1"/>
            <a:r>
              <a:rPr lang="en-US" dirty="0" smtClean="0"/>
              <a:t>Tables for various genomic information</a:t>
            </a:r>
          </a:p>
          <a:p>
            <a:pPr lvl="1"/>
            <a:r>
              <a:rPr lang="en-US" dirty="0" smtClean="0"/>
              <a:t>Visualization tracks for various genomic annotations</a:t>
            </a:r>
          </a:p>
          <a:p>
            <a:endParaRPr lang="en-US" dirty="0" smtClean="0"/>
          </a:p>
          <a:p>
            <a:r>
              <a:rPr lang="en-US" dirty="0" smtClean="0"/>
              <a:t>Also often used for extracting genomic information and online genomic analysis</a:t>
            </a:r>
          </a:p>
          <a:p>
            <a:pPr lvl="1"/>
            <a:r>
              <a:rPr lang="en-US" dirty="0" smtClean="0"/>
              <a:t>BLAT (BLAST-like genomic search tool)</a:t>
            </a:r>
          </a:p>
          <a:p>
            <a:pPr lvl="1"/>
            <a:r>
              <a:rPr lang="en-US" dirty="0" smtClean="0"/>
              <a:t>In-Silico PCR: rapidly align PCR primer pairs to the genome</a:t>
            </a:r>
          </a:p>
          <a:p>
            <a:pPr lvl="1"/>
            <a:r>
              <a:rPr lang="en-US" dirty="0" err="1" smtClean="0"/>
              <a:t>LiftOver</a:t>
            </a:r>
            <a:r>
              <a:rPr lang="en-US" dirty="0" smtClean="0"/>
              <a:t>: covert genome coordinates between assemblies </a:t>
            </a:r>
            <a:endParaRPr lang="en-US" dirty="0"/>
          </a:p>
        </p:txBody>
      </p:sp>
    </p:spTree>
    <p:extLst>
      <p:ext uri="{BB962C8B-B14F-4D97-AF65-F5344CB8AC3E}">
        <p14:creationId xmlns:p14="http://schemas.microsoft.com/office/powerpoint/2010/main" val="3501410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BLAT in UCSC Genome Browser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Here is a sequence of an unknown gene. Can you protein BLAT to find what sequence in the human genome is the most similar to this sequence?</a:t>
            </a:r>
          </a:p>
          <a:p>
            <a:pPr marL="0" indent="0">
              <a:buNone/>
            </a:pPr>
            <a:endParaRPr lang="en-US" dirty="0" smtClean="0"/>
          </a:p>
          <a:p>
            <a:pPr marL="0" indent="0">
              <a:buNone/>
            </a:pPr>
            <a:r>
              <a:rPr lang="en-US" dirty="0" smtClean="0"/>
              <a:t>&gt;seq1</a:t>
            </a:r>
          </a:p>
          <a:p>
            <a:pPr marL="0" indent="0">
              <a:buNone/>
            </a:pPr>
            <a:r>
              <a:rPr lang="en-US" dirty="0" smtClean="0"/>
              <a:t>MDDLMLSPDDIEQWFTEDPGPDEAPRMPEAAPPVAPAPAAPTPA APAPAPSWPLSSSVPSQKTYQGSYGFRLGFLHSGTAKSVTCTYSPALNKMFCQLAKTC PVQLWVDSTPPPGTRVRAMAIYKQSQHMTEVVRRCPHHERCSDSDGLAPPQHLIRVEG</a:t>
            </a:r>
          </a:p>
          <a:p>
            <a:endParaRPr lang="en-US" dirty="0"/>
          </a:p>
        </p:txBody>
      </p:sp>
    </p:spTree>
    <p:extLst>
      <p:ext uri="{BB962C8B-B14F-4D97-AF65-F5344CB8AC3E}">
        <p14:creationId xmlns:p14="http://schemas.microsoft.com/office/powerpoint/2010/main" val="3642455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BLAT results on UCSC genome browser</a:t>
            </a:r>
            <a:endParaRPr lang="en-US" dirty="0"/>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391400" cy="4663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6211669"/>
            <a:ext cx="7772400" cy="646331"/>
          </a:xfrm>
          <a:prstGeom prst="rect">
            <a:avLst/>
          </a:prstGeom>
          <a:noFill/>
        </p:spPr>
        <p:txBody>
          <a:bodyPr wrap="square" rtlCol="0">
            <a:spAutoFit/>
          </a:bodyPr>
          <a:lstStyle/>
          <a:p>
            <a:r>
              <a:rPr lang="en-US" dirty="0" smtClean="0"/>
              <a:t>You can see clearly our sequence aligned to the </a:t>
            </a:r>
            <a:r>
              <a:rPr lang="en-US" dirty="0" err="1" smtClean="0"/>
              <a:t>exonic</a:t>
            </a:r>
            <a:r>
              <a:rPr lang="en-US" dirty="0" smtClean="0"/>
              <a:t> regions of TP53 in the human genome (the genome assembly GRCh38/hgh38 was used)</a:t>
            </a:r>
            <a:endParaRPr lang="en-US" dirty="0"/>
          </a:p>
        </p:txBody>
      </p:sp>
    </p:spTree>
    <p:extLst>
      <p:ext uri="{BB962C8B-B14F-4D97-AF65-F5344CB8AC3E}">
        <p14:creationId xmlns:p14="http://schemas.microsoft.com/office/powerpoint/2010/main" val="3154644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143000"/>
          </a:xfrm>
        </p:spPr>
        <p:txBody>
          <a:bodyPr>
            <a:normAutofit fontScale="90000"/>
          </a:bodyPr>
          <a:lstStyle/>
          <a:p>
            <a:r>
              <a:rPr lang="en-US" dirty="0" smtClean="0"/>
              <a:t>Question (Using UCSC Genome Browser)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the UCSC genome browser, you can search for TP53 (or any other gene), and you can see many tracks below the view. One of the track that is included in the default view is the “Conservation” track. </a:t>
            </a:r>
          </a:p>
          <a:p>
            <a:endParaRPr lang="en-US" dirty="0"/>
          </a:p>
          <a:p>
            <a:r>
              <a:rPr lang="en-US" dirty="0" smtClean="0"/>
              <a:t>By looking at the track, do you think the </a:t>
            </a:r>
            <a:r>
              <a:rPr lang="en-US" dirty="0" err="1" smtClean="0"/>
              <a:t>exonic</a:t>
            </a:r>
            <a:r>
              <a:rPr lang="en-US" dirty="0" smtClean="0"/>
              <a:t> region is more conservative or the </a:t>
            </a:r>
            <a:r>
              <a:rPr lang="en-US" dirty="0" err="1" smtClean="0"/>
              <a:t>intronic</a:t>
            </a:r>
            <a:r>
              <a:rPr lang="en-US" dirty="0" smtClean="0"/>
              <a:t> region is more conservative?</a:t>
            </a:r>
          </a:p>
          <a:p>
            <a:endParaRPr lang="en-US" dirty="0"/>
          </a:p>
          <a:p>
            <a:r>
              <a:rPr lang="en-US" dirty="0" smtClean="0"/>
              <a:t>Do you think this applies to most of the genes? Why?</a:t>
            </a:r>
            <a:endParaRPr lang="en-US" dirty="0"/>
          </a:p>
        </p:txBody>
      </p:sp>
    </p:spTree>
    <p:extLst>
      <p:ext uri="{BB962C8B-B14F-4D97-AF65-F5344CB8AC3E}">
        <p14:creationId xmlns:p14="http://schemas.microsoft.com/office/powerpoint/2010/main" val="1231210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ExPASY</a:t>
            </a:r>
            <a:endParaRPr lang="en-US" dirty="0"/>
          </a:p>
        </p:txBody>
      </p:sp>
      <p:sp>
        <p:nvSpPr>
          <p:cNvPr id="3" name="Content Placeholder 2"/>
          <p:cNvSpPr>
            <a:spLocks noGrp="1"/>
          </p:cNvSpPr>
          <p:nvPr>
            <p:ph idx="1"/>
          </p:nvPr>
        </p:nvSpPr>
        <p:spPr/>
        <p:txBody>
          <a:bodyPr/>
          <a:lstStyle/>
          <a:p>
            <a:r>
              <a:rPr lang="en-US" dirty="0" smtClean="0"/>
              <a:t>There are many online bioinformatics tools in </a:t>
            </a:r>
            <a:r>
              <a:rPr lang="en-US" dirty="0" err="1" smtClean="0"/>
              <a:t>ExPASY</a:t>
            </a:r>
            <a:r>
              <a:rPr lang="en-US" dirty="0" smtClean="0"/>
              <a:t> that are really easy to use:</a:t>
            </a:r>
          </a:p>
          <a:p>
            <a:r>
              <a:rPr lang="en-US" dirty="0" smtClean="0">
                <a:hlinkClick r:id="rId2"/>
              </a:rPr>
              <a:t>https://www.expasy.org/tools/</a:t>
            </a:r>
            <a:endParaRPr lang="en-US" dirty="0" smtClean="0"/>
          </a:p>
          <a:p>
            <a:endParaRPr lang="en-US" dirty="0"/>
          </a:p>
          <a:p>
            <a:r>
              <a:rPr lang="en-US" dirty="0" smtClean="0"/>
              <a:t>For example, there are tools for doing in silico protein translation, sequence reverse complement, motif scan etc.</a:t>
            </a:r>
          </a:p>
          <a:p>
            <a:endParaRPr lang="en-US" dirty="0"/>
          </a:p>
        </p:txBody>
      </p:sp>
    </p:spTree>
    <p:extLst>
      <p:ext uri="{BB962C8B-B14F-4D97-AF65-F5344CB8AC3E}">
        <p14:creationId xmlns:p14="http://schemas.microsoft.com/office/powerpoint/2010/main" val="484114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(Using </a:t>
            </a:r>
            <a:r>
              <a:rPr lang="en-US" dirty="0" err="1" smtClean="0"/>
              <a:t>Expasy</a:t>
            </a:r>
            <a:r>
              <a:rPr lang="en-US" dirty="0" smtClean="0"/>
              <a:t>)</a:t>
            </a:r>
            <a:endParaRPr lang="en-US" dirty="0"/>
          </a:p>
        </p:txBody>
      </p:sp>
      <p:sp>
        <p:nvSpPr>
          <p:cNvPr id="3" name="Content Placeholder 2"/>
          <p:cNvSpPr>
            <a:spLocks noGrp="1"/>
          </p:cNvSpPr>
          <p:nvPr>
            <p:ph idx="1"/>
          </p:nvPr>
        </p:nvSpPr>
        <p:spPr/>
        <p:txBody>
          <a:bodyPr/>
          <a:lstStyle/>
          <a:p>
            <a:r>
              <a:rPr lang="en-US" dirty="0" smtClean="0"/>
              <a:t>Given the genomic sequence you find in NCBI for the human TP53 gene, can you use the “translate” tool in </a:t>
            </a:r>
            <a:r>
              <a:rPr lang="en-US" dirty="0" err="1" smtClean="0"/>
              <a:t>Expasy</a:t>
            </a:r>
            <a:r>
              <a:rPr lang="en-US" dirty="0" smtClean="0"/>
              <a:t> to get a predicted protein sequence?</a:t>
            </a:r>
          </a:p>
          <a:p>
            <a:endParaRPr lang="en-US" dirty="0"/>
          </a:p>
          <a:p>
            <a:r>
              <a:rPr lang="en-US" dirty="0" smtClean="0"/>
              <a:t>Is this predicted sequence the same as the protein sequence of human TP53?  If NOT, why?</a:t>
            </a:r>
            <a:endParaRPr lang="en-US" dirty="0"/>
          </a:p>
        </p:txBody>
      </p:sp>
    </p:spTree>
    <p:extLst>
      <p:ext uri="{BB962C8B-B14F-4D97-AF65-F5344CB8AC3E}">
        <p14:creationId xmlns:p14="http://schemas.microsoft.com/office/powerpoint/2010/main" val="368808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fontScale="90000"/>
          </a:bodyPr>
          <a:lstStyle/>
          <a:p>
            <a:r>
              <a:rPr lang="en-US" dirty="0" smtClean="0"/>
              <a:t>Probably the most simple bioinformatics task: reverse </a:t>
            </a:r>
            <a:r>
              <a:rPr lang="en-US" dirty="0" smtClean="0"/>
              <a:t>complement (RC)</a:t>
            </a:r>
            <a:endParaRPr lang="en-US" dirty="0"/>
          </a:p>
        </p:txBody>
      </p:sp>
      <p:sp>
        <p:nvSpPr>
          <p:cNvPr id="4" name="AutoShape 2" descr="Image titled 7115146 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titled 7115146 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titled 7115146 2"/>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990600" y="2743200"/>
            <a:ext cx="7391400" cy="1569660"/>
          </a:xfrm>
          <a:prstGeom prst="rect">
            <a:avLst/>
          </a:prstGeom>
          <a:noFill/>
        </p:spPr>
        <p:txBody>
          <a:bodyPr wrap="square" rtlCol="0">
            <a:spAutoFit/>
          </a:bodyPr>
          <a:lstStyle/>
          <a:p>
            <a:r>
              <a:rPr lang="en-US" sz="3200" dirty="0" err="1" smtClean="0"/>
              <a:t>Seq_A</a:t>
            </a:r>
            <a:r>
              <a:rPr lang="en-US" sz="3200" dirty="0" smtClean="0"/>
              <a:t>:                          ATGCT</a:t>
            </a:r>
          </a:p>
          <a:p>
            <a:endParaRPr lang="en-US" sz="3200" dirty="0" smtClean="0"/>
          </a:p>
          <a:p>
            <a:r>
              <a:rPr lang="en-US" sz="3200" dirty="0" smtClean="0"/>
              <a:t>RC of </a:t>
            </a:r>
            <a:r>
              <a:rPr lang="en-US" sz="3200" dirty="0" err="1" smtClean="0"/>
              <a:t>Seq_A</a:t>
            </a:r>
            <a:r>
              <a:rPr lang="en-US" sz="3200" dirty="0" smtClean="0"/>
              <a:t>:                AGCAT </a:t>
            </a:r>
            <a:endParaRPr lang="en-US" sz="3200" dirty="0"/>
          </a:p>
        </p:txBody>
      </p:sp>
    </p:spTree>
    <p:extLst>
      <p:ext uri="{BB962C8B-B14F-4D97-AF65-F5344CB8AC3E}">
        <p14:creationId xmlns:p14="http://schemas.microsoft.com/office/powerpoint/2010/main" val="283471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Because of the interdisciplinary nature of bioinformatics, the three different aspects (biological, technical and theoretical) will all be covered but at different depth given different topics.</a:t>
            </a:r>
          </a:p>
          <a:p>
            <a:endParaRPr lang="en-US" dirty="0"/>
          </a:p>
          <a:p>
            <a:r>
              <a:rPr lang="en-US" dirty="0" smtClean="0"/>
              <a:t>Course materials will help to prepare you to understand why we need certain analysis, how to do it and why it works. No textbook is required, but additional reading materials or online resources will be provided to facilitate the understanding.</a:t>
            </a:r>
            <a:endParaRPr lang="en-US" dirty="0"/>
          </a:p>
        </p:txBody>
      </p:sp>
    </p:spTree>
    <p:extLst>
      <p:ext uri="{BB962C8B-B14F-4D97-AF65-F5344CB8AC3E}">
        <p14:creationId xmlns:p14="http://schemas.microsoft.com/office/powerpoint/2010/main" val="1119980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 (Using </a:t>
            </a:r>
            <a:r>
              <a:rPr lang="en-US" dirty="0" err="1" smtClean="0"/>
              <a:t>Expasy</a:t>
            </a:r>
            <a:r>
              <a:rPr lang="en-US" dirty="0" smtClean="0"/>
              <a:t> and Programming)</a:t>
            </a:r>
            <a:endParaRPr lang="en-US" dirty="0"/>
          </a:p>
        </p:txBody>
      </p:sp>
      <p:sp>
        <p:nvSpPr>
          <p:cNvPr id="3" name="Content Placeholder 2"/>
          <p:cNvSpPr>
            <a:spLocks noGrp="1"/>
          </p:cNvSpPr>
          <p:nvPr>
            <p:ph idx="1"/>
          </p:nvPr>
        </p:nvSpPr>
        <p:spPr/>
        <p:txBody>
          <a:bodyPr>
            <a:normAutofit lnSpcReduction="10000"/>
          </a:bodyPr>
          <a:lstStyle/>
          <a:p>
            <a:r>
              <a:rPr lang="en-US" dirty="0" smtClean="0"/>
              <a:t>Here is a simple sequence: ATGCGTCAGCCGCGCCATCGAATCCGG</a:t>
            </a:r>
          </a:p>
          <a:p>
            <a:endParaRPr lang="en-US" dirty="0"/>
          </a:p>
          <a:p>
            <a:r>
              <a:rPr lang="en-US" dirty="0" smtClean="0"/>
              <a:t>What is its reverse complement using the following three approaches?</a:t>
            </a:r>
          </a:p>
          <a:p>
            <a:pPr lvl="1"/>
            <a:r>
              <a:rPr lang="en-US" dirty="0" smtClean="0"/>
              <a:t>Manually</a:t>
            </a:r>
          </a:p>
          <a:p>
            <a:pPr lvl="1"/>
            <a:r>
              <a:rPr lang="en-US" dirty="0" smtClean="0"/>
              <a:t>“Reverse Complement” tool in </a:t>
            </a:r>
            <a:r>
              <a:rPr lang="en-US" dirty="0" err="1" smtClean="0"/>
              <a:t>ExPASY</a:t>
            </a:r>
            <a:endParaRPr lang="en-US" dirty="0" smtClean="0"/>
          </a:p>
          <a:p>
            <a:pPr lvl="1"/>
            <a:r>
              <a:rPr lang="en-US" dirty="0" smtClean="0"/>
              <a:t>Your own script for reverse complement (python or your language of choice)</a:t>
            </a:r>
            <a:endParaRPr lang="en-US" dirty="0"/>
          </a:p>
        </p:txBody>
      </p:sp>
    </p:spTree>
    <p:extLst>
      <p:ext uri="{BB962C8B-B14F-4D97-AF65-F5344CB8AC3E}">
        <p14:creationId xmlns:p14="http://schemas.microsoft.com/office/powerpoint/2010/main" val="457319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Three commonly-used websites for bioinformatics are introduced:</a:t>
            </a:r>
          </a:p>
          <a:p>
            <a:pPr lvl="1"/>
            <a:r>
              <a:rPr lang="en-US" dirty="0" smtClean="0"/>
              <a:t>NCBI</a:t>
            </a:r>
          </a:p>
          <a:p>
            <a:pPr lvl="1"/>
            <a:r>
              <a:rPr lang="en-US" dirty="0" smtClean="0"/>
              <a:t>UCSC genome browser</a:t>
            </a:r>
          </a:p>
          <a:p>
            <a:pPr lvl="1"/>
            <a:r>
              <a:rPr lang="en-US" dirty="0" err="1" smtClean="0"/>
              <a:t>ExPASY</a:t>
            </a:r>
            <a:endParaRPr lang="en-US" dirty="0" smtClean="0"/>
          </a:p>
          <a:p>
            <a:pPr lvl="1"/>
            <a:endParaRPr lang="en-US" dirty="0"/>
          </a:p>
          <a:p>
            <a:r>
              <a:rPr lang="en-US" dirty="0" smtClean="0"/>
              <a:t>There are more tools in those three websites than what were mentioned in our slides.</a:t>
            </a:r>
          </a:p>
          <a:p>
            <a:endParaRPr lang="en-US" dirty="0"/>
          </a:p>
          <a:p>
            <a:r>
              <a:rPr lang="en-US" dirty="0" smtClean="0"/>
              <a:t>There are more online tools and standalone tools than what are available in those three websites.</a:t>
            </a:r>
          </a:p>
          <a:p>
            <a:endParaRPr lang="en-US" dirty="0"/>
          </a:p>
          <a:p>
            <a:r>
              <a:rPr lang="en-US" dirty="0" smtClean="0"/>
              <a:t>When there are no appropriate tools around, a </a:t>
            </a:r>
            <a:r>
              <a:rPr lang="en-US" dirty="0" err="1" smtClean="0"/>
              <a:t>bioinformatician</a:t>
            </a:r>
            <a:r>
              <a:rPr lang="en-US" dirty="0" smtClean="0"/>
              <a:t> may need to develop his or her own tool; the tool may be a sophisticated software, or a simple python script. </a:t>
            </a:r>
            <a:endParaRPr lang="en-US" dirty="0"/>
          </a:p>
        </p:txBody>
      </p:sp>
    </p:spTree>
    <p:extLst>
      <p:ext uri="{BB962C8B-B14F-4D97-AF65-F5344CB8AC3E}">
        <p14:creationId xmlns:p14="http://schemas.microsoft.com/office/powerpoint/2010/main" val="788357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Familiar yourself with the various online portals and standalone tools and public datasets</a:t>
            </a:r>
          </a:p>
          <a:p>
            <a:endParaRPr lang="en-US" dirty="0"/>
          </a:p>
          <a:p>
            <a:r>
              <a:rPr lang="en-US" dirty="0" smtClean="0"/>
              <a:t>Use programming to solve bioinformatics problems (starting with easier ones)</a:t>
            </a:r>
          </a:p>
          <a:p>
            <a:endParaRPr lang="en-US" dirty="0"/>
          </a:p>
          <a:p>
            <a:r>
              <a:rPr lang="en-US" dirty="0" smtClean="0"/>
              <a:t>Gain in depth understanding and practical capabilities from the recommended additional resources</a:t>
            </a:r>
            <a:endParaRPr lang="en-US" dirty="0"/>
          </a:p>
        </p:txBody>
      </p:sp>
    </p:spTree>
    <p:extLst>
      <p:ext uri="{BB962C8B-B14F-4D97-AF65-F5344CB8AC3E}">
        <p14:creationId xmlns:p14="http://schemas.microsoft.com/office/powerpoint/2010/main" val="2155099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Understanding genome browsing (a short 2-page article by James Kent who is a major developer behind UCSC genome browser): </a:t>
            </a:r>
          </a:p>
          <a:p>
            <a:pPr lvl="1"/>
            <a:r>
              <a:rPr lang="en-US" dirty="0" smtClean="0"/>
              <a:t>Provided as a pdf</a:t>
            </a:r>
          </a:p>
          <a:p>
            <a:endParaRPr lang="en-US" dirty="0" smtClean="0"/>
          </a:p>
          <a:p>
            <a:r>
              <a:rPr lang="en-US" dirty="0" smtClean="0"/>
              <a:t>The </a:t>
            </a:r>
            <a:r>
              <a:rPr lang="en-US" dirty="0"/>
              <a:t>N</a:t>
            </a:r>
            <a:r>
              <a:rPr lang="en-US" dirty="0" smtClean="0"/>
              <a:t>CBI Handbook (including BLAST, genome reference, genome annotation, databases, etc. ):</a:t>
            </a:r>
          </a:p>
          <a:p>
            <a:pPr lvl="1"/>
            <a:r>
              <a:rPr lang="en-US" dirty="0" smtClean="0">
                <a:hlinkClick r:id="rId2"/>
              </a:rPr>
              <a:t>https://www.ncbi.nlm.nih.gov/books/NBK143764/</a:t>
            </a:r>
            <a:endParaRPr lang="en-US" dirty="0" smtClean="0"/>
          </a:p>
          <a:p>
            <a:endParaRPr lang="en-US" dirty="0"/>
          </a:p>
          <a:p>
            <a:endParaRPr lang="en-US" dirty="0" smtClean="0"/>
          </a:p>
          <a:p>
            <a:r>
              <a:rPr lang="en-US" dirty="0" smtClean="0"/>
              <a:t>Practical coding books for bioinformatics:</a:t>
            </a:r>
            <a:endParaRPr lang="en-US" dirty="0"/>
          </a:p>
          <a:p>
            <a:pPr lvl="1"/>
            <a:r>
              <a:rPr lang="en-US" dirty="0" smtClean="0"/>
              <a:t>A primer for computational Biology</a:t>
            </a:r>
          </a:p>
          <a:p>
            <a:pPr lvl="2"/>
            <a:r>
              <a:rPr lang="en-US" dirty="0" smtClean="0">
                <a:hlinkClick r:id="rId3"/>
              </a:rPr>
              <a:t>http://library.open.oregonstate.edu/computationalbiology/</a:t>
            </a:r>
            <a:endParaRPr lang="en-US" dirty="0" smtClean="0"/>
          </a:p>
          <a:p>
            <a:pPr lvl="1"/>
            <a:r>
              <a:rPr lang="en-US" dirty="0" smtClean="0"/>
              <a:t>Bioinformatics Programming Using Python:</a:t>
            </a:r>
          </a:p>
          <a:p>
            <a:pPr lvl="2"/>
            <a:r>
              <a:rPr lang="en-US" dirty="0" smtClean="0">
                <a:hlinkClick r:id="rId4"/>
              </a:rPr>
              <a:t>http://oez.es/Bioinformatics%20Programming%20Using%20Python.pdf</a:t>
            </a:r>
            <a:endParaRPr lang="en-US" dirty="0" smtClean="0"/>
          </a:p>
          <a:p>
            <a:endParaRPr lang="en-US" dirty="0"/>
          </a:p>
          <a:p>
            <a:endParaRPr lang="en-US" dirty="0"/>
          </a:p>
        </p:txBody>
      </p:sp>
    </p:spTree>
    <p:extLst>
      <p:ext uri="{BB962C8B-B14F-4D97-AF65-F5344CB8AC3E}">
        <p14:creationId xmlns:p14="http://schemas.microsoft.com/office/powerpoint/2010/main" val="1485016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lectures</a:t>
            </a:r>
            <a:endParaRPr lang="en-US" dirty="0"/>
          </a:p>
        </p:txBody>
      </p:sp>
      <p:sp>
        <p:nvSpPr>
          <p:cNvPr id="3" name="Content Placeholder 2"/>
          <p:cNvSpPr>
            <a:spLocks noGrp="1"/>
          </p:cNvSpPr>
          <p:nvPr>
            <p:ph idx="1"/>
          </p:nvPr>
        </p:nvSpPr>
        <p:spPr/>
        <p:txBody>
          <a:bodyPr/>
          <a:lstStyle/>
          <a:p>
            <a:r>
              <a:rPr lang="en-US" dirty="0" smtClean="0"/>
              <a:t>The slides will contain relevant information about common biological sequence analysis problems and tools/methods/algorithms.</a:t>
            </a:r>
          </a:p>
          <a:p>
            <a:endParaRPr lang="en-US" dirty="0"/>
          </a:p>
          <a:p>
            <a:r>
              <a:rPr lang="en-US" dirty="0" smtClean="0"/>
              <a:t> The resources will contain journal articles or other online resources that I found useful for either in depth theoretical understanding or practical application.</a:t>
            </a:r>
            <a:endParaRPr lang="en-US" dirty="0"/>
          </a:p>
        </p:txBody>
      </p:sp>
    </p:spTree>
    <p:extLst>
      <p:ext uri="{BB962C8B-B14F-4D97-AF65-F5344CB8AC3E}">
        <p14:creationId xmlns:p14="http://schemas.microsoft.com/office/powerpoint/2010/main" val="4246406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goals of the course</a:t>
            </a:r>
            <a:endParaRPr lang="en-US" dirty="0"/>
          </a:p>
        </p:txBody>
      </p:sp>
      <p:sp>
        <p:nvSpPr>
          <p:cNvPr id="3" name="Content Placeholder 2"/>
          <p:cNvSpPr>
            <a:spLocks noGrp="1"/>
          </p:cNvSpPr>
          <p:nvPr>
            <p:ph idx="1"/>
          </p:nvPr>
        </p:nvSpPr>
        <p:spPr/>
        <p:txBody>
          <a:bodyPr/>
          <a:lstStyle/>
          <a:p>
            <a:r>
              <a:rPr lang="en-US" dirty="0" smtClean="0"/>
              <a:t>Biological sequences and the relevant biology</a:t>
            </a:r>
          </a:p>
          <a:p>
            <a:r>
              <a:rPr lang="en-US" dirty="0" smtClean="0"/>
              <a:t>Common databases and tools for biological sequence analysis</a:t>
            </a:r>
            <a:endParaRPr lang="en-US" dirty="0"/>
          </a:p>
          <a:p>
            <a:r>
              <a:rPr lang="en-US" dirty="0" smtClean="0"/>
              <a:t>Algorithms behind common biological sequence analysis tools</a:t>
            </a:r>
          </a:p>
          <a:p>
            <a:r>
              <a:rPr lang="en-US" dirty="0" smtClean="0"/>
              <a:t>Next-generation sequencing and its many applications in biology</a:t>
            </a:r>
          </a:p>
          <a:p>
            <a:endParaRPr lang="en-US" dirty="0"/>
          </a:p>
        </p:txBody>
      </p:sp>
    </p:spTree>
    <p:extLst>
      <p:ext uri="{BB962C8B-B14F-4D97-AF65-F5344CB8AC3E}">
        <p14:creationId xmlns:p14="http://schemas.microsoft.com/office/powerpoint/2010/main" val="300628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Biological sequences</a:t>
            </a:r>
          </a:p>
          <a:p>
            <a:r>
              <a:rPr lang="en-US" dirty="0" smtClean="0"/>
              <a:t>Sequence databases</a:t>
            </a:r>
          </a:p>
          <a:p>
            <a:r>
              <a:rPr lang="en-US" dirty="0" smtClean="0"/>
              <a:t>Online sequence analysis tools</a:t>
            </a:r>
          </a:p>
          <a:p>
            <a:endParaRPr lang="en-US" dirty="0"/>
          </a:p>
        </p:txBody>
      </p:sp>
    </p:spTree>
    <p:extLst>
      <p:ext uri="{BB962C8B-B14F-4D97-AF65-F5344CB8AC3E}">
        <p14:creationId xmlns:p14="http://schemas.microsoft.com/office/powerpoint/2010/main" val="48557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04800"/>
            <a:ext cx="7772400" cy="1143000"/>
          </a:xfrm>
        </p:spPr>
        <p:txBody>
          <a:bodyPr/>
          <a:lstStyle/>
          <a:p>
            <a:pPr eaLnBrk="1" hangingPunct="1"/>
            <a:r>
              <a:rPr lang="en-US" altLang="en-US" sz="3000" dirty="0" smtClean="0">
                <a:ea typeface="ＭＳ Ｐゴシック" pitchFamily="34" charset="-128"/>
              </a:rPr>
              <a:t>Three main types of </a:t>
            </a:r>
            <a:r>
              <a:rPr lang="en-US" altLang="en-US" sz="3000" dirty="0">
                <a:ea typeface="ＭＳ Ｐゴシック" pitchFamily="34" charset="-128"/>
              </a:rPr>
              <a:t>b</a:t>
            </a:r>
            <a:r>
              <a:rPr lang="en-US" altLang="en-US" sz="3000" dirty="0" smtClean="0">
                <a:ea typeface="ＭＳ Ｐゴシック" pitchFamily="34" charset="-128"/>
              </a:rPr>
              <a:t>iological </a:t>
            </a:r>
            <a:r>
              <a:rPr lang="en-US" altLang="en-US" sz="3000" dirty="0">
                <a:ea typeface="ＭＳ Ｐゴシック" pitchFamily="34" charset="-128"/>
              </a:rPr>
              <a:t>s</a:t>
            </a:r>
            <a:r>
              <a:rPr lang="en-US" altLang="en-US" sz="3000" dirty="0" smtClean="0">
                <a:ea typeface="ＭＳ Ｐゴシック" pitchFamily="34" charset="-128"/>
              </a:rPr>
              <a:t>equences</a:t>
            </a:r>
          </a:p>
        </p:txBody>
      </p:sp>
      <p:sp>
        <p:nvSpPr>
          <p:cNvPr id="22531" name="Rectangle 3"/>
          <p:cNvSpPr>
            <a:spLocks noGrp="1" noChangeArrowheads="1"/>
          </p:cNvSpPr>
          <p:nvPr>
            <p:ph type="body" idx="1"/>
          </p:nvPr>
        </p:nvSpPr>
        <p:spPr>
          <a:xfrm>
            <a:off x="381000" y="1524000"/>
            <a:ext cx="8229600" cy="4530725"/>
          </a:xfrm>
        </p:spPr>
        <p:txBody>
          <a:bodyPr/>
          <a:lstStyle/>
          <a:p>
            <a:pPr eaLnBrk="1" hangingPunct="1">
              <a:lnSpc>
                <a:spcPct val="90000"/>
              </a:lnSpc>
            </a:pPr>
            <a:endParaRPr lang="en-US" altLang="en-US" sz="2400" dirty="0" smtClean="0">
              <a:ea typeface="ＭＳ Ｐゴシック" pitchFamily="34" charset="-128"/>
            </a:endParaRPr>
          </a:p>
          <a:p>
            <a:pPr eaLnBrk="1" hangingPunct="1">
              <a:lnSpc>
                <a:spcPct val="90000"/>
              </a:lnSpc>
            </a:pPr>
            <a:r>
              <a:rPr lang="en-US" altLang="en-US" sz="2400" dirty="0" smtClean="0">
                <a:ea typeface="ＭＳ Ｐゴシック" pitchFamily="34" charset="-128"/>
              </a:rPr>
              <a:t>DNA</a:t>
            </a:r>
          </a:p>
          <a:p>
            <a:pPr eaLnBrk="1" hangingPunct="1">
              <a:lnSpc>
                <a:spcPct val="90000"/>
              </a:lnSpc>
            </a:pPr>
            <a:r>
              <a:rPr lang="en-US" altLang="en-US" sz="2400" dirty="0" smtClean="0">
                <a:ea typeface="ＭＳ Ｐゴシック" pitchFamily="34" charset="-128"/>
              </a:rPr>
              <a:t>RNA</a:t>
            </a:r>
          </a:p>
          <a:p>
            <a:pPr eaLnBrk="1" hangingPunct="1">
              <a:lnSpc>
                <a:spcPct val="90000"/>
              </a:lnSpc>
            </a:pPr>
            <a:r>
              <a:rPr lang="en-US" altLang="en-US" sz="2400" dirty="0" smtClean="0">
                <a:ea typeface="ＭＳ Ｐゴシック" pitchFamily="34" charset="-128"/>
              </a:rPr>
              <a:t>Protein</a:t>
            </a:r>
          </a:p>
        </p:txBody>
      </p:sp>
      <p:pic>
        <p:nvPicPr>
          <p:cNvPr id="1026" name="Picture 2" descr="https://upload.wikimedia.org/wikipedia/commons/0/06/Centraldogma_nodet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752600"/>
            <a:ext cx="4788426" cy="3924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429000" y="5943600"/>
            <a:ext cx="4572000" cy="369332"/>
          </a:xfrm>
          <a:prstGeom prst="rect">
            <a:avLst/>
          </a:prstGeom>
          <a:noFill/>
        </p:spPr>
        <p:txBody>
          <a:bodyPr wrap="square" rtlCol="0">
            <a:spAutoFit/>
          </a:bodyPr>
          <a:lstStyle/>
          <a:p>
            <a:r>
              <a:rPr lang="en-US" dirty="0" smtClean="0"/>
              <a:t>Central dogma of molecular biology</a:t>
            </a:r>
            <a:endParaRPr lang="en-US" dirty="0"/>
          </a:p>
        </p:txBody>
      </p:sp>
    </p:spTree>
    <p:extLst>
      <p:ext uri="{BB962C8B-B14F-4D97-AF65-F5344CB8AC3E}">
        <p14:creationId xmlns:p14="http://schemas.microsoft.com/office/powerpoint/2010/main" val="3470922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Central dogma of molecular biology</a:t>
            </a:r>
            <a:endParaRPr lang="en-US" dirty="0"/>
          </a:p>
        </p:txBody>
      </p:sp>
      <p:pic>
        <p:nvPicPr>
          <p:cNvPr id="51202" name="Picture 2" descr="File:Cdmb.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2460"/>
            <a:ext cx="6553200" cy="4562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02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Biological sequences can be represented by strings.</a:t>
            </a:r>
            <a:endParaRPr lang="en-US" dirty="0"/>
          </a:p>
        </p:txBody>
      </p:sp>
      <p:sp>
        <p:nvSpPr>
          <p:cNvPr id="23555" name="Rectangle 4"/>
          <p:cNvSpPr>
            <a:spLocks noGrp="1" noChangeArrowheads="1"/>
          </p:cNvSpPr>
          <p:nvPr>
            <p:ph type="body" idx="1"/>
          </p:nvPr>
        </p:nvSpPr>
        <p:spPr>
          <a:xfrm>
            <a:off x="0" y="1371600"/>
            <a:ext cx="9144000" cy="2057400"/>
          </a:xfrm>
        </p:spPr>
        <p:txBody>
          <a:bodyPr/>
          <a:lstStyle/>
          <a:p>
            <a:pPr eaLnBrk="1" hangingPunct="1">
              <a:lnSpc>
                <a:spcPct val="90000"/>
              </a:lnSpc>
            </a:pPr>
            <a:r>
              <a:rPr lang="en-US" altLang="en-US" sz="2400" dirty="0" smtClean="0">
                <a:ea typeface="ＭＳ Ｐゴシック" pitchFamily="34" charset="-128"/>
              </a:rPr>
              <a:t>DNA are strings over a 4 letter alphabet(A,C,G,T), and RNA are also strings over a 4 letter alphabet (A,C,G,U).</a:t>
            </a:r>
          </a:p>
          <a:p>
            <a:pPr eaLnBrk="1" hangingPunct="1">
              <a:lnSpc>
                <a:spcPct val="90000"/>
              </a:lnSpc>
            </a:pPr>
            <a:r>
              <a:rPr lang="en-US" altLang="en-US" sz="2400" dirty="0" smtClean="0">
                <a:ea typeface="ＭＳ Ｐゴシック" pitchFamily="34" charset="-128"/>
              </a:rPr>
              <a:t>Protein Sequences are strings over a 20 letter alphabet.</a:t>
            </a:r>
          </a:p>
          <a:p>
            <a:pPr eaLnBrk="1" hangingPunct="1">
              <a:lnSpc>
                <a:spcPct val="90000"/>
              </a:lnSpc>
            </a:pPr>
            <a:endParaRPr lang="en-US" altLang="en-US" sz="2400" dirty="0" smtClean="0">
              <a:ea typeface="ＭＳ Ｐゴシック" pitchFamily="34" charset="-128"/>
            </a:endParaRPr>
          </a:p>
        </p:txBody>
      </p:sp>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15939"/>
            <a:ext cx="6553200" cy="4469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1012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databases, portals and tools</a:t>
            </a:r>
            <a:endParaRPr lang="en-US" dirty="0"/>
          </a:p>
        </p:txBody>
      </p:sp>
      <p:sp>
        <p:nvSpPr>
          <p:cNvPr id="3" name="Content Placeholder 2"/>
          <p:cNvSpPr>
            <a:spLocks noGrp="1"/>
          </p:cNvSpPr>
          <p:nvPr>
            <p:ph idx="1"/>
          </p:nvPr>
        </p:nvSpPr>
        <p:spPr/>
        <p:txBody>
          <a:bodyPr/>
          <a:lstStyle/>
          <a:p>
            <a:r>
              <a:rPr lang="en-US" dirty="0" smtClean="0"/>
              <a:t>Some of the most commonly used:</a:t>
            </a:r>
          </a:p>
          <a:p>
            <a:pPr lvl="1"/>
            <a:r>
              <a:rPr lang="en-US" dirty="0" smtClean="0"/>
              <a:t>NCBI (database and analysis tools)</a:t>
            </a:r>
          </a:p>
          <a:p>
            <a:pPr lvl="1"/>
            <a:r>
              <a:rPr lang="en-US" dirty="0" smtClean="0"/>
              <a:t>UCSC Genome Browser (database and tools)</a:t>
            </a:r>
          </a:p>
          <a:p>
            <a:pPr lvl="1"/>
            <a:r>
              <a:rPr lang="en-US" dirty="0" err="1" smtClean="0"/>
              <a:t>ExPASY</a:t>
            </a:r>
            <a:r>
              <a:rPr lang="en-US" dirty="0" smtClean="0"/>
              <a:t> (online bioinformatics portal)</a:t>
            </a:r>
            <a:endParaRPr lang="en-US" dirty="0"/>
          </a:p>
        </p:txBody>
      </p:sp>
    </p:spTree>
    <p:extLst>
      <p:ext uri="{BB962C8B-B14F-4D97-AF65-F5344CB8AC3E}">
        <p14:creationId xmlns:p14="http://schemas.microsoft.com/office/powerpoint/2010/main" val="1161193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1467</Words>
  <Application>Microsoft Office PowerPoint</Application>
  <PresentationFormat>On-screen Show (4:3)</PresentationFormat>
  <Paragraphs>168</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Biological Sequence Analysis</vt:lpstr>
      <vt:lpstr>Background</vt:lpstr>
      <vt:lpstr>Background</vt:lpstr>
      <vt:lpstr>Overall goals of the course</vt:lpstr>
      <vt:lpstr>Introduction</vt:lpstr>
      <vt:lpstr>Three main types of biological sequences</vt:lpstr>
      <vt:lpstr>Central dogma of molecular biology</vt:lpstr>
      <vt:lpstr>Biological sequences can be represented by strings.</vt:lpstr>
      <vt:lpstr>Online databases, portals and tools</vt:lpstr>
      <vt:lpstr>Sequence databases</vt:lpstr>
      <vt:lpstr>Genbank in its own words</vt:lpstr>
      <vt:lpstr>Growth in GenBank base pairs (1982-2007)</vt:lpstr>
      <vt:lpstr>Usage examples: TP53</vt:lpstr>
      <vt:lpstr>Usage examples: TP53</vt:lpstr>
      <vt:lpstr>Sequence of a gene in FASTA format (part of a gene sequence)</vt:lpstr>
      <vt:lpstr>Question (using NCBI)</vt:lpstr>
      <vt:lpstr>Finding homologous sequences using BLAST</vt:lpstr>
      <vt:lpstr>An example of BLAST search results</vt:lpstr>
      <vt:lpstr>Question (Using BLAST)</vt:lpstr>
      <vt:lpstr>BLAST search</vt:lpstr>
      <vt:lpstr>Genomes and genome assemblies</vt:lpstr>
      <vt:lpstr>Question (using NCBI)</vt:lpstr>
      <vt:lpstr>UCSC Genome Browser</vt:lpstr>
      <vt:lpstr>Using BLAT in UCSC Genome Browser</vt:lpstr>
      <vt:lpstr>BLAT results on UCSC genome browser</vt:lpstr>
      <vt:lpstr>Question (Using UCSC Genome Browser)</vt:lpstr>
      <vt:lpstr>ExPASY</vt:lpstr>
      <vt:lpstr>Question (Using Expasy)</vt:lpstr>
      <vt:lpstr>Probably the most simple bioinformatics task: reverse complement (RC)</vt:lpstr>
      <vt:lpstr>Question (Using Expasy and Programming)</vt:lpstr>
      <vt:lpstr>Summary</vt:lpstr>
      <vt:lpstr>Take home message</vt:lpstr>
      <vt:lpstr>Additional resources</vt:lpstr>
      <vt:lpstr>Future lectures</vt:lpstr>
    </vt:vector>
  </TitlesOfParts>
  <Company>Eisai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27</cp:revision>
  <dcterms:created xsi:type="dcterms:W3CDTF">2018-11-15T23:08:47Z</dcterms:created>
  <dcterms:modified xsi:type="dcterms:W3CDTF">2018-11-18T17:30:21Z</dcterms:modified>
</cp:coreProperties>
</file>