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7" r:id="rId10"/>
    <p:sldId id="266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DAFAD-DF60-BD64-4FED-695011B5F313}" v="129" dt="2020-09-20T23:08:51.085"/>
    <p1510:client id="{3A1B1A16-B19E-4C9E-B480-98538AF01B52}" v="67" dt="2020-09-20T02:10:45.818"/>
    <p1510:client id="{7F44395F-308C-F7BC-316C-0F9F249CC930}" v="2" dt="2020-09-20T02:11:18.082"/>
    <p1510:client id="{95DC4D6A-A3DF-4A7C-B504-BC3BD5A7F551}" v="7523" dt="2020-09-20T21:30:45.605"/>
    <p1510:client id="{F8FA2E99-E5B4-A8A1-B144-7C6D8FCDB5DA}" v="45" dt="2020-09-20T21:54:20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51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61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369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57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3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5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0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5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5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55/2019/7076942" TargetMode="External"/><Relationship Id="rId3" Type="http://schemas.openxmlformats.org/officeDocument/2006/relationships/hyperlink" Target="https://doi.org/10.3389/fimmu.2013.00114" TargetMode="External"/><Relationship Id="rId7" Type="http://schemas.openxmlformats.org/officeDocument/2006/relationships/hyperlink" Target="https://doi.org/10.1016/j.intimp.2015.03.011" TargetMode="External"/><Relationship Id="rId12" Type="http://schemas.openxmlformats.org/officeDocument/2006/relationships/hyperlink" Target="https://doi.org/10.1163/1937240x-00002356" TargetMode="External"/><Relationship Id="rId2" Type="http://schemas.openxmlformats.org/officeDocument/2006/relationships/hyperlink" Target="https://doi.org/10.1016/j.bbapap.2013.02.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ybiotech.com/hemocyanin-keyhole-limpet-klh-subunits-powder/" TargetMode="External"/><Relationship Id="rId11" Type="http://schemas.openxmlformats.org/officeDocument/2006/relationships/hyperlink" Target="https://doi.org/10.5772/57552" TargetMode="External"/><Relationship Id="rId5" Type="http://schemas.openxmlformats.org/officeDocument/2006/relationships/hyperlink" Target="https://www.biovision.com/hemocyanin-keyhole-limpet-klh-native.html" TargetMode="External"/><Relationship Id="rId10" Type="http://schemas.openxmlformats.org/officeDocument/2006/relationships/hyperlink" Target="https://doi.org/10.1007/s00018-016-2326-7" TargetMode="External"/><Relationship Id="rId4" Type="http://schemas.openxmlformats.org/officeDocument/2006/relationships/hyperlink" Target="https://www.abcepta.com/products/PBV10538r-Hemocyanin-Keyhole-Limpet-KLH--Native-protein" TargetMode="External"/><Relationship Id="rId9" Type="http://schemas.openxmlformats.org/officeDocument/2006/relationships/hyperlink" Target="https://biosyncorp.com/klh/klh_keyhole_limpet_hemocyanin/#:~:text=They%20are%20approximately%2035%20nm,of%20a%20%22nucleating%22%20didecam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one.014156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Hemocyanin, a Vaccine Adjuvant – The Search for an Alternative 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Dean Hoffer</a:t>
            </a:r>
          </a:p>
          <a:p>
            <a:r>
              <a:rPr lang="en-US" dirty="0">
                <a:cs typeface="Calibri"/>
              </a:rPr>
              <a:t>9/20/20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9F8-9F43-43F0-A4E9-08F8A59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152" y="624110"/>
            <a:ext cx="9452460" cy="1280890"/>
          </a:xfrm>
        </p:spPr>
        <p:txBody>
          <a:bodyPr/>
          <a:lstStyle/>
          <a:p>
            <a:r>
              <a:rPr lang="en-US" dirty="0">
                <a:cs typeface="Calibri Light"/>
              </a:rPr>
              <a:t>Methods – in Vivo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ED75-6315-4212-8B1C-5DC7302F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74" y="1457633"/>
            <a:ext cx="10771237" cy="5203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Test top hemocyanin subunits as a vaccine adjuvant in a Patient Derived Xenograft (PDX) mouse model with transplanted human hematopoietic stem cells</a:t>
            </a:r>
          </a:p>
          <a:p>
            <a:r>
              <a:rPr lang="en-US" dirty="0">
                <a:ea typeface="+mn-lt"/>
                <a:cs typeface="+mn-lt"/>
              </a:rPr>
              <a:t>Male  Nod-</a:t>
            </a:r>
            <a:r>
              <a:rPr lang="en-US" i="1" dirty="0" err="1">
                <a:ea typeface="+mn-lt"/>
                <a:cs typeface="+mn-lt"/>
              </a:rPr>
              <a:t>scid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IL2Rgamma</a:t>
            </a:r>
            <a:r>
              <a:rPr lang="en-US" baseline="30000" dirty="0">
                <a:ea typeface="+mn-lt"/>
                <a:cs typeface="+mn-lt"/>
              </a:rPr>
              <a:t>null</a:t>
            </a:r>
            <a:r>
              <a:rPr lang="en-US" dirty="0">
                <a:ea typeface="+mn-lt"/>
                <a:cs typeface="+mn-lt"/>
              </a:rPr>
              <a:t> immune deficient mice (cohorts of 6)</a:t>
            </a:r>
            <a:endParaRPr lang="en-US" dirty="0"/>
          </a:p>
          <a:p>
            <a:pPr indent="-285750"/>
            <a:r>
              <a:rPr lang="en-US" dirty="0"/>
              <a:t>Test groups:</a:t>
            </a:r>
          </a:p>
          <a:p>
            <a:pPr lvl="1"/>
            <a:r>
              <a:rPr lang="en-US" dirty="0"/>
              <a:t>Vaccine with KLH</a:t>
            </a:r>
          </a:p>
          <a:p>
            <a:pPr lvl="1"/>
            <a:r>
              <a:rPr lang="en-US" dirty="0"/>
              <a:t>Vaccine with top native hemocyanin (not KLH)</a:t>
            </a:r>
          </a:p>
          <a:p>
            <a:pPr lvl="1"/>
            <a:r>
              <a:rPr lang="en-US" dirty="0"/>
              <a:t>Vaccine with top hemocyanin sub-unit</a:t>
            </a:r>
          </a:p>
          <a:p>
            <a:pPr lvl="1"/>
            <a:r>
              <a:rPr lang="en-US" dirty="0"/>
              <a:t>Vaccine with no hemocyanin</a:t>
            </a:r>
          </a:p>
          <a:p>
            <a:pPr lvl="1"/>
            <a:r>
              <a:rPr lang="en-US" dirty="0"/>
              <a:t>24 total mice per round (repeat at least once)</a:t>
            </a:r>
          </a:p>
          <a:p>
            <a:pPr indent="-285750"/>
            <a:endParaRPr lang="en-US" dirty="0"/>
          </a:p>
          <a:p>
            <a:r>
              <a:rPr lang="en-US" dirty="0"/>
              <a:t>General Protocol</a:t>
            </a:r>
          </a:p>
          <a:p>
            <a:pPr lvl="1"/>
            <a:r>
              <a:rPr lang="en-US" dirty="0"/>
              <a:t>Xenograft patient tumor tissue in mice</a:t>
            </a:r>
          </a:p>
          <a:p>
            <a:pPr lvl="1"/>
            <a:r>
              <a:rPr lang="en-US" dirty="0"/>
              <a:t>Transplant Human PBMCs</a:t>
            </a:r>
          </a:p>
          <a:p>
            <a:pPr lvl="1"/>
            <a:r>
              <a:rPr lang="en-US" dirty="0"/>
              <a:t>Administer  cancer vaccine with KLH, hemocyanin sub-unit, or no hemocyanin</a:t>
            </a:r>
          </a:p>
          <a:p>
            <a:pPr lvl="1"/>
            <a:r>
              <a:rPr lang="en-US" dirty="0"/>
              <a:t>Monitor tumor progression and mortality</a:t>
            </a:r>
          </a:p>
          <a:p>
            <a:pPr marL="685800" lvl="1"/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9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9F8-9F43-43F0-A4E9-08F8A59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152" y="624110"/>
            <a:ext cx="9452460" cy="1280890"/>
          </a:xfrm>
        </p:spPr>
        <p:txBody>
          <a:bodyPr/>
          <a:lstStyle/>
          <a:p>
            <a:r>
              <a:rPr lang="en-US" dirty="0">
                <a:cs typeface="Calibri Light"/>
              </a:rPr>
              <a:t>Expected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4B3D5-06A9-4249-A0E4-5123E4A607E9}"/>
              </a:ext>
            </a:extLst>
          </p:cNvPr>
          <p:cNvSpPr txBox="1">
            <a:spLocks/>
          </p:cNvSpPr>
          <p:nvPr/>
        </p:nvSpPr>
        <p:spPr>
          <a:xfrm>
            <a:off x="1038174" y="1363849"/>
            <a:ext cx="10771237" cy="5343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Hemocyanin from </a:t>
            </a:r>
            <a:r>
              <a:rPr lang="en-US" i="1" dirty="0">
                <a:ea typeface="+mn-lt"/>
                <a:cs typeface="+mn-lt"/>
              </a:rPr>
              <a:t>Helix </a:t>
            </a:r>
            <a:r>
              <a:rPr lang="en-US" i="1" dirty="0" err="1">
                <a:ea typeface="+mn-lt"/>
                <a:cs typeface="+mn-lt"/>
              </a:rPr>
              <a:t>pomatia</a:t>
            </a:r>
            <a:r>
              <a:rPr lang="en-US" dirty="0">
                <a:ea typeface="+mn-lt"/>
                <a:cs typeface="+mn-lt"/>
              </a:rPr>
              <a:t> will be the most immunogenic new hemocyanin, comparable to KLH</a:t>
            </a:r>
          </a:p>
          <a:p>
            <a:pPr lvl="1"/>
            <a:r>
              <a:rPr lang="en-US" dirty="0">
                <a:ea typeface="+mn-lt"/>
                <a:cs typeface="+mn-lt"/>
              </a:rPr>
              <a:t>Because of sequence similarity and close phylogeny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Individual subunits of hemocyanin elicit immune responses significantly weaker than the native protein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Likely because of extensive post-translational modification only involved in fully assembled protein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Specific T cell activation (Functional Assay)</a:t>
            </a:r>
          </a:p>
          <a:p>
            <a:pPr lvl="1"/>
            <a:r>
              <a:rPr lang="en-US" dirty="0">
                <a:ea typeface="+mn-lt"/>
                <a:cs typeface="+mn-lt"/>
              </a:rPr>
              <a:t>Native KLH and </a:t>
            </a:r>
            <a:r>
              <a:rPr lang="en-US" i="1" dirty="0">
                <a:ea typeface="+mn-lt"/>
                <a:cs typeface="+mn-lt"/>
              </a:rPr>
              <a:t>Helix </a:t>
            </a:r>
            <a:r>
              <a:rPr lang="en-US" i="1" dirty="0" err="1">
                <a:ea typeface="+mn-lt"/>
                <a:cs typeface="+mn-lt"/>
              </a:rPr>
              <a:t>pomatia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hemocyanin as an adjuvant will produce the greatest number of different functional TCRs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 Vivo study</a:t>
            </a:r>
          </a:p>
          <a:p>
            <a:pPr lvl="1"/>
            <a:r>
              <a:rPr lang="en-US" dirty="0">
                <a:ea typeface="+mn-lt"/>
                <a:cs typeface="+mn-lt"/>
              </a:rPr>
              <a:t>Top native hemocyanin candidate and KLH will have the most </a:t>
            </a:r>
            <a:r>
              <a:rPr lang="en-US" dirty="0" err="1">
                <a:ea typeface="+mn-lt"/>
                <a:cs typeface="+mn-lt"/>
              </a:rPr>
              <a:t>signifant</a:t>
            </a:r>
            <a:r>
              <a:rPr lang="en-US" dirty="0">
                <a:ea typeface="+mn-lt"/>
                <a:cs typeface="+mn-lt"/>
              </a:rPr>
              <a:t> impact on tumor progression and survival</a:t>
            </a:r>
          </a:p>
        </p:txBody>
      </p:sp>
    </p:spTree>
    <p:extLst>
      <p:ext uri="{BB962C8B-B14F-4D97-AF65-F5344CB8AC3E}">
        <p14:creationId xmlns:p14="http://schemas.microsoft.com/office/powerpoint/2010/main" val="310022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9F8-9F43-43F0-A4E9-08F8A59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152" y="624110"/>
            <a:ext cx="9452460" cy="1280890"/>
          </a:xfrm>
        </p:spPr>
        <p:txBody>
          <a:bodyPr/>
          <a:lstStyle/>
          <a:p>
            <a:r>
              <a:rPr lang="en-US" dirty="0">
                <a:cs typeface="Calibri Light"/>
              </a:rPr>
              <a:t>Potential Difficulties/Backup Plan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24852B-4C19-4E21-AF4E-CE431CE3CE1D}"/>
              </a:ext>
            </a:extLst>
          </p:cNvPr>
          <p:cNvSpPr txBox="1">
            <a:spLocks/>
          </p:cNvSpPr>
          <p:nvPr/>
        </p:nvSpPr>
        <p:spPr>
          <a:xfrm>
            <a:off x="1038174" y="1363849"/>
            <a:ext cx="10771237" cy="5343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Recombinant hemocyanin is difficult to produce</a:t>
            </a:r>
          </a:p>
          <a:p>
            <a:pPr lvl="1"/>
            <a:r>
              <a:rPr lang="en-US" dirty="0"/>
              <a:t>Lack of post-translational modifications (glycosylation)</a:t>
            </a:r>
          </a:p>
          <a:p>
            <a:pPr lvl="1"/>
            <a:r>
              <a:rPr lang="en-US" dirty="0"/>
              <a:t>Recombinant sub-units will also lack modifications</a:t>
            </a:r>
          </a:p>
          <a:p>
            <a:pPr lvl="1"/>
            <a:r>
              <a:rPr lang="en-US" dirty="0"/>
              <a:t>Production of such a large protein or subunit may kill the cell</a:t>
            </a:r>
          </a:p>
          <a:p>
            <a:pPr lvl="2"/>
            <a:r>
              <a:rPr lang="en-US" dirty="0"/>
              <a:t>Copper is highly cytotoxic</a:t>
            </a:r>
          </a:p>
          <a:p>
            <a:pPr marL="0" indent="0">
              <a:buNone/>
            </a:pPr>
            <a:r>
              <a:rPr lang="en-US" b="1" u="sng" dirty="0"/>
              <a:t>Solution:</a:t>
            </a:r>
            <a:r>
              <a:rPr lang="en-US" dirty="0"/>
              <a:t> Continue investigation with isolated native hemocyanin proteins. An alternative source organisms should still be evaluated.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The immunodeficient mouse model may not be robust enough to tolerate both a xenograft and PBMC transplant</a:t>
            </a:r>
          </a:p>
          <a:p>
            <a:pPr marL="0" indent="0">
              <a:buNone/>
            </a:pPr>
            <a:r>
              <a:rPr lang="en-US" b="1" u="sng" dirty="0"/>
              <a:t>Solution:</a:t>
            </a:r>
            <a:r>
              <a:rPr lang="en-US" dirty="0"/>
              <a:t> Switch to a different mouse model.  Vaccine efficacy does not need to be tested on human cancer.  A C57/BL6 mouse model with bacterial or viral infection may also be suitable; however, a mouse immune system may respond to adjuvants differently and a humanized immune mouse would be preferred.  Another </a:t>
            </a:r>
            <a:r>
              <a:rPr lang="en-US" dirty="0" err="1"/>
              <a:t>approch</a:t>
            </a:r>
            <a:r>
              <a:rPr lang="en-US" dirty="0"/>
              <a:t> would be to irradiate mice with x-ray radiation, and </a:t>
            </a:r>
            <a:r>
              <a:rPr lang="en-US" dirty="0" err="1"/>
              <a:t>transpant</a:t>
            </a:r>
            <a:r>
              <a:rPr lang="en-US" dirty="0"/>
              <a:t> human CD34+ hematopoietic stem cells before bacterial or viral infection.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0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2787-5DBF-4E75-9526-FB5ECA2E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FA61-0A6C-4937-90A8-FF47EC19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23" y="1377507"/>
            <a:ext cx="10770189" cy="512441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[1]  Markl, J. (2013). Evolution of molluscan hemocyanin structures. Biochimica et </a:t>
            </a:r>
            <a:r>
              <a:rPr lang="en-US" dirty="0" err="1">
                <a:ea typeface="+mn-lt"/>
                <a:cs typeface="+mn-lt"/>
              </a:rPr>
              <a:t>Biophysica</a:t>
            </a:r>
            <a:r>
              <a:rPr lang="en-US" dirty="0">
                <a:ea typeface="+mn-lt"/>
                <a:cs typeface="+mn-lt"/>
              </a:rPr>
              <a:t> Acta (BBA) - Proteins and Proteomics, 1834(9), 1840–1852. </a:t>
            </a:r>
            <a:r>
              <a:rPr lang="en-US" dirty="0">
                <a:ea typeface="+mn-lt"/>
                <a:cs typeface="+mn-lt"/>
                <a:hlinkClick r:id="rId2"/>
              </a:rPr>
              <a:t>https://doi.org/10.1016/j.bbapap.2013.02.020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[2] Becker, María &amp; Arancibia Zunino, Sergio &amp; Salazar, Fabian &amp; Campo, Miguel &amp; Ioannes, Alfredo. (2014). Mollusk </a:t>
            </a:r>
            <a:r>
              <a:rPr lang="en-US" dirty="0" err="1">
                <a:ea typeface="+mn-lt"/>
                <a:cs typeface="+mn-lt"/>
              </a:rPr>
              <a:t>Hemocyanins</a:t>
            </a:r>
            <a:r>
              <a:rPr lang="en-US" dirty="0">
                <a:ea typeface="+mn-lt"/>
                <a:cs typeface="+mn-lt"/>
              </a:rPr>
              <a:t> as Natural Immunostimulants in Biomedical Applications. 10.5772/57552 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Awate</a:t>
            </a:r>
            <a:r>
              <a:rPr lang="en-US" dirty="0">
                <a:ea typeface="+mn-lt"/>
                <a:cs typeface="+mn-lt"/>
              </a:rPr>
              <a:t>, S., </a:t>
            </a:r>
            <a:r>
              <a:rPr lang="en-US" dirty="0" err="1">
                <a:ea typeface="+mn-lt"/>
                <a:cs typeface="+mn-lt"/>
              </a:rPr>
              <a:t>Babiuk</a:t>
            </a:r>
            <a:r>
              <a:rPr lang="en-US" dirty="0">
                <a:ea typeface="+mn-lt"/>
                <a:cs typeface="+mn-lt"/>
              </a:rPr>
              <a:t>, L. A., &amp; Mutwiri, G. (2013). Mechanisms of action of adjuvants. Frontiers in immunology, 4, 114. </a:t>
            </a:r>
            <a:r>
              <a:rPr lang="en-US" dirty="0">
                <a:ea typeface="+mn-lt"/>
                <a:cs typeface="+mn-lt"/>
                <a:hlinkClick r:id="rId3"/>
              </a:rPr>
              <a:t>https://doi.org/10.3389/fimmu.2013.00114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https://www.abcepta.com/products/PBV10538r-Hemocyanin-Keyhole-Limpet-KLH--Native-protein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5"/>
              </a:rPr>
              <a:t>https://www.biovision.com/hemocyanin-keyhole-limpet-klh-native.html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6"/>
              </a:rPr>
              <a:t>https://www.raybiotech.com/hemocyanin-keyhole-limpet-klh-subunits-powder/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Linzen</a:t>
            </a:r>
            <a:r>
              <a:rPr lang="en-US" dirty="0">
                <a:ea typeface="+mn-lt"/>
                <a:cs typeface="+mn-lt"/>
              </a:rPr>
              <a:t> B, </a:t>
            </a:r>
            <a:r>
              <a:rPr lang="en-US" dirty="0" err="1">
                <a:ea typeface="+mn-lt"/>
                <a:cs typeface="+mn-lt"/>
              </a:rPr>
              <a:t>Soeter</a:t>
            </a:r>
            <a:r>
              <a:rPr lang="en-US" dirty="0">
                <a:ea typeface="+mn-lt"/>
                <a:cs typeface="+mn-lt"/>
              </a:rPr>
              <a:t> NM, Riggs AF, et al. The structure of arthropod </a:t>
            </a:r>
            <a:r>
              <a:rPr lang="en-US" dirty="0" err="1">
                <a:ea typeface="+mn-lt"/>
                <a:cs typeface="+mn-lt"/>
              </a:rPr>
              <a:t>hemocyanins</a:t>
            </a:r>
            <a:r>
              <a:rPr lang="en-US" dirty="0">
                <a:ea typeface="+mn-lt"/>
                <a:cs typeface="+mn-lt"/>
              </a:rPr>
              <a:t>. Science. 1985;229(4713):519-524. doi:10.1126/science.4023698 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Gesheva</a:t>
            </a:r>
            <a:r>
              <a:rPr lang="en-US" dirty="0">
                <a:ea typeface="+mn-lt"/>
                <a:cs typeface="+mn-lt"/>
              </a:rPr>
              <a:t>, V., </a:t>
            </a:r>
            <a:r>
              <a:rPr lang="en-US" dirty="0" err="1">
                <a:ea typeface="+mn-lt"/>
                <a:cs typeface="+mn-lt"/>
              </a:rPr>
              <a:t>Chausheva</a:t>
            </a:r>
            <a:r>
              <a:rPr lang="en-US" dirty="0">
                <a:ea typeface="+mn-lt"/>
                <a:cs typeface="+mn-lt"/>
              </a:rPr>
              <a:t>, S., Stefanova, N., </a:t>
            </a:r>
            <a:r>
              <a:rPr lang="en-US" dirty="0" err="1">
                <a:ea typeface="+mn-lt"/>
                <a:cs typeface="+mn-lt"/>
              </a:rPr>
              <a:t>Mihaylova</a:t>
            </a:r>
            <a:r>
              <a:rPr lang="en-US" dirty="0">
                <a:ea typeface="+mn-lt"/>
                <a:cs typeface="+mn-lt"/>
              </a:rPr>
              <a:t>, N., </a:t>
            </a:r>
            <a:r>
              <a:rPr lang="en-US" dirty="0" err="1">
                <a:ea typeface="+mn-lt"/>
                <a:cs typeface="+mn-lt"/>
              </a:rPr>
              <a:t>Doumanova</a:t>
            </a:r>
            <a:r>
              <a:rPr lang="en-US" dirty="0">
                <a:ea typeface="+mn-lt"/>
                <a:cs typeface="+mn-lt"/>
              </a:rPr>
              <a:t>, L., </a:t>
            </a:r>
            <a:r>
              <a:rPr lang="en-US" dirty="0" err="1">
                <a:ea typeface="+mn-lt"/>
                <a:cs typeface="+mn-lt"/>
              </a:rPr>
              <a:t>Idakieva</a:t>
            </a:r>
            <a:r>
              <a:rPr lang="en-US" dirty="0">
                <a:ea typeface="+mn-lt"/>
                <a:cs typeface="+mn-lt"/>
              </a:rPr>
              <a:t>, K., &amp; </a:t>
            </a:r>
            <a:r>
              <a:rPr lang="en-US" dirty="0" err="1">
                <a:ea typeface="+mn-lt"/>
                <a:cs typeface="+mn-lt"/>
              </a:rPr>
              <a:t>Tchorbanov</a:t>
            </a:r>
            <a:r>
              <a:rPr lang="en-US" dirty="0">
                <a:ea typeface="+mn-lt"/>
                <a:cs typeface="+mn-lt"/>
              </a:rPr>
              <a:t>, A. (2015). Helix </a:t>
            </a:r>
            <a:r>
              <a:rPr lang="en-US" dirty="0" err="1">
                <a:ea typeface="+mn-lt"/>
                <a:cs typeface="+mn-lt"/>
              </a:rPr>
              <a:t>pomatia</a:t>
            </a:r>
            <a:r>
              <a:rPr lang="en-US" dirty="0">
                <a:ea typeface="+mn-lt"/>
                <a:cs typeface="+mn-lt"/>
              </a:rPr>
              <a:t> hemocyanin — A novel bio-adjuvant for viral and bacterial antigens. International Immunopharmacology, 26(1), 162–168. </a:t>
            </a:r>
            <a:r>
              <a:rPr lang="en-US" dirty="0">
                <a:ea typeface="+mn-lt"/>
                <a:cs typeface="+mn-lt"/>
                <a:hlinkClick r:id="rId7"/>
              </a:rPr>
              <a:t>https://doi.org/10.1016/j.intimp.2015.03.011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Juan José Mora Román, Miguel Del Campo, Javiera Villar, Francesca Paolini, </a:t>
            </a:r>
            <a:r>
              <a:rPr lang="en-US" dirty="0" err="1">
                <a:ea typeface="+mn-lt"/>
                <a:cs typeface="+mn-lt"/>
              </a:rPr>
              <a:t>Gianfranca</a:t>
            </a:r>
            <a:r>
              <a:rPr lang="en-US" dirty="0">
                <a:ea typeface="+mn-lt"/>
                <a:cs typeface="+mn-lt"/>
              </a:rPr>
              <a:t> Curzio, Aldo Venuti, Lilian Jara, Jorge Ferreira, Paola Murgas, Alvaro </a:t>
            </a:r>
            <a:r>
              <a:rPr lang="en-US" dirty="0" err="1">
                <a:ea typeface="+mn-lt"/>
                <a:cs typeface="+mn-lt"/>
              </a:rPr>
              <a:t>Lladser</a:t>
            </a:r>
            <a:r>
              <a:rPr lang="en-US" dirty="0">
                <a:ea typeface="+mn-lt"/>
                <a:cs typeface="+mn-lt"/>
              </a:rPr>
              <a:t>, Augusto Manubens, María Inés Becker, "Immunotherapeutic Potential of Mollusk </a:t>
            </a:r>
            <a:r>
              <a:rPr lang="en-US" dirty="0" err="1">
                <a:ea typeface="+mn-lt"/>
                <a:cs typeface="+mn-lt"/>
              </a:rPr>
              <a:t>Hemocyanins</a:t>
            </a:r>
            <a:r>
              <a:rPr lang="en-US" dirty="0">
                <a:ea typeface="+mn-lt"/>
                <a:cs typeface="+mn-lt"/>
              </a:rPr>
              <a:t> in Combination with Human Vaccine Adjuvants in Murine Models of Oral Cancer", Journal of Immunology Research, vol. 2019, Article ID 7076942, 19 pages, 2019. </a:t>
            </a:r>
            <a:r>
              <a:rPr lang="en-US" dirty="0">
                <a:ea typeface="+mn-lt"/>
                <a:cs typeface="+mn-lt"/>
                <a:hlinkClick r:id="rId8"/>
              </a:rPr>
              <a:t>https://doi.org/10.1155/2019/7076942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9"/>
              </a:rPr>
              <a:t>https://biosyncorp.com/klh/klh_keyhole_limpet_hemocyanin/#:~:text=They%20are%20approximately%2035%20nm,of%20a%20%22nucleating%22%20didecamer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Coates, C. J., &amp; Decker, H. (2017). Immunological properties of oxygen-transport proteins: hemoglobin, hemocyanin and hemerythrin. Cellular and molecular life sciences : CMLS, 74(2), 293–317. </a:t>
            </a:r>
            <a:r>
              <a:rPr lang="en-US" dirty="0">
                <a:ea typeface="+mn-lt"/>
                <a:cs typeface="+mn-lt"/>
                <a:hlinkClick r:id="rId10"/>
              </a:rPr>
              <a:t>https://doi.org/10.1007/s00018-016-2326-7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van Holde KE, Miller KI, Decker H. </a:t>
            </a:r>
            <a:r>
              <a:rPr lang="en-US" dirty="0" err="1">
                <a:ea typeface="+mn-lt"/>
                <a:cs typeface="+mn-lt"/>
              </a:rPr>
              <a:t>Hemocyanins</a:t>
            </a:r>
            <a:r>
              <a:rPr lang="en-US" dirty="0">
                <a:ea typeface="+mn-lt"/>
                <a:cs typeface="+mn-lt"/>
              </a:rPr>
              <a:t> and invertebrate evolution. J Biol Chem. 2001;276(19):15563-15566. doi:10.1074/jbc.R100010200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Waxman L. The structure of arthropod and </a:t>
            </a:r>
            <a:r>
              <a:rPr lang="en-US" dirty="0" err="1">
                <a:ea typeface="+mn-lt"/>
                <a:cs typeface="+mn-lt"/>
              </a:rPr>
              <a:t>mollusc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hemocyanins</a:t>
            </a:r>
            <a:r>
              <a:rPr lang="en-US" dirty="0">
                <a:ea typeface="+mn-lt"/>
                <a:cs typeface="+mn-lt"/>
              </a:rPr>
              <a:t>. J Biol Chem. 1975;250(10):3796-3806.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Becker, M. I., Arancibia, S., Salazar, F., Del Campo, M., &amp; De Ioannes, A. (2014). Mollusk </a:t>
            </a:r>
            <a:r>
              <a:rPr lang="en-US" dirty="0" err="1">
                <a:ea typeface="+mn-lt"/>
                <a:cs typeface="+mn-lt"/>
              </a:rPr>
              <a:t>Hemocyanins</a:t>
            </a:r>
            <a:r>
              <a:rPr lang="en-US" dirty="0">
                <a:ea typeface="+mn-lt"/>
                <a:cs typeface="+mn-lt"/>
              </a:rPr>
              <a:t> as Natural Immunostimulants in Biomedical Applications. In Immune Response Activation. </a:t>
            </a:r>
            <a:r>
              <a:rPr lang="en-US" dirty="0" err="1">
                <a:ea typeface="+mn-lt"/>
                <a:cs typeface="+mn-lt"/>
              </a:rPr>
              <a:t>InTech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11"/>
              </a:rPr>
              <a:t>https://doi.org/10.5772/57552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Jiewkok</a:t>
            </a:r>
            <a:r>
              <a:rPr lang="en-US" dirty="0">
                <a:ea typeface="+mn-lt"/>
                <a:cs typeface="+mn-lt"/>
              </a:rPr>
              <a:t>, A., </a:t>
            </a:r>
            <a:r>
              <a:rPr lang="en-US" dirty="0" err="1">
                <a:ea typeface="+mn-lt"/>
                <a:cs typeface="+mn-lt"/>
              </a:rPr>
              <a:t>Tsukimura</a:t>
            </a:r>
            <a:r>
              <a:rPr lang="en-US" dirty="0">
                <a:ea typeface="+mn-lt"/>
                <a:cs typeface="+mn-lt"/>
              </a:rPr>
              <a:t>, B., &amp; </a:t>
            </a:r>
            <a:r>
              <a:rPr lang="en-US" dirty="0" err="1">
                <a:ea typeface="+mn-lt"/>
                <a:cs typeface="+mn-lt"/>
              </a:rPr>
              <a:t>Utarabhand</a:t>
            </a:r>
            <a:r>
              <a:rPr lang="en-US" dirty="0">
                <a:ea typeface="+mn-lt"/>
                <a:cs typeface="+mn-lt"/>
              </a:rPr>
              <a:t>, P. (2015). Purification and molecular cloning of hemocyanin from </a:t>
            </a:r>
            <a:r>
              <a:rPr lang="en-US" dirty="0" err="1">
                <a:ea typeface="+mn-lt"/>
                <a:cs typeface="+mn-lt"/>
              </a:rPr>
              <a:t>Fenneropenaeus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merguiensis</a:t>
            </a:r>
            <a:r>
              <a:rPr lang="en-US" dirty="0">
                <a:ea typeface="+mn-lt"/>
                <a:cs typeface="+mn-lt"/>
              </a:rPr>
              <a:t>(de Man, 1888): response to Vibrio </a:t>
            </a:r>
            <a:r>
              <a:rPr lang="en-US" dirty="0" err="1">
                <a:ea typeface="+mn-lt"/>
                <a:cs typeface="+mn-lt"/>
              </a:rPr>
              <a:t>harveyi</a:t>
            </a:r>
            <a:r>
              <a:rPr lang="en-US" dirty="0">
                <a:ea typeface="+mn-lt"/>
                <a:cs typeface="+mn-lt"/>
              </a:rPr>
              <a:t> exposure. Journal of Crustacean Biology, 35(5), 659–669. </a:t>
            </a:r>
            <a:r>
              <a:rPr lang="en-US" dirty="0">
                <a:ea typeface="+mn-lt"/>
                <a:cs typeface="+mn-lt"/>
                <a:hlinkClick r:id="rId12"/>
              </a:rPr>
              <a:t>https://doi.org/10.1163/1937240x-00002356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Klinger, M., Pepin, F., Wilkins, J., Asbury, T., Wittkop, T., Zheng, J., Moorhead, M., &amp; Faham, M. (2015). Multiplex Identification of Antigen-Specific T Cell Receptors Using a Combination of Immune Assays and Immune Receptor Sequencing. PLOS ONE, 10(10), e0141561. https://doi.org/10.1371/journal.pone.0141561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9F8-9F43-43F0-A4E9-08F8A596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 - Hemocyanin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ED75-6315-4212-8B1C-5DC7302F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74" y="1457633"/>
            <a:ext cx="10771237" cy="52032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Hemocyanin is a 4-8 million Dalton protein similar to hemoglobin</a:t>
            </a:r>
          </a:p>
          <a:p>
            <a:pPr lvl="1"/>
            <a:r>
              <a:rPr lang="en-US" dirty="0"/>
              <a:t>2 forms found in </a:t>
            </a:r>
            <a:r>
              <a:rPr lang="en-US" dirty="0" err="1"/>
              <a:t>Molluscs</a:t>
            </a:r>
            <a:r>
              <a:rPr lang="en-US" dirty="0"/>
              <a:t> and Arthropods</a:t>
            </a:r>
          </a:p>
          <a:p>
            <a:pPr lvl="1"/>
            <a:r>
              <a:rPr lang="en-US" dirty="0"/>
              <a:t>10 sub-units</a:t>
            </a:r>
          </a:p>
          <a:p>
            <a:pPr lvl="1"/>
            <a:r>
              <a:rPr lang="en-US" dirty="0"/>
              <a:t>Extensive post translational modification – </a:t>
            </a:r>
            <a:r>
              <a:rPr lang="en-US" dirty="0" err="1"/>
              <a:t>Glycosolation</a:t>
            </a:r>
          </a:p>
          <a:p>
            <a:endParaRPr lang="en-US" dirty="0"/>
          </a:p>
          <a:p>
            <a:r>
              <a:rPr lang="en-US" dirty="0" err="1"/>
              <a:t>Mollusc</a:t>
            </a:r>
            <a:r>
              <a:rPr lang="en-US" dirty="0"/>
              <a:t> hemocyanin is a powerful adjuvant</a:t>
            </a:r>
          </a:p>
          <a:p>
            <a:pPr lvl="1"/>
            <a:r>
              <a:rPr lang="en-US" dirty="0"/>
              <a:t>Keyhole Limpet Hemocyanin</a:t>
            </a:r>
          </a:p>
          <a:p>
            <a:pPr lvl="1"/>
            <a:r>
              <a:rPr lang="en-US" dirty="0"/>
              <a:t>Directs CD4+ T cell activation response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KLH1 and KLH2 genes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[1]</a:t>
            </a:r>
            <a:r>
              <a:rPr lang="en-US" dirty="0" err="1">
                <a:ea typeface="+mn-lt"/>
                <a:cs typeface="+mn-lt"/>
              </a:rPr>
              <a:t>Gatsogiannis</a:t>
            </a:r>
            <a:r>
              <a:rPr lang="en-US" dirty="0">
                <a:ea typeface="+mn-lt"/>
                <a:cs typeface="+mn-lt"/>
              </a:rPr>
              <a:t> C, Markl J. Keyhole limpet hemocyanin: 9-A </a:t>
            </a:r>
            <a:r>
              <a:rPr lang="en-US" dirty="0" err="1">
                <a:ea typeface="+mn-lt"/>
                <a:cs typeface="+mn-lt"/>
              </a:rPr>
              <a:t>CryoEM</a:t>
            </a:r>
            <a:r>
              <a:rPr lang="en-US" dirty="0">
                <a:ea typeface="+mn-lt"/>
                <a:cs typeface="+mn-lt"/>
              </a:rPr>
              <a:t> structure and molecular model of the KLH1 </a:t>
            </a:r>
            <a:r>
              <a:rPr lang="en-US" dirty="0" err="1">
                <a:ea typeface="+mn-lt"/>
                <a:cs typeface="+mn-lt"/>
              </a:rPr>
              <a:t>didecamer</a:t>
            </a:r>
            <a:r>
              <a:rPr lang="en-US" dirty="0">
                <a:ea typeface="+mn-lt"/>
                <a:cs typeface="+mn-lt"/>
              </a:rPr>
              <a:t> reveal the interfaces and intricate topology of the 160 functional units. </a:t>
            </a:r>
            <a:r>
              <a:rPr lang="en-US" i="1" dirty="0">
                <a:ea typeface="+mn-lt"/>
                <a:cs typeface="+mn-lt"/>
              </a:rPr>
              <a:t>J Mol Biol</a:t>
            </a:r>
            <a:r>
              <a:rPr lang="en-US" dirty="0">
                <a:ea typeface="+mn-lt"/>
                <a:cs typeface="+mn-lt"/>
              </a:rPr>
              <a:t>. 2009;385(3):963-983. doi:10.1016/j.jmb.2008.10.080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[2]https://www.rcsb.org/structure/4BED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4D84FF37-04F6-4AEC-80FD-E02010D9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89" y="2244950"/>
            <a:ext cx="3578941" cy="2976186"/>
          </a:xfrm>
          <a:prstGeom prst="rect">
            <a:avLst/>
          </a:prstGeom>
        </p:spPr>
      </p:pic>
      <p:pic>
        <p:nvPicPr>
          <p:cNvPr id="5" name="Picture 5" descr="A picture containing blue, purple, holding, pair&#10;&#10;Description automatically generated">
            <a:extLst>
              <a:ext uri="{FF2B5EF4-FFF2-40B4-BE49-F238E27FC236}">
                <a16:creationId xmlns:a16="http://schemas.microsoft.com/office/drawing/2014/main" id="{F0C46248-BB6D-477B-9ECC-AB7B1301E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852" y="7865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9F8-9F43-43F0-A4E9-08F8A59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03" y="624110"/>
            <a:ext cx="9772009" cy="1280890"/>
          </a:xfrm>
        </p:spPr>
        <p:txBody>
          <a:bodyPr/>
          <a:lstStyle/>
          <a:p>
            <a:r>
              <a:rPr lang="en-US" dirty="0">
                <a:cs typeface="Calibri Light"/>
              </a:rPr>
              <a:t>Background – Hemocyanin as an adjuvant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ED75-6315-4212-8B1C-5DC7302F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74" y="1457633"/>
            <a:ext cx="10771237" cy="520329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Current adjuvants: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Aluminum derivatives</a:t>
            </a:r>
          </a:p>
          <a:p>
            <a:pPr lvl="2"/>
            <a:r>
              <a:rPr lang="en-US" sz="1800" dirty="0">
                <a:ea typeface="+mn-lt"/>
                <a:cs typeface="+mn-lt"/>
              </a:rPr>
              <a:t>Good humoral response</a:t>
            </a:r>
          </a:p>
          <a:p>
            <a:pPr lvl="2"/>
            <a:r>
              <a:rPr lang="en-US" sz="1800" dirty="0">
                <a:ea typeface="+mn-lt"/>
                <a:cs typeface="+mn-lt"/>
              </a:rPr>
              <a:t>Poor cellular response</a:t>
            </a:r>
          </a:p>
          <a:p>
            <a:pPr lvl="2"/>
            <a:endParaRPr lang="en-US" sz="18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2019 Roman et al.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Compared KLH, </a:t>
            </a:r>
            <a:r>
              <a:rPr lang="en-US" sz="2000" i="1" dirty="0" err="1">
                <a:ea typeface="+mn-lt"/>
                <a:cs typeface="+mn-lt"/>
              </a:rPr>
              <a:t>Concholepas</a:t>
            </a:r>
            <a:r>
              <a:rPr lang="en-US" sz="2000" i="1" dirty="0">
                <a:ea typeface="+mn-lt"/>
                <a:cs typeface="+mn-lt"/>
              </a:rPr>
              <a:t> </a:t>
            </a:r>
            <a:r>
              <a:rPr lang="en-US" sz="2000" i="1" dirty="0" err="1">
                <a:ea typeface="+mn-lt"/>
                <a:cs typeface="+mn-lt"/>
              </a:rPr>
              <a:t>concholepas</a:t>
            </a:r>
            <a:r>
              <a:rPr lang="en-US" sz="2000" i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Hemocyanin (CCH), and </a:t>
            </a:r>
            <a:r>
              <a:rPr lang="en-US" sz="2000" i="1" dirty="0" err="1">
                <a:ea typeface="+mn-lt"/>
                <a:cs typeface="+mn-lt"/>
              </a:rPr>
              <a:t>Fissurella</a:t>
            </a:r>
            <a:r>
              <a:rPr lang="en-US" sz="2000" i="1" dirty="0">
                <a:ea typeface="+mn-lt"/>
                <a:cs typeface="+mn-lt"/>
              </a:rPr>
              <a:t> </a:t>
            </a:r>
            <a:r>
              <a:rPr lang="en-US" sz="2000" i="1" dirty="0" err="1">
                <a:ea typeface="+mn-lt"/>
                <a:cs typeface="+mn-lt"/>
              </a:rPr>
              <a:t>Latimargianta</a:t>
            </a:r>
            <a:r>
              <a:rPr lang="en-US" sz="2000" i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hemocyanin (FHL) in combination with conventional adjuvants</a:t>
            </a:r>
          </a:p>
          <a:p>
            <a:pPr lvl="2"/>
            <a:r>
              <a:rPr lang="en-US" sz="1800" dirty="0"/>
              <a:t>Alum, </a:t>
            </a:r>
            <a:r>
              <a:rPr lang="en-US" sz="1800" dirty="0" err="1"/>
              <a:t>AddaVax</a:t>
            </a:r>
            <a:r>
              <a:rPr lang="en-US" sz="1800" dirty="0"/>
              <a:t>(squalene based oil in water nano emulsion) and QS-21(plant extract) [1]</a:t>
            </a:r>
          </a:p>
          <a:p>
            <a:pPr marL="457200" lvl="1" indent="0">
              <a:buNone/>
            </a:pPr>
            <a:r>
              <a:rPr lang="en-US" sz="2000" b="1" u="sng" dirty="0"/>
              <a:t>Results:</a:t>
            </a:r>
            <a:endParaRPr lang="en-US" sz="2000" dirty="0"/>
          </a:p>
          <a:p>
            <a:pPr lvl="1"/>
            <a:r>
              <a:rPr lang="en-US" sz="2000" dirty="0"/>
              <a:t>KLH and FLH-QS21 formulations reduced tumor development and increased survival</a:t>
            </a:r>
            <a:endParaRPr lang="en-US" dirty="0"/>
          </a:p>
          <a:p>
            <a:pPr lvl="1"/>
            <a:r>
              <a:rPr lang="en-US" sz="2000" dirty="0" err="1"/>
              <a:t>Hemocyanins</a:t>
            </a:r>
            <a:r>
              <a:rPr lang="en-US" sz="2000" dirty="0"/>
              <a:t> have no cytotoxic effect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[1]https://www.invivogen.com/addavax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9F8-9F43-43F0-A4E9-08F8A59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055" y="624110"/>
            <a:ext cx="9329557" cy="1280890"/>
          </a:xfrm>
        </p:spPr>
        <p:txBody>
          <a:bodyPr/>
          <a:lstStyle/>
          <a:p>
            <a:r>
              <a:rPr lang="en-US" dirty="0">
                <a:cs typeface="Calibri Light"/>
              </a:rPr>
              <a:t>Background – Hemocyanin production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ED75-6315-4212-8B1C-5DC7302F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74" y="1457633"/>
            <a:ext cx="10771237" cy="5203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KLH is extremely expensive</a:t>
            </a:r>
          </a:p>
          <a:p>
            <a:pPr lvl="1"/>
            <a:r>
              <a:rPr lang="en-US" dirty="0"/>
              <a:t>$5,000 to more than $150,000 per gram for native protein</a:t>
            </a:r>
          </a:p>
          <a:p>
            <a:endParaRPr lang="en-US" dirty="0"/>
          </a:p>
          <a:p>
            <a:r>
              <a:rPr lang="en-US" dirty="0"/>
              <a:t>Recombinant KLH is difficult to produce</a:t>
            </a:r>
          </a:p>
          <a:p>
            <a:pPr lvl="1"/>
            <a:r>
              <a:rPr lang="en-US" dirty="0"/>
              <a:t>Large protein size</a:t>
            </a:r>
          </a:p>
          <a:p>
            <a:pPr lvl="1"/>
            <a:r>
              <a:rPr lang="en-US" dirty="0"/>
              <a:t>Extensive post-translational modifications</a:t>
            </a:r>
          </a:p>
          <a:p>
            <a:pPr lvl="2"/>
            <a:r>
              <a:rPr lang="en-US" dirty="0"/>
              <a:t>Glycosylation</a:t>
            </a:r>
          </a:p>
          <a:p>
            <a:endParaRPr lang="en-US" dirty="0"/>
          </a:p>
          <a:p>
            <a:r>
              <a:rPr lang="en-US" dirty="0"/>
              <a:t>Only source of recombinant hemocyanin is not suitable for GMP or GCP</a:t>
            </a:r>
          </a:p>
          <a:p>
            <a:pPr lvl="1"/>
            <a:r>
              <a:rPr lang="en-US" dirty="0"/>
              <a:t>Produced in </a:t>
            </a:r>
            <a:r>
              <a:rPr lang="en-US" i="1" dirty="0"/>
              <a:t>E. coli</a:t>
            </a:r>
            <a:endParaRPr lang="en-US" dirty="0"/>
          </a:p>
          <a:p>
            <a:pPr lvl="1"/>
            <a:r>
              <a:rPr lang="en-US" dirty="0"/>
              <a:t>Only 95% purity</a:t>
            </a:r>
          </a:p>
          <a:p>
            <a:endParaRPr lang="en-US" dirty="0"/>
          </a:p>
          <a:p>
            <a:r>
              <a:rPr lang="en-US" dirty="0"/>
              <a:t>Recent Sars-COVID-19 vaccine development may result in a shortage of vaccine adjuvants</a:t>
            </a:r>
          </a:p>
        </p:txBody>
      </p:sp>
    </p:spTree>
    <p:extLst>
      <p:ext uri="{BB962C8B-B14F-4D97-AF65-F5344CB8AC3E}">
        <p14:creationId xmlns:p14="http://schemas.microsoft.com/office/powerpoint/2010/main" val="253299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9F8-9F43-43F0-A4E9-08F8A59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055" y="624110"/>
            <a:ext cx="9329557" cy="1280890"/>
          </a:xfrm>
        </p:spPr>
        <p:txBody>
          <a:bodyPr/>
          <a:lstStyle/>
          <a:p>
            <a:r>
              <a:rPr lang="en-US" dirty="0">
                <a:cs typeface="Calibri Light"/>
              </a:rPr>
              <a:t>Background – Preliminary Research</a:t>
            </a:r>
            <a:endParaRPr lang="en-US" dirty="0"/>
          </a:p>
        </p:txBody>
      </p:sp>
      <p:pic>
        <p:nvPicPr>
          <p:cNvPr id="6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BE7D333-0A71-4B69-BA5D-B02C3877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51" y="1266192"/>
            <a:ext cx="6245942" cy="55915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5B1E07-1AF2-4D97-BBFB-76BF3CB9D76B}"/>
              </a:ext>
            </a:extLst>
          </p:cNvPr>
          <p:cNvSpPr/>
          <p:nvPr/>
        </p:nvSpPr>
        <p:spPr>
          <a:xfrm>
            <a:off x="6941574" y="3340509"/>
            <a:ext cx="5186515" cy="2212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3090B5-7A8B-4725-9C39-4147379C5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381" y="1260988"/>
            <a:ext cx="5729070" cy="55965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006550-6B0C-47DF-82F7-4BBF4597FA19}"/>
              </a:ext>
            </a:extLst>
          </p:cNvPr>
          <p:cNvSpPr txBox="1"/>
          <p:nvPr/>
        </p:nvSpPr>
        <p:spPr>
          <a:xfrm>
            <a:off x="1022106" y="14441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KLH1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10B29-A77D-4C44-889E-29FEF40F4F37}"/>
              </a:ext>
            </a:extLst>
          </p:cNvPr>
          <p:cNvSpPr txBox="1"/>
          <p:nvPr/>
        </p:nvSpPr>
        <p:spPr>
          <a:xfrm>
            <a:off x="6989151" y="14441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KLH2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ABFE3-6048-4E15-A459-7541B7EA78FB}"/>
              </a:ext>
            </a:extLst>
          </p:cNvPr>
          <p:cNvSpPr/>
          <p:nvPr/>
        </p:nvSpPr>
        <p:spPr>
          <a:xfrm>
            <a:off x="1021418" y="1335862"/>
            <a:ext cx="4905162" cy="2212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9F8-9F43-43F0-A4E9-08F8A59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055" y="624110"/>
            <a:ext cx="9329557" cy="1280890"/>
          </a:xfrm>
        </p:spPr>
        <p:txBody>
          <a:bodyPr/>
          <a:lstStyle/>
          <a:p>
            <a:r>
              <a:rPr lang="en-US" dirty="0">
                <a:cs typeface="Calibri Light"/>
              </a:rPr>
              <a:t>Background – Organisms of Interest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ED75-6315-4212-8B1C-5DC7302F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74" y="1457633"/>
            <a:ext cx="10771237" cy="52032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Potential Novel Hemocyanin Adjuvants found in:</a:t>
            </a:r>
          </a:p>
          <a:p>
            <a:pPr lvl="1"/>
            <a:r>
              <a:rPr lang="en-US" i="1" dirty="0"/>
              <a:t>Helix </a:t>
            </a:r>
            <a:r>
              <a:rPr lang="en-US" i="1" dirty="0" err="1"/>
              <a:t>pomatia</a:t>
            </a:r>
            <a:r>
              <a:rPr lang="en-US" i="1" dirty="0"/>
              <a:t> </a:t>
            </a:r>
            <a:r>
              <a:rPr lang="en-US" dirty="0"/>
              <a:t>(Burgundy Snail, escargot)</a:t>
            </a:r>
            <a:endParaRPr lang="en-US" i="1" dirty="0"/>
          </a:p>
          <a:p>
            <a:pPr lvl="1"/>
            <a:r>
              <a:rPr lang="en-US" i="1" dirty="0" err="1"/>
              <a:t>Rapana</a:t>
            </a:r>
            <a:r>
              <a:rPr lang="en-US" i="1" dirty="0"/>
              <a:t> </a:t>
            </a:r>
            <a:r>
              <a:rPr lang="en-US" i="1" dirty="0" err="1"/>
              <a:t>venosa</a:t>
            </a:r>
            <a:r>
              <a:rPr lang="en-US" dirty="0"/>
              <a:t> (Veined Rapa Whelk)</a:t>
            </a:r>
            <a:endParaRPr lang="en-US" i="1" dirty="0"/>
          </a:p>
          <a:p>
            <a:pPr lvl="1"/>
            <a:r>
              <a:rPr lang="en-US" i="1" dirty="0" err="1"/>
              <a:t>Enteroctopus</a:t>
            </a:r>
            <a:r>
              <a:rPr lang="en-US" i="1" dirty="0"/>
              <a:t> </a:t>
            </a:r>
            <a:r>
              <a:rPr lang="en-US" i="1" dirty="0" err="1"/>
              <a:t>dolfleini</a:t>
            </a:r>
            <a:r>
              <a:rPr lang="en-US" dirty="0"/>
              <a:t> (Giant Pacific Octopus)</a:t>
            </a:r>
            <a:endParaRPr lang="en-US" i="1" dirty="0"/>
          </a:p>
          <a:p>
            <a:pPr lvl="1"/>
            <a:r>
              <a:rPr lang="en-US" i="1" dirty="0"/>
              <a:t>Sepia officinalis</a:t>
            </a:r>
            <a:r>
              <a:rPr lang="en-US" dirty="0"/>
              <a:t> (Common Cuttlefish)</a:t>
            </a:r>
          </a:p>
          <a:p>
            <a:pPr lvl="1"/>
            <a:r>
              <a:rPr lang="en-US" dirty="0"/>
              <a:t> </a:t>
            </a:r>
            <a:r>
              <a:rPr lang="en-US" i="1" dirty="0" err="1"/>
              <a:t>Concholepas</a:t>
            </a:r>
            <a:r>
              <a:rPr lang="en-US" i="1" dirty="0"/>
              <a:t> </a:t>
            </a:r>
            <a:r>
              <a:rPr lang="en-US" i="1" dirty="0" err="1"/>
              <a:t>concholepas</a:t>
            </a:r>
            <a:r>
              <a:rPr lang="en-US" i="1" dirty="0"/>
              <a:t> </a:t>
            </a:r>
            <a:r>
              <a:rPr lang="en-US" dirty="0"/>
              <a:t>(Chilean Abalone)</a:t>
            </a:r>
            <a:endParaRPr lang="en-US" dirty="0" err="1"/>
          </a:p>
          <a:p>
            <a:pPr lvl="1"/>
            <a:r>
              <a:rPr lang="en-US" i="1" dirty="0" err="1"/>
              <a:t>Fissurella</a:t>
            </a:r>
            <a:r>
              <a:rPr lang="en-US" i="1" dirty="0"/>
              <a:t> </a:t>
            </a:r>
            <a:r>
              <a:rPr lang="en-US" i="1" dirty="0" err="1"/>
              <a:t>Latimargianta</a:t>
            </a:r>
            <a:r>
              <a:rPr lang="en-US" i="1" dirty="0"/>
              <a:t> </a:t>
            </a:r>
            <a:r>
              <a:rPr lang="en-US" dirty="0"/>
              <a:t>(Sea Snail, keyhole limpet family)</a:t>
            </a:r>
            <a:endParaRPr lang="en-US" i="1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635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9F8-9F43-43F0-A4E9-08F8A59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152" y="624110"/>
            <a:ext cx="9452460" cy="1280890"/>
          </a:xfrm>
        </p:spPr>
        <p:txBody>
          <a:bodyPr/>
          <a:lstStyle/>
          <a:p>
            <a:r>
              <a:rPr lang="en-US" dirty="0">
                <a:cs typeface="Calibri Light"/>
              </a:rPr>
              <a:t>Question/Aims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ED75-6315-4212-8B1C-5DC7302F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74" y="1457633"/>
            <a:ext cx="10771237" cy="52032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u="sng" dirty="0"/>
              <a:t>Overarching goal: </a:t>
            </a:r>
            <a:r>
              <a:rPr lang="en-US" b="1" dirty="0"/>
              <a:t>Can we find an alternative source for hemocyanin production by the means of an alternative organism or production of recombinant sub-units?</a:t>
            </a:r>
          </a:p>
          <a:p>
            <a:endParaRPr lang="en-US" dirty="0"/>
          </a:p>
          <a:p>
            <a:pPr>
              <a:buAutoNum type="arabicPeriod"/>
            </a:pPr>
            <a:r>
              <a:rPr lang="en-US" dirty="0"/>
              <a:t>Test novel hemocyanin proteins for immune response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r>
              <a:rPr lang="en-US" dirty="0"/>
              <a:t>Using novel hemocyanin immune response data,  identify sequences or regions in the hemocyanin gene that are conserved across </a:t>
            </a:r>
            <a:r>
              <a:rPr lang="en-US" dirty="0" err="1"/>
              <a:t>hemocyanins</a:t>
            </a:r>
            <a:r>
              <a:rPr lang="en-US" dirty="0"/>
              <a:t> with good responses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r>
              <a:rPr lang="en-US" dirty="0"/>
              <a:t>Using these conserved sequences, identify immunostimulatory sub-units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r>
              <a:rPr lang="en-US" dirty="0"/>
              <a:t>Produce recombinant sub-unit and characterize immunogenicity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r>
              <a:rPr lang="en-US" dirty="0"/>
              <a:t>This study will focus on the immunological significance of native </a:t>
            </a:r>
            <a:r>
              <a:rPr lang="en-US" dirty="0" err="1"/>
              <a:t>hemocyanins</a:t>
            </a:r>
            <a:r>
              <a:rPr lang="en-US" dirty="0"/>
              <a:t> to understand sub-unit immunogenicity, not on optimization of purification protocols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3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9F8-9F43-43F0-A4E9-08F8A59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152" y="624110"/>
            <a:ext cx="9452460" cy="1280890"/>
          </a:xfrm>
        </p:spPr>
        <p:txBody>
          <a:bodyPr/>
          <a:lstStyle/>
          <a:p>
            <a:r>
              <a:rPr lang="en-US" dirty="0">
                <a:cs typeface="Calibri Light"/>
              </a:rPr>
              <a:t>Methods – in Vitro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ED75-6315-4212-8B1C-5DC7302F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74" y="1457633"/>
            <a:ext cx="10771237" cy="52032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545844-4041-425B-9601-02EBB0C3FE9B}"/>
              </a:ext>
            </a:extLst>
          </p:cNvPr>
          <p:cNvSpPr txBox="1">
            <a:spLocks/>
          </p:cNvSpPr>
          <p:nvPr/>
        </p:nvSpPr>
        <p:spPr>
          <a:xfrm>
            <a:off x="885774" y="1610033"/>
            <a:ext cx="10771237" cy="5203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77D891-8F5F-4567-9AE1-01940FADF9FA}"/>
              </a:ext>
            </a:extLst>
          </p:cNvPr>
          <p:cNvSpPr txBox="1">
            <a:spLocks/>
          </p:cNvSpPr>
          <p:nvPr/>
        </p:nvSpPr>
        <p:spPr>
          <a:xfrm>
            <a:off x="944389" y="1656925"/>
            <a:ext cx="10771237" cy="5203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077742-9363-4F66-861F-290E72D0A942}"/>
              </a:ext>
            </a:extLst>
          </p:cNvPr>
          <p:cNvSpPr txBox="1">
            <a:spLocks/>
          </p:cNvSpPr>
          <p:nvPr/>
        </p:nvSpPr>
        <p:spPr>
          <a:xfrm>
            <a:off x="1038174" y="1363849"/>
            <a:ext cx="10771237" cy="5343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Isolate </a:t>
            </a:r>
            <a:r>
              <a:rPr lang="en-US" dirty="0" err="1"/>
              <a:t>hemocyanins</a:t>
            </a:r>
            <a:r>
              <a:rPr lang="en-US" dirty="0"/>
              <a:t> from: </a:t>
            </a:r>
            <a:r>
              <a:rPr lang="en-US" i="1" dirty="0">
                <a:ea typeface="+mn-lt"/>
                <a:cs typeface="+mn-lt"/>
              </a:rPr>
              <a:t>Helix </a:t>
            </a:r>
            <a:r>
              <a:rPr lang="en-US" i="1" dirty="0" err="1">
                <a:ea typeface="+mn-lt"/>
                <a:cs typeface="+mn-lt"/>
              </a:rPr>
              <a:t>pomatia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Rapana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i="1" dirty="0" err="1">
                <a:ea typeface="+mn-lt"/>
                <a:cs typeface="+mn-lt"/>
              </a:rPr>
              <a:t>venosa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Enteroctopus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i="1" dirty="0" err="1">
                <a:ea typeface="+mn-lt"/>
                <a:cs typeface="+mn-lt"/>
              </a:rPr>
              <a:t>dofleini</a:t>
            </a:r>
            <a:r>
              <a:rPr lang="en-US" i="1" dirty="0">
                <a:ea typeface="+mn-lt"/>
                <a:cs typeface="+mn-lt"/>
              </a:rPr>
              <a:t>, Sepia officinalis, </a:t>
            </a:r>
            <a:r>
              <a:rPr lang="en-US" i="1" dirty="0" err="1">
                <a:ea typeface="+mn-lt"/>
                <a:cs typeface="+mn-lt"/>
              </a:rPr>
              <a:t>Concholepas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i="1" dirty="0" err="1">
                <a:ea typeface="+mn-lt"/>
                <a:cs typeface="+mn-lt"/>
              </a:rPr>
              <a:t>concholepas</a:t>
            </a:r>
            <a:r>
              <a:rPr lang="en-US" i="1" dirty="0">
                <a:ea typeface="+mn-lt"/>
                <a:cs typeface="+mn-lt"/>
              </a:rPr>
              <a:t>, </a:t>
            </a:r>
            <a:r>
              <a:rPr lang="en-US" i="1" dirty="0" err="1">
                <a:ea typeface="+mn-lt"/>
                <a:cs typeface="+mn-lt"/>
              </a:rPr>
              <a:t>Fissurella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i="1" dirty="0" err="1">
                <a:ea typeface="+mn-lt"/>
                <a:cs typeface="+mn-lt"/>
              </a:rPr>
              <a:t>Latimargianta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Megathura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crenulata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(Keyhole Limpet)</a:t>
            </a:r>
            <a:endParaRPr lang="en-US" i="1" dirty="0">
              <a:ea typeface="+mn-lt"/>
              <a:cs typeface="+mn-lt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Ultracentrifucation</a:t>
            </a:r>
            <a:r>
              <a:rPr lang="en-US" dirty="0">
                <a:ea typeface="+mn-lt"/>
                <a:cs typeface="+mn-lt"/>
              </a:rPr>
              <a:t>, SDS-PAGE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Characterize T cell activation</a:t>
            </a:r>
            <a:endParaRPr lang="en-US" i="1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Isolate human donor T cells by negative selection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Stimulate with isolated </a:t>
            </a:r>
            <a:r>
              <a:rPr lang="en-US" dirty="0" err="1">
                <a:ea typeface="+mn-lt"/>
                <a:cs typeface="+mn-lt"/>
              </a:rPr>
              <a:t>hemocyanins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Flow cytometry for T cell activation (CD4, CD8, CD137, CD56, CD45RA, CD45RO)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Compare sequence similarity of highly immunogenic </a:t>
            </a:r>
            <a:r>
              <a:rPr lang="en-US" dirty="0" err="1">
                <a:ea typeface="+mn-lt"/>
                <a:cs typeface="+mn-lt"/>
              </a:rPr>
              <a:t>hemocyanins</a:t>
            </a:r>
            <a:endParaRPr lang="en-US" i="1" dirty="0" err="1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Identify similar subunits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Produce recombinant subunits in eukaryotic cell line</a:t>
            </a:r>
          </a:p>
          <a:p>
            <a:pPr lvl="1"/>
            <a:r>
              <a:rPr lang="en-US" dirty="0">
                <a:ea typeface="+mn-lt"/>
                <a:cs typeface="+mn-lt"/>
              </a:rPr>
              <a:t>Lentiviral transduction with an inducible promotor</a:t>
            </a:r>
          </a:p>
          <a:p>
            <a:pPr lvl="1"/>
            <a:r>
              <a:rPr lang="en-US" dirty="0">
                <a:ea typeface="+mn-lt"/>
                <a:cs typeface="+mn-lt"/>
              </a:rPr>
              <a:t>Antibiotic resistance selection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5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E9F8-9F43-43F0-A4E9-08F8A59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152" y="624110"/>
            <a:ext cx="9452460" cy="1280890"/>
          </a:xfrm>
        </p:spPr>
        <p:txBody>
          <a:bodyPr/>
          <a:lstStyle/>
          <a:p>
            <a:r>
              <a:rPr lang="en-US" dirty="0">
                <a:cs typeface="Calibri Light"/>
              </a:rPr>
              <a:t>Methods – in Vitro Functional Assays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077742-9363-4F66-861F-290E72D0A942}"/>
              </a:ext>
            </a:extLst>
          </p:cNvPr>
          <p:cNvSpPr txBox="1">
            <a:spLocks/>
          </p:cNvSpPr>
          <p:nvPr/>
        </p:nvSpPr>
        <p:spPr>
          <a:xfrm>
            <a:off x="1038174" y="1363849"/>
            <a:ext cx="10771237" cy="5343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D39DF1-769C-4759-95F8-CE4491B90650}"/>
              </a:ext>
            </a:extLst>
          </p:cNvPr>
          <p:cNvSpPr txBox="1">
            <a:spLocks/>
          </p:cNvSpPr>
          <p:nvPr/>
        </p:nvSpPr>
        <p:spPr>
          <a:xfrm>
            <a:off x="1202297" y="1434188"/>
            <a:ext cx="10771237" cy="5343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Compare T cell activation response</a:t>
            </a:r>
          </a:p>
          <a:p>
            <a:pPr lvl="1" indent="-285750"/>
            <a:r>
              <a:rPr lang="en-US" dirty="0">
                <a:ea typeface="+mn-lt"/>
                <a:cs typeface="+mn-lt"/>
              </a:rPr>
              <a:t> Recombinant hemocyanin sub-units vs native proteins vs KLH</a:t>
            </a:r>
          </a:p>
          <a:p>
            <a:pPr lvl="1" indent="-285750"/>
            <a:r>
              <a:rPr lang="en-US" dirty="0">
                <a:ea typeface="+mn-lt"/>
                <a:cs typeface="+mn-lt"/>
              </a:rPr>
              <a:t>Flow cytometry for T cell activation (CD4, CD8, CD137, CD56, CD45RA, CD45RO)</a:t>
            </a:r>
            <a:endParaRPr lang="en-US" dirty="0"/>
          </a:p>
          <a:p>
            <a:pPr lvl="1" indent="-285750"/>
            <a:endParaRPr lang="en-US" dirty="0">
              <a:ea typeface="+mn-lt"/>
              <a:cs typeface="+mn-lt"/>
            </a:endParaRPr>
          </a:p>
          <a:p>
            <a:pPr marL="285750" indent="-285750"/>
            <a:r>
              <a:rPr lang="en-US" dirty="0">
                <a:ea typeface="+mn-lt"/>
                <a:cs typeface="+mn-lt"/>
              </a:rPr>
              <a:t>Evaluate specific T cell activation response</a:t>
            </a:r>
            <a:endParaRPr lang="en-US" dirty="0"/>
          </a:p>
          <a:p>
            <a:pPr marL="685800" lvl="1"/>
            <a:r>
              <a:rPr lang="en-US" dirty="0">
                <a:ea typeface="+mn-lt"/>
                <a:cs typeface="+mn-lt"/>
              </a:rPr>
              <a:t>Isolate Monocytes (CD14+ selection)</a:t>
            </a:r>
          </a:p>
          <a:p>
            <a:pPr marL="685800" lvl="1"/>
            <a:r>
              <a:rPr lang="en-US" dirty="0">
                <a:ea typeface="+mn-lt"/>
                <a:cs typeface="+mn-lt"/>
              </a:rPr>
              <a:t>Mature Monocytes to Dendritic Cells(DCs) to be used as antigen presenting cells (APCs) (IL-4, GM-CSF)</a:t>
            </a:r>
          </a:p>
          <a:p>
            <a:pPr marL="685800" lvl="1"/>
            <a:r>
              <a:rPr lang="en-US" dirty="0">
                <a:ea typeface="+mn-lt"/>
                <a:cs typeface="+mn-lt"/>
              </a:rPr>
              <a:t>Load DCs with peptides of interest on to MHCs (peptide, LPS, </a:t>
            </a:r>
            <a:r>
              <a:rPr lang="en-US" dirty="0" err="1">
                <a:ea typeface="+mn-lt"/>
                <a:cs typeface="+mn-lt"/>
              </a:rPr>
              <a:t>IFNg</a:t>
            </a:r>
            <a:r>
              <a:rPr lang="en-US" dirty="0">
                <a:ea typeface="+mn-lt"/>
                <a:cs typeface="+mn-lt"/>
              </a:rPr>
              <a:t>, IL-4, GM-CSF)</a:t>
            </a:r>
          </a:p>
          <a:p>
            <a:pPr marL="685800" lvl="1"/>
            <a:r>
              <a:rPr lang="en-US" dirty="0">
                <a:ea typeface="+mn-lt"/>
                <a:cs typeface="+mn-lt"/>
              </a:rPr>
              <a:t>Isolate naïve CD4/8 T cells</a:t>
            </a:r>
          </a:p>
          <a:p>
            <a:pPr marL="685800" lvl="1"/>
            <a:r>
              <a:rPr lang="en-US" dirty="0">
                <a:ea typeface="+mn-lt"/>
                <a:cs typeface="+mn-lt"/>
              </a:rPr>
              <a:t>Add naïve T cells to APCs– Add Hemocyanin as an adjuvant</a:t>
            </a:r>
          </a:p>
          <a:p>
            <a:pPr marL="685800" lvl="1"/>
            <a:r>
              <a:rPr lang="en-US" dirty="0">
                <a:ea typeface="+mn-lt"/>
                <a:cs typeface="+mn-lt"/>
              </a:rPr>
              <a:t>Allow T cells to expand (IL-7, IL-15, IL-2 is optional)</a:t>
            </a:r>
          </a:p>
          <a:p>
            <a:pPr marL="685800" lvl="1"/>
            <a:r>
              <a:rPr lang="en-US" dirty="0">
                <a:ea typeface="+mn-lt"/>
                <a:cs typeface="+mn-lt"/>
              </a:rPr>
              <a:t>Stain cells with CD137+ antibody as a background stain then restimulate with peptides of interest</a:t>
            </a:r>
          </a:p>
          <a:p>
            <a:pPr marL="685800" lvl="1"/>
            <a:r>
              <a:rPr lang="en-US" dirty="0">
                <a:ea typeface="+mn-lt"/>
                <a:cs typeface="+mn-lt"/>
              </a:rPr>
              <a:t>Sort activated T cells (CD137+)</a:t>
            </a:r>
          </a:p>
          <a:p>
            <a:pPr marL="685800" lvl="1"/>
            <a:r>
              <a:rPr lang="en-US" dirty="0">
                <a:ea typeface="+mn-lt"/>
                <a:cs typeface="+mn-lt"/>
              </a:rPr>
              <a:t>Sequence T cell receptors (TCRs)</a:t>
            </a:r>
          </a:p>
          <a:p>
            <a:pPr marL="685800" lvl="1"/>
            <a:r>
              <a:rPr lang="en-US" dirty="0">
                <a:ea typeface="+mn-lt"/>
                <a:cs typeface="+mn-lt"/>
              </a:rPr>
              <a:t>Engineer T cells with specific TCRs</a:t>
            </a:r>
          </a:p>
          <a:p>
            <a:pPr marL="685800" lvl="1"/>
            <a:r>
              <a:rPr lang="en-US" dirty="0">
                <a:ea typeface="+mn-lt"/>
                <a:cs typeface="+mn-lt"/>
              </a:rPr>
              <a:t>Cytotoxic T </a:t>
            </a:r>
            <a:r>
              <a:rPr lang="en-US" dirty="0" err="1">
                <a:ea typeface="+mn-lt"/>
                <a:cs typeface="+mn-lt"/>
              </a:rPr>
              <a:t>Lympocyte</a:t>
            </a:r>
            <a:r>
              <a:rPr lang="en-US" dirty="0">
                <a:ea typeface="+mn-lt"/>
                <a:cs typeface="+mn-lt"/>
              </a:rPr>
              <a:t> killing assay (CTL assay)</a:t>
            </a:r>
            <a:endParaRPr lang="en-US" dirty="0"/>
          </a:p>
          <a:p>
            <a:pPr marL="285750" indent="-285750"/>
            <a:endParaRPr lang="en-US" dirty="0">
              <a:ea typeface="+mn-lt"/>
              <a:cs typeface="+mn-lt"/>
            </a:endParaRPr>
          </a:p>
          <a:p>
            <a:pPr marL="685800" lvl="1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0B533-4072-406A-9E87-F4C81183B65D}"/>
              </a:ext>
            </a:extLst>
          </p:cNvPr>
          <p:cNvSpPr txBox="1"/>
          <p:nvPr/>
        </p:nvSpPr>
        <p:spPr>
          <a:xfrm>
            <a:off x="6834554" y="5662247"/>
            <a:ext cx="56505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Klinger, M., Pepin, F., Wilkins, J., Asbury, T., Wittkop, T., Zheng, J., Moorhead, M., &amp; Faham, M. (2015). Multiplex Identification of Antigen-Specific T Cell Receptors Using a Combination of Immune Assays and Immune Receptor Sequencing. PLOS ONE, 10(10), e0141561. </a:t>
            </a:r>
            <a:r>
              <a:rPr lang="en-US" sz="1200" dirty="0">
                <a:ea typeface="+mn-lt"/>
                <a:cs typeface="+mn-lt"/>
                <a:hlinkClick r:id="rId2"/>
              </a:rPr>
              <a:t>https://doi.org/10.1371/journal.pone.0141561</a:t>
            </a:r>
            <a:endParaRPr lang="en-US" sz="1200"/>
          </a:p>
          <a:p>
            <a:br>
              <a:rPr lang="en-US" dirty="0"/>
            </a:b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512655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Hemocyanin, a Vaccine Adjuvant – The Search for an Alternative Source</vt:lpstr>
      <vt:lpstr>Background - Hemocyanin </vt:lpstr>
      <vt:lpstr>Background – Hemocyanin as an adjuvant</vt:lpstr>
      <vt:lpstr>Background – Hemocyanin production</vt:lpstr>
      <vt:lpstr>Background – Preliminary Research</vt:lpstr>
      <vt:lpstr>Background – Organisms of Interest</vt:lpstr>
      <vt:lpstr>Question/Aims</vt:lpstr>
      <vt:lpstr>Methods – in Vitro</vt:lpstr>
      <vt:lpstr>Methods – in Vitro Functional Assays</vt:lpstr>
      <vt:lpstr>Methods – in Vivo</vt:lpstr>
      <vt:lpstr>Expected Results</vt:lpstr>
      <vt:lpstr>Potential Difficulties/Backup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1063</cp:revision>
  <dcterms:created xsi:type="dcterms:W3CDTF">2020-09-20T02:09:37Z</dcterms:created>
  <dcterms:modified xsi:type="dcterms:W3CDTF">2020-09-20T23:09:07Z</dcterms:modified>
</cp:coreProperties>
</file>