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84" r:id="rId3"/>
    <p:sldId id="357" r:id="rId5"/>
    <p:sldId id="288" r:id="rId6"/>
    <p:sldId id="362" r:id="rId7"/>
    <p:sldId id="360" r:id="rId8"/>
    <p:sldId id="363" r:id="rId9"/>
    <p:sldId id="385" r:id="rId10"/>
    <p:sldId id="365" r:id="rId11"/>
    <p:sldId id="354" r:id="rId12"/>
    <p:sldId id="366" r:id="rId13"/>
    <p:sldId id="367" r:id="rId14"/>
    <p:sldId id="272" r:id="rId15"/>
    <p:sldId id="381" r:id="rId16"/>
    <p:sldId id="382" r:id="rId17"/>
    <p:sldId id="383" r:id="rId18"/>
    <p:sldId id="284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08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首先，我相信大家肯定比较关系广以数学系学位的认可度，因为广以其他系已经有很多毕业案例了，但是我们数学系的案例还是</a:t>
            </a:r>
            <a:r>
              <a:rPr lang="zh-CN" altLang="en-US"/>
              <a:t>比较少。</a:t>
            </a:r>
            <a:endParaRPr lang="zh-CN" altLang="en-US"/>
          </a:p>
          <a:p>
            <a:r>
              <a:rPr lang="zh-CN" altLang="en-US"/>
              <a:t>这里就拿我的背景和申请结果给大家做个案例，从我的情况来分析数学系的</a:t>
            </a:r>
            <a:r>
              <a:rPr lang="zh-CN" altLang="en-US"/>
              <a:t>认可度。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首先，先说说我案例的特殊性，和很多分享经验的</a:t>
            </a:r>
            <a:r>
              <a:rPr lang="en-US" altLang="zh-CN"/>
              <a:t>gpa90</a:t>
            </a:r>
            <a:r>
              <a:rPr lang="zh-CN" altLang="en-US"/>
              <a:t>以上的大佬不同，我的成绩不算特别好，更代表着大多数数学系普通人努力后的</a:t>
            </a:r>
            <a:r>
              <a:rPr lang="zh-CN" altLang="en-US"/>
              <a:t>程度。虽然你看我申请时成绩有</a:t>
            </a:r>
            <a:r>
              <a:rPr lang="en-US" altLang="zh-CN"/>
              <a:t>85</a:t>
            </a:r>
            <a:r>
              <a:rPr lang="zh-CN" altLang="en-US"/>
              <a:t>，不算很低也不算很高，但是也要注意我是延毕了一年才有的</a:t>
            </a:r>
            <a:r>
              <a:rPr lang="en-US" altLang="zh-CN"/>
              <a:t>85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我在大三结束后也就有</a:t>
            </a:r>
            <a:r>
              <a:rPr lang="en-US" altLang="zh-CN"/>
              <a:t>82</a:t>
            </a:r>
            <a:r>
              <a:rPr lang="zh-CN" altLang="en-US"/>
              <a:t>、</a:t>
            </a:r>
            <a:r>
              <a:rPr lang="en-US" altLang="zh-CN"/>
              <a:t>83</a:t>
            </a:r>
            <a:r>
              <a:rPr lang="zh-CN" altLang="en-US"/>
              <a:t>。其次虽然我有一篇一作和相对较多的科研经验，但这些很大程度也都是因为我延毕一年多了更多的时间。所以综上所述我认为只要大家努力，并且愿意延毕或</a:t>
            </a:r>
            <a:r>
              <a:rPr lang="en-US" altLang="zh-CN"/>
              <a:t>gap</a:t>
            </a:r>
            <a:r>
              <a:rPr lang="zh-CN" altLang="en-US"/>
              <a:t>一年来刷经历，大多数是能达到我的水平并拿到类似的</a:t>
            </a:r>
            <a:r>
              <a:rPr lang="en-US" altLang="zh-CN"/>
              <a:t>offer</a:t>
            </a:r>
            <a:r>
              <a:rPr lang="zh-CN" altLang="en-US"/>
              <a:t>的。所以我认为我的案例具有可复制</a:t>
            </a:r>
            <a:r>
              <a:rPr lang="zh-CN" altLang="en-US"/>
              <a:t>性。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qs</a:t>
            </a:r>
            <a:r>
              <a:rPr lang="zh-CN" altLang="en-US"/>
              <a:t>排名中像学校声誉、校友去向，甚至于碳中和指数等等指标都非常主管，有时候就是给一些公司发个调查问卷，让大家填一填最后获得的排名。</a:t>
            </a:r>
            <a:r>
              <a:rPr lang="en-US" altLang="zh-CN"/>
              <a:t>csranking</a:t>
            </a:r>
            <a:r>
              <a:rPr lang="zh-CN" altLang="en-US"/>
              <a:t>就是纯粹的研究导向，尤其推荐想要读博的同学参考，毕竟读博的目的就是产出论文，一般导师发表的论文也就是我们的上线了，如果导师都没有顶会论文，那我们学生就更别想</a:t>
            </a:r>
            <a:r>
              <a:rPr lang="zh-CN" altLang="en-US"/>
              <a:t>了。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但是针对学校的排名，肯定不可能只看</a:t>
            </a:r>
            <a:r>
              <a:rPr lang="en-US" altLang="zh-CN"/>
              <a:t>csranking</a:t>
            </a:r>
            <a:r>
              <a:rPr lang="zh-CN" altLang="en-US"/>
              <a:t>，一般是结合</a:t>
            </a:r>
            <a:r>
              <a:rPr lang="en-US" altLang="zh-CN"/>
              <a:t>usnews</a:t>
            </a:r>
            <a:r>
              <a:rPr lang="zh-CN" altLang="en-US"/>
              <a:t>美国国内排名一起看。</a:t>
            </a:r>
            <a:endParaRPr lang="zh-CN" altLang="en-US"/>
          </a:p>
          <a:p>
            <a:r>
              <a:rPr lang="zh-CN" altLang="en-US"/>
              <a:t>但是呢，我认为其实除了中国人印度人之外，大家应该不用那么在意排名。更多的还是更看重一个</a:t>
            </a:r>
            <a:r>
              <a:rPr lang="en-US" altLang="zh-CN"/>
              <a:t>tier</a:t>
            </a:r>
            <a:r>
              <a:rPr lang="zh-CN" altLang="en-US"/>
              <a:t>，等级制度吗，就比如我们说国内的学校，都会说清北、</a:t>
            </a:r>
            <a:r>
              <a:rPr lang="en-US" altLang="zh-CN"/>
              <a:t>C9</a:t>
            </a:r>
            <a:r>
              <a:rPr lang="zh-CN" altLang="en-US"/>
              <a:t>、上流</a:t>
            </a:r>
            <a:r>
              <a:rPr lang="en-US" altLang="zh-CN"/>
              <a:t>9</a:t>
            </a:r>
            <a:r>
              <a:rPr lang="zh-CN" altLang="en-US"/>
              <a:t>、中流</a:t>
            </a:r>
            <a:r>
              <a:rPr lang="en-US" altLang="zh-CN"/>
              <a:t>9</a:t>
            </a:r>
            <a:r>
              <a:rPr lang="zh-CN" altLang="en-US"/>
              <a:t>、下流</a:t>
            </a:r>
            <a:r>
              <a:rPr lang="en-US" altLang="zh-CN"/>
              <a:t>9</a:t>
            </a:r>
            <a:r>
              <a:rPr lang="zh-CN" altLang="en-US"/>
              <a:t>、上流</a:t>
            </a:r>
            <a:r>
              <a:rPr lang="en-US" altLang="zh-CN"/>
              <a:t>211</a:t>
            </a:r>
            <a:r>
              <a:rPr lang="zh-CN" altLang="en-US"/>
              <a:t>等等。比如我问你中南大学和山东大学哪个强一些，那湖南的人肯定认为中南厉害，但是山东的人肯定想山大厉害。但是实际上他们都是一个</a:t>
            </a:r>
            <a:r>
              <a:rPr lang="en-US" altLang="zh-CN"/>
              <a:t>tier</a:t>
            </a:r>
            <a:r>
              <a:rPr lang="zh-CN" altLang="en-US"/>
              <a:t>，哪个学校厉害一些更多的是因为地缘</a:t>
            </a:r>
            <a:r>
              <a:rPr lang="zh-CN" altLang="en-US"/>
              <a:t>因素。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所以我认为美国学校也是一样的，于是我大概给他们了一些</a:t>
            </a:r>
            <a:r>
              <a:rPr lang="en-US" altLang="zh-CN"/>
              <a:t>tier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但是针对学校的排名，肯定不可能只看</a:t>
            </a:r>
            <a:r>
              <a:rPr lang="en-US" altLang="zh-CN"/>
              <a:t>csranking</a:t>
            </a:r>
            <a:r>
              <a:rPr lang="zh-CN" altLang="en-US"/>
              <a:t>，一般是结合</a:t>
            </a:r>
            <a:r>
              <a:rPr lang="en-US" altLang="zh-CN"/>
              <a:t>usnews</a:t>
            </a:r>
            <a:r>
              <a:rPr lang="zh-CN" altLang="en-US"/>
              <a:t>美国国内排名一起看。</a:t>
            </a:r>
            <a:endParaRPr lang="zh-CN" altLang="en-US"/>
          </a:p>
          <a:p>
            <a:r>
              <a:rPr lang="zh-CN" altLang="en-US"/>
              <a:t>但是呢，我认为其实除了中国人印度人之外，大家应该不用那么在意排名。更多的还是更看重一个</a:t>
            </a:r>
            <a:r>
              <a:rPr lang="en-US" altLang="zh-CN"/>
              <a:t>tier</a:t>
            </a:r>
            <a:r>
              <a:rPr lang="zh-CN" altLang="en-US"/>
              <a:t>，等级制度吗，就比如我们说国内的学校，都会说清北、</a:t>
            </a:r>
            <a:r>
              <a:rPr lang="en-US" altLang="zh-CN"/>
              <a:t>C9</a:t>
            </a:r>
            <a:r>
              <a:rPr lang="zh-CN" altLang="en-US"/>
              <a:t>、上流</a:t>
            </a:r>
            <a:r>
              <a:rPr lang="en-US" altLang="zh-CN"/>
              <a:t>9</a:t>
            </a:r>
            <a:r>
              <a:rPr lang="zh-CN" altLang="en-US"/>
              <a:t>、中流</a:t>
            </a:r>
            <a:r>
              <a:rPr lang="en-US" altLang="zh-CN"/>
              <a:t>9</a:t>
            </a:r>
            <a:r>
              <a:rPr lang="zh-CN" altLang="en-US"/>
              <a:t>、下流</a:t>
            </a:r>
            <a:r>
              <a:rPr lang="en-US" altLang="zh-CN"/>
              <a:t>9</a:t>
            </a:r>
            <a:r>
              <a:rPr lang="zh-CN" altLang="en-US"/>
              <a:t>、上流</a:t>
            </a:r>
            <a:r>
              <a:rPr lang="en-US" altLang="zh-CN"/>
              <a:t>211</a:t>
            </a:r>
            <a:r>
              <a:rPr lang="zh-CN" altLang="en-US"/>
              <a:t>等等。比如我问你中南大学和山东大学哪个强一些，那湖南的人肯定认为中南厉害，但是山东的人肯定想山大厉害。但是实际上他们都是一个</a:t>
            </a:r>
            <a:r>
              <a:rPr lang="en-US" altLang="zh-CN"/>
              <a:t>tier</a:t>
            </a:r>
            <a:r>
              <a:rPr lang="zh-CN" altLang="en-US"/>
              <a:t>，哪个学校厉害一些更多的是因为地缘</a:t>
            </a:r>
            <a:r>
              <a:rPr lang="zh-CN" altLang="en-US"/>
              <a:t>因素。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所以我认为美国学校也是一样的，于是我大概给他们了一些</a:t>
            </a:r>
            <a:r>
              <a:rPr lang="en-US" altLang="zh-CN"/>
              <a:t>tier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2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3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4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9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10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1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 userDrawn="1"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3"/>
          </p:nvPr>
        </p:nvSpPr>
        <p:spPr>
          <a:xfrm>
            <a:off x="695960" y="1079500"/>
            <a:ext cx="11303000" cy="57791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申请时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GPA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：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85.8 (19/56)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一篇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Q1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一作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+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若干科研项目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Offer: 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伊利诺伊大学芝加哥分校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计算机科学博士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(USnews 80, csranking 42)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约翰霍普金斯大学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网络安全硕士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(USnews 6, csranking 52)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南加州大学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计算机科学硕士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(USnews 27, csranking 21)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南加州大学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 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数据科学硕士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0">
              <a:buNone/>
            </a:pP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南加州大学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 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网络安全硕士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乔治城大学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计算机科学硕士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(USnews 24, csranking 77)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威斯康辛大学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信息科学硕士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(USnews 39, csranking 20)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1600">
                <a:sym typeface="+mn-ea"/>
              </a:rPr>
              <a:t>我的成绩不算特别高，更代表着大多数</a:t>
            </a:r>
            <a:r>
              <a:rPr sz="1600">
                <a:sym typeface="+mn-ea"/>
              </a:rPr>
              <a:t>广以数学系普通人努力后的程度，我的案例具有可复制性。</a:t>
            </a:r>
            <a:endParaRPr sz="1600" dirty="0">
              <a:latin typeface="Merriweather" panose="00000500000000000000" charset="0"/>
              <a:cs typeface="Merriweather" panose="00000500000000000000" charset="0"/>
            </a:endParaRPr>
          </a:p>
        </p:txBody>
      </p:sp>
      <p:sp>
        <p:nvSpPr>
          <p:cNvPr id="4" name="标题 3"/>
          <p:cNvSpPr/>
          <p:nvPr>
            <p:ph type="title" idx="1"/>
          </p:nvPr>
        </p:nvSpPr>
        <p:spPr/>
        <p:txBody>
          <a:bodyPr/>
          <a:p>
            <a:r>
              <a:rPr lang="en-US" altLang="zh-CN">
                <a:latin typeface="Merriweather" panose="00000500000000000000" charset="0"/>
                <a:cs typeface="Merriweather" panose="00000500000000000000" charset="0"/>
                <a:sym typeface="+mn-ea"/>
              </a:rPr>
              <a:t>2020MCS-</a:t>
            </a:r>
            <a:r>
              <a:rPr>
                <a:latin typeface="Merriweather" panose="00000500000000000000" charset="0"/>
                <a:cs typeface="Merriweather" panose="00000500000000000000" charset="0"/>
                <a:sym typeface="+mn-ea"/>
              </a:rPr>
              <a:t>刘小奇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3"/>
          </p:nvPr>
        </p:nvSpPr>
        <p:spPr>
          <a:xfrm>
            <a:off x="695960" y="1245235"/>
            <a:ext cx="11303000" cy="5499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专业：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Computer Science (CS)</a:t>
            </a:r>
            <a:endParaRPr lang="en-US" altLang="zh-CN" sz="200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     Electrical Computer Engineering (ECE/CE)</a:t>
            </a:r>
            <a:endParaRPr lang="en-US" altLang="zh-CN" sz="200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     Data Science (DS)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     Information Science/Information Management (IS/IM)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     Biostatistics/Bioinformatics</a:t>
            </a:r>
            <a:endParaRPr lang="en-US" altLang="zh-CN" sz="200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     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交叉学科：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Health Data Science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、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Data Science and Public Policy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等</a:t>
            </a:r>
            <a:endParaRPr lang="en-US" altLang="zh-CN" sz="200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0">
              <a:buNone/>
            </a:pPr>
            <a:endParaRPr lang="en-US" altLang="zh-CN" sz="200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0">
              <a:buNone/>
            </a:pP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学位与专业的排列组合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 = 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项目：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MSCS, MSIM, MCS(Master of Computer Science) </a:t>
            </a:r>
            <a:endParaRPr sz="2000" dirty="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  <a:sym typeface="+mn-ea"/>
              </a:rPr>
              <a:t>项目难度：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  <a:sym typeface="+mn-ea"/>
              </a:rPr>
              <a:t>CS &gt; ECE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  <a:sym typeface="+mn-ea"/>
              </a:rPr>
              <a:t>、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  <a:sym typeface="+mn-ea"/>
              </a:rPr>
              <a:t>DS &gt; IS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  <a:sym typeface="+mn-ea"/>
              </a:rPr>
              <a:t>、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  <a:sym typeface="+mn-ea"/>
              </a:rPr>
              <a:t>Biostatistics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  <a:sym typeface="+mn-ea"/>
              </a:rPr>
              <a:t>、交叉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  <a:sym typeface="+mn-ea"/>
              </a:rPr>
              <a:t>学科</a:t>
            </a:r>
            <a:endParaRPr sz="2000" dirty="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45720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  <a:sym typeface="+mn-ea"/>
              </a:rPr>
              <a:t> 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  <a:sym typeface="+mn-ea"/>
              </a:rPr>
              <a:t>          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MS with thesis &gt; MS no thesis &gt; MEng &gt; Professional Master</a:t>
            </a:r>
            <a:endParaRPr sz="2000" dirty="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45720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  <a:sym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/>
              <a:t>master</a:t>
            </a:r>
            <a:r>
              <a:rPr dirty="0"/>
              <a:t>项目及</a:t>
            </a:r>
            <a:r>
              <a:rPr dirty="0"/>
              <a:t>分析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dirty="0"/>
              <a:t>项目</a:t>
            </a:r>
            <a:r>
              <a:rPr dirty="0"/>
              <a:t>选择</a:t>
            </a:r>
            <a:endParaRPr dirty="0"/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695960" y="1202690"/>
            <a:ext cx="1130300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kern="1200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2pPr>
            <a:lvl3pPr marL="719455" marR="0" lvl="2" indent="-27622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kern="1200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3pPr>
            <a:lvl4pPr marL="987425" marR="0" lvl="3" indent="-262255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kern="1200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4pPr>
            <a:lvl5pPr marL="1256030" marR="0" lvl="4" indent="-26225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kern="1200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想上好学校就选差项目，想上好项目就选差学校！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好学校还是好项目一般只能二选一！</a:t>
            </a:r>
            <a:endParaRPr sz="200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0">
              <a:buNone/>
            </a:pP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但同时也要想清楚自己适合什么，确保每一个选的项目录了自己都会去上。同时注意冲、稳、保的选校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规则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7"/>
            <p:custDataLst>
              <p:tags r:id="rId1"/>
            </p:custDataLst>
          </p:nvPr>
        </p:nvSpPr>
        <p:spPr>
          <a:xfrm>
            <a:off x="2273299" y="4275976"/>
            <a:ext cx="7589519" cy="656600"/>
          </a:xfrm>
        </p:spPr>
        <p:txBody>
          <a:bodyPr/>
          <a:lstStyle/>
          <a:p>
            <a:r>
              <a:rPr lang="en-US" altLang="zh-CN" dirty="0"/>
              <a:t>2020 MCS </a:t>
            </a:r>
            <a:r>
              <a:rPr lang="zh-CN" altLang="en-US" dirty="0"/>
              <a:t>刘小奇</a:t>
            </a:r>
            <a:endParaRPr lang="zh-CN" altLang="en-US" dirty="0"/>
          </a:p>
        </p:txBody>
      </p:sp>
      <p:sp>
        <p:nvSpPr>
          <p:cNvPr id="3" name="标题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50306" y="2447455"/>
            <a:ext cx="9091387" cy="131702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r>
              <a:rPr lang="en-US" altLang="zh-CN" sz="4800" dirty="0"/>
              <a:t>2.</a:t>
            </a:r>
            <a:r>
              <a:rPr lang="zh-CN" altLang="en-US" sz="4800" dirty="0"/>
              <a:t> </a:t>
            </a:r>
            <a:r>
              <a:rPr lang="zh-CN" altLang="en-US" sz="4800" dirty="0"/>
              <a:t>计算机申博</a:t>
            </a:r>
            <a:r>
              <a:rPr lang="zh-CN" altLang="en-US" sz="4800" dirty="0"/>
              <a:t>选校</a:t>
            </a:r>
            <a:endParaRPr lang="zh-CN" altLang="en-US" sz="4800" dirty="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3"/>
          </p:nvPr>
        </p:nvSpPr>
        <p:spPr>
          <a:xfrm>
            <a:off x="695960" y="1079500"/>
            <a:ext cx="11303000" cy="5685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和硕士的最大区别：一个你给学校钱、一个学校给你钱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90%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美国博士都是全奖录取：免学费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+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医疗保险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+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生活费（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5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年）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因此导致美国博士申请非常难，直博不只是在和国内优秀的本科生竞争，更多的是在和国内外优秀的研究生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竞争。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博士要求：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GPA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过线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+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科研经验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/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论文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+2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封以上强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推荐信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connection &gt;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推荐信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&gt;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科研经验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&gt; GPA &gt;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语言、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GRE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dirty="0"/>
              <a:t>美国</a:t>
            </a:r>
            <a:r>
              <a:rPr dirty="0"/>
              <a:t>博士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3"/>
          </p:nvPr>
        </p:nvSpPr>
        <p:spPr>
          <a:xfrm>
            <a:off x="695960" y="1079500"/>
            <a:ext cx="11303000" cy="5685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Tier 5: Top50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里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CS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一般的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             Top100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里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CS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比较好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+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地理位置好的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Tier 6: Top100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里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CS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比较好的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Tier 7: Top100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里其他的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 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            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和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Top200 R1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地理位置好或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CS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好的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dirty="0"/>
              <a:t>美国博士</a:t>
            </a:r>
            <a:r>
              <a:rPr dirty="0"/>
              <a:t>选校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3"/>
          </p:nvPr>
        </p:nvSpPr>
        <p:spPr>
          <a:xfrm>
            <a:off x="695960" y="1079500"/>
            <a:ext cx="11303000" cy="5685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选导师：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csranking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上有产出的（有顶会的）小导，个人主页中写着招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PhD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的。</a:t>
            </a:r>
            <a:endParaRPr sz="200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0">
              <a:buNone/>
            </a:pPr>
            <a:endParaRPr sz="200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0">
              <a:buNone/>
            </a:pP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陶瓷实操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教学</a:t>
            </a:r>
            <a:endParaRPr sz="200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https://moodle.gtiit.edu.cn/moodle/mod/folder/view.php?id=43887</a:t>
            </a:r>
            <a:endParaRPr lang="en-US" altLang="zh-CN" sz="200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0">
              <a:buNone/>
            </a:pPr>
            <a:endParaRPr lang="en-US" altLang="zh-CN" sz="200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0">
              <a:buNone/>
            </a:pP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美国大学计算机专业教授出身汇总：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https://drafty.cs.brown.edu/csprofessors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indent="0">
              <a:buNone/>
            </a:pP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博士申请有很多玄学，没有直博也没关系，先上一个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master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做更多科研项目，之后肯定能申一个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更好的。</a:t>
            </a:r>
            <a:endParaRPr sz="2000">
              <a:latin typeface="Merriweather" panose="00000500000000000000" charset="0"/>
              <a:cs typeface="Merriweather" panose="00000500000000000000" charset="0"/>
              <a:sym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dirty="0"/>
              <a:t>博士</a:t>
            </a:r>
            <a:r>
              <a:rPr dirty="0"/>
              <a:t>陶瓷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2273300" y="1901190"/>
            <a:ext cx="8413750" cy="1709420"/>
          </a:xfrm>
        </p:spPr>
        <p:txBody>
          <a:bodyPr>
            <a:normAutofit/>
          </a:bodyPr>
          <a:lstStyle/>
          <a:p>
            <a:r>
              <a:rPr lang="en-US" altLang="zh-CN" dirty="0"/>
              <a:t>Thank you!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2273299" y="4275976"/>
            <a:ext cx="7589519" cy="656600"/>
          </a:xfrm>
        </p:spPr>
        <p:txBody>
          <a:bodyPr/>
          <a:lstStyle/>
          <a:p>
            <a:r>
              <a:rPr lang="en-US" altLang="zh-CN" dirty="0"/>
              <a:t>2020 MCS </a:t>
            </a:r>
            <a:r>
              <a:rPr lang="zh-CN" altLang="en-US" dirty="0"/>
              <a:t>刘小奇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1550306" y="2447455"/>
            <a:ext cx="9091387" cy="1317023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1.</a:t>
            </a:r>
            <a:r>
              <a:rPr lang="zh-CN" altLang="en-US" sz="4800" dirty="0"/>
              <a:t> 计算机申研选校</a:t>
            </a:r>
            <a:r>
              <a:rPr lang="en-US" altLang="zh-CN" sz="4800" dirty="0"/>
              <a:t>+</a:t>
            </a:r>
            <a:r>
              <a:rPr sz="4800" dirty="0"/>
              <a:t>专业</a:t>
            </a:r>
            <a:endParaRPr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2273299" y="4275976"/>
            <a:ext cx="7589519" cy="6566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2020 MCS </a:t>
            </a:r>
            <a:r>
              <a:rPr lang="zh-CN" altLang="en-US" dirty="0">
                <a:sym typeface="+mn-ea"/>
              </a:rPr>
              <a:t>刘小奇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3"/>
          </p:nvPr>
        </p:nvSpPr>
        <p:spPr>
          <a:xfrm>
            <a:off x="695960" y="1245235"/>
            <a:ext cx="11303000" cy="4931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网站：</a:t>
            </a:r>
            <a:r>
              <a:rPr lang="en-US" sz="2000" dirty="0">
                <a:latin typeface="Merriweather" panose="00000500000000000000" charset="0"/>
                <a:cs typeface="Merriweather" panose="00000500000000000000" charset="0"/>
              </a:rPr>
              <a:t>csranking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，将过去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10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年各个大学的老师在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CS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四大领域顶会上发表论文的数量和影响力汇总，其</a:t>
            </a:r>
            <a:r>
              <a:rPr sz="2000">
                <a:sym typeface="+mn-ea"/>
              </a:rPr>
              <a:t>基准非常客观且透明（</a:t>
            </a:r>
            <a:r>
              <a:rPr lang="en-US" altLang="zh-CN" sz="2000">
                <a:sym typeface="+mn-ea"/>
              </a:rPr>
              <a:t>QS</a:t>
            </a:r>
            <a:r>
              <a:rPr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US news</a:t>
            </a:r>
            <a:r>
              <a:rPr sz="2000">
                <a:sym typeface="+mn-ea"/>
              </a:rPr>
              <a:t>有很多主观因素），为目前</a:t>
            </a:r>
            <a:r>
              <a:rPr lang="en-US" altLang="zh-CN" sz="2000">
                <a:sym typeface="+mn-ea"/>
              </a:rPr>
              <a:t>cs</a:t>
            </a:r>
            <a:r>
              <a:rPr sz="2000">
                <a:sym typeface="+mn-ea"/>
              </a:rPr>
              <a:t>领域接受度最高的排名。</a:t>
            </a:r>
            <a:endParaRPr lang="zh-CN" altLang="en-US" sz="2000"/>
          </a:p>
          <a:p>
            <a:pPr marL="0" indent="0">
              <a:buNone/>
            </a:pP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大多数同学学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CS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选择：北美、新加坡、香港，英国、澳大利亚备选。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altLang="zh-CN" dirty="0"/>
              <a:t>CS</a:t>
            </a:r>
            <a:r>
              <a:rPr dirty="0"/>
              <a:t>强校</a:t>
            </a:r>
            <a:r>
              <a:rPr dirty="0"/>
              <a:t>及分布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3"/>
          </p:nvPr>
        </p:nvSpPr>
        <p:spPr>
          <a:xfrm>
            <a:off x="695960" y="1245235"/>
            <a:ext cx="11303000" cy="38912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科研角度：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csranking Top200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中，美国学校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81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，中国学校内地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25+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香港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6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，欧洲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57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dirty="0"/>
              <a:t>为什么大多数</a:t>
            </a:r>
            <a:r>
              <a:rPr dirty="0"/>
              <a:t>同学选择</a:t>
            </a:r>
            <a:r>
              <a:rPr dirty="0"/>
              <a:t>美国</a:t>
            </a:r>
            <a:endParaRPr dirty="0"/>
          </a:p>
        </p:txBody>
      </p:sp>
      <p:pic>
        <p:nvPicPr>
          <p:cNvPr id="4" name="图片 3" descr="屏幕截图 2025-04-06 132940"/>
          <p:cNvPicPr>
            <a:picLocks noChangeAspect="1"/>
          </p:cNvPicPr>
          <p:nvPr/>
        </p:nvPicPr>
        <p:blipFill>
          <a:blip r:embed="rId1"/>
          <a:srcRect r="28689"/>
          <a:stretch>
            <a:fillRect/>
          </a:stretch>
        </p:blipFill>
        <p:spPr>
          <a:xfrm>
            <a:off x="695960" y="1839595"/>
            <a:ext cx="3311525" cy="1932305"/>
          </a:xfrm>
          <a:prstGeom prst="rect">
            <a:avLst/>
          </a:prstGeom>
        </p:spPr>
      </p:pic>
      <p:pic>
        <p:nvPicPr>
          <p:cNvPr id="5" name="图片 4" descr="屏幕截图 2025-04-06 132914"/>
          <p:cNvPicPr>
            <a:picLocks noChangeAspect="1"/>
          </p:cNvPicPr>
          <p:nvPr/>
        </p:nvPicPr>
        <p:blipFill>
          <a:blip r:embed="rId2"/>
          <a:srcRect r="29088"/>
          <a:stretch>
            <a:fillRect/>
          </a:stretch>
        </p:blipFill>
        <p:spPr>
          <a:xfrm>
            <a:off x="7323455" y="1839595"/>
            <a:ext cx="2976880" cy="1359535"/>
          </a:xfrm>
          <a:prstGeom prst="rect">
            <a:avLst/>
          </a:prstGeom>
        </p:spPr>
      </p:pic>
      <p:pic>
        <p:nvPicPr>
          <p:cNvPr id="6" name="图片 5" descr="屏幕截图 2025-04-06 1335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85" y="1839595"/>
            <a:ext cx="3315970" cy="1081405"/>
          </a:xfrm>
          <a:prstGeom prst="rect">
            <a:avLst/>
          </a:prstGeom>
        </p:spPr>
      </p:pic>
      <p:pic>
        <p:nvPicPr>
          <p:cNvPr id="7" name="图片 6" descr="屏幕截图 2025-04-06 1334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485" y="3199130"/>
            <a:ext cx="2894330" cy="14312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5005" y="3768725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世界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07485" y="2921000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美国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23455" y="3289300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中国</a:t>
            </a:r>
            <a:r>
              <a:rPr lang="zh-CN" altLang="en-US"/>
              <a:t>大陆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71590" y="4264025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欧洲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dirty="0"/>
              <a:t>为什么大多数</a:t>
            </a:r>
            <a:r>
              <a:rPr dirty="0"/>
              <a:t>同学选择</a:t>
            </a:r>
            <a:r>
              <a:rPr dirty="0"/>
              <a:t>美国</a:t>
            </a:r>
            <a:endParaRPr dirty="0"/>
          </a:p>
        </p:txBody>
      </p:sp>
      <p:sp>
        <p:nvSpPr>
          <p:cNvPr id="15" name="Content Placeholder 1"/>
          <p:cNvSpPr>
            <a:spLocks noGrp="1"/>
          </p:cNvSpPr>
          <p:nvPr>
            <p:ph idx="3"/>
          </p:nvPr>
        </p:nvSpPr>
        <p:spPr>
          <a:xfrm>
            <a:off x="234315" y="1245235"/>
            <a:ext cx="11957050" cy="548957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找工作角度：世界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500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强中与计算机相关的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企业：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https://finance.sina.com.cn/tech/roll/2024-08-06/doc-inchsfmn0304481.shtml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</p:txBody>
      </p:sp>
      <p:pic>
        <p:nvPicPr>
          <p:cNvPr id="16" name="图片 15" descr="eee3-5118c6e8b0e8731fce6661adfeeafe7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895" y="2205990"/>
            <a:ext cx="4587240" cy="4528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altLang="zh-CN" dirty="0"/>
              <a:t>CS</a:t>
            </a:r>
            <a:r>
              <a:rPr dirty="0"/>
              <a:t>申研国家地区</a:t>
            </a:r>
            <a:r>
              <a:rPr dirty="0"/>
              <a:t>选择</a:t>
            </a:r>
            <a:endParaRPr dirty="0"/>
          </a:p>
        </p:txBody>
      </p:sp>
      <p:sp>
        <p:nvSpPr>
          <p:cNvPr id="5" name="Content Placeholder 1"/>
          <p:cNvSpPr>
            <a:spLocks noGrp="1"/>
          </p:cNvSpPr>
          <p:nvPr>
            <p:ph idx="3"/>
          </p:nvPr>
        </p:nvSpPr>
        <p:spPr>
          <a:xfrm>
            <a:off x="695960" y="1245235"/>
            <a:ext cx="11303000" cy="38912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从科研和找工作两个方面分析，导致大多数同学出国学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CS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只选择美国、香港新加坡。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最终导致美国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CS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申请难度成为美国独一档，也成为了虽然广以其他专业同学拿到的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offer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都赫赫有名，但是数学系同学拿到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offer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不是很出名的原因。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dirty="0"/>
              <a:t>美国学校</a:t>
            </a:r>
            <a:r>
              <a:rPr lang="en-US" altLang="zh-CN" dirty="0"/>
              <a:t>CS</a:t>
            </a:r>
            <a:r>
              <a:rPr dirty="0"/>
              <a:t>大概</a:t>
            </a:r>
            <a:r>
              <a:rPr dirty="0"/>
              <a:t>排名</a:t>
            </a:r>
            <a:endParaRPr dirty="0"/>
          </a:p>
        </p:txBody>
      </p:sp>
      <p:sp>
        <p:nvSpPr>
          <p:cNvPr id="4" name="Content Placeholder 1"/>
          <p:cNvSpPr>
            <a:spLocks noGrp="1"/>
          </p:cNvSpPr>
          <p:nvPr>
            <p:ph idx="3"/>
          </p:nvPr>
        </p:nvSpPr>
        <p:spPr>
          <a:xfrm>
            <a:off x="695960" y="1245235"/>
            <a:ext cx="11303000" cy="56127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f(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学校名次，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CS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名次，地理位置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) =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学校申请难度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Tier 0: CS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四大强校：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MIT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、斯坦福、卡内基梅隆、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加州伯克利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Tier 1: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学校非常出名：普林斯顿、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耶鲁等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45720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     </a:t>
            </a:r>
            <a:r>
              <a:rPr lang="zh-CN" altLang="en-US" sz="2000" dirty="0">
                <a:latin typeface="Merriweather" panose="00000500000000000000" charset="0"/>
                <a:cs typeface="Merriweather" panose="00000500000000000000" charset="0"/>
              </a:rPr>
              <a:t>或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CS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非常出名：康奈尔、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UIUC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、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佐治亚理工、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华盛顿西雅图、密歇根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安娜堡等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Tier 2: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学校比较出名：布朗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、芝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大、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西北</a:t>
            </a: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等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          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或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CS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比较出名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: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加州圣地亚哥、威斯康辛、德州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奥斯汀等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Tier 3: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学校很好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型：约翰霍普金斯等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45720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 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   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学校名气大型：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纽约大学等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45720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 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   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学校、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CS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、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地理位置都不错型：南加州等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457200">
              <a:buNone/>
            </a:pP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45720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 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    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dirty="0"/>
              <a:t>美国学校</a:t>
            </a:r>
            <a:r>
              <a:rPr lang="en-US" altLang="zh-CN" dirty="0"/>
              <a:t>CS</a:t>
            </a:r>
            <a:r>
              <a:rPr dirty="0"/>
              <a:t>大概</a:t>
            </a:r>
            <a:r>
              <a:rPr dirty="0"/>
              <a:t>排名</a:t>
            </a:r>
            <a:endParaRPr dirty="0"/>
          </a:p>
        </p:txBody>
      </p:sp>
      <p:sp>
        <p:nvSpPr>
          <p:cNvPr id="4" name="Content Placeholder 1"/>
          <p:cNvSpPr>
            <a:spLocks noGrp="1"/>
          </p:cNvSpPr>
          <p:nvPr>
            <p:ph idx="3"/>
          </p:nvPr>
        </p:nvSpPr>
        <p:spPr>
          <a:xfrm>
            <a:off x="695960" y="1245235"/>
            <a:ext cx="11303000" cy="56127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Tier 4: Top30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里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CS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一般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的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 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          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和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Top50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里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CS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比较好的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Tier 5: Top50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里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CS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一般的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            Top100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里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CS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比较好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+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地理位置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好的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Tier 6: Top100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里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CS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比较好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的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Tier 7: Top100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里其他的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 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          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和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Top200 R1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地理位置好或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CS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好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的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3"/>
          </p:nvPr>
        </p:nvSpPr>
        <p:spPr>
          <a:xfrm>
            <a:off x="695960" y="1245235"/>
            <a:ext cx="11303000" cy="5499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g(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学位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/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学制，专业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) = 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项目申请难度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学位：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MS: Master of Science (with/without Thesis Track) (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一年半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-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两年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)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45720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    MEng: Master of Engineering (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一年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-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两年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)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45720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     Professional Master (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一年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)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难度：</a:t>
            </a:r>
            <a:r>
              <a:rPr lang="en-US" altLang="zh-CN" sz="2000">
                <a:latin typeface="Merriweather" panose="00000500000000000000" charset="0"/>
                <a:cs typeface="Merriweather" panose="00000500000000000000" charset="0"/>
                <a:sym typeface="+mn-ea"/>
              </a:rPr>
              <a:t>MS with thesis &gt; MS no thesis &gt; MEng &gt; Professional Master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  <a:sym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/>
              <a:t>master</a:t>
            </a:r>
            <a:r>
              <a:rPr dirty="0"/>
              <a:t>项目及</a:t>
            </a:r>
            <a:r>
              <a:rPr dirty="0"/>
              <a:t>分析</a:t>
            </a: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100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汇报人：WPS"/>
</p:tagLst>
</file>

<file path=ppt/tags/tag101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2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汇报人：WPS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04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06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汇报人：WPS"/>
</p:tagLst>
</file>

<file path=ppt/tags/tag107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8.xml><?xml version="1.0" encoding="utf-8"?>
<p:tagLst xmlns:p="http://schemas.openxmlformats.org/presentationml/2006/main">
  <p:tag name="COMMONDATA" val="eyJoZGlkIjoiOGI4NjI5OTBmMDM1ODFlMDkzNDFlZTFiMWNhZWU5ZTMifQ==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3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3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2522</Words>
  <Application>WPS 演示</Application>
  <PresentationFormat>Widescreen</PresentationFormat>
  <Paragraphs>173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MiSans Normal</vt:lpstr>
      <vt:lpstr>Wingdings</vt:lpstr>
      <vt:lpstr>MiSans Heavy</vt:lpstr>
      <vt:lpstr>Merriweather</vt:lpstr>
      <vt:lpstr>Segoe Print</vt:lpstr>
      <vt:lpstr>微软雅黑</vt:lpstr>
      <vt:lpstr>Arial Unicode MS</vt:lpstr>
      <vt:lpstr>Calibri</vt:lpstr>
      <vt:lpstr>Office 主题</vt:lpstr>
      <vt:lpstr>2020MCS-刘小奇</vt:lpstr>
      <vt:lpstr>1. 计算机申研选校+专业</vt:lpstr>
      <vt:lpstr>CS强校及分布</vt:lpstr>
      <vt:lpstr>为什么大多数同学选择美国</vt:lpstr>
      <vt:lpstr>为什么大多数同学选择美国</vt:lpstr>
      <vt:lpstr>CS申研国家地区选择</vt:lpstr>
      <vt:lpstr>美国学校CS大概排名</vt:lpstr>
      <vt:lpstr>美国学校CS大概排名</vt:lpstr>
      <vt:lpstr>常见master项目及分析</vt:lpstr>
      <vt:lpstr>常见master项目及分析</vt:lpstr>
      <vt:lpstr>项目选择</vt:lpstr>
      <vt:lpstr>PowerPoint 演示文稿</vt:lpstr>
      <vt:lpstr>美国博士</vt:lpstr>
      <vt:lpstr>美国博士选校</vt:lpstr>
      <vt:lpstr>博士陶瓷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张青虾</cp:lastModifiedBy>
  <cp:revision>138</cp:revision>
  <dcterms:created xsi:type="dcterms:W3CDTF">2023-08-09T12:44:00Z</dcterms:created>
  <dcterms:modified xsi:type="dcterms:W3CDTF">2025-05-06T09:43:51Z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E3A2CCD81382444283E4A57B1C47C776_13</vt:lpwstr>
  </property>
  <property fmtid="{D5CDD505-2E9C-101B-9397-08002B2CF9AE}" pid="3" name="KSOProductBuildVer">
    <vt:lpwstr>2052-12.1.0.20784</vt:lpwstr>
  </property>
</Properties>
</file>