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59" r:id="rId3"/>
    <p:sldId id="256" r:id="rId4"/>
    <p:sldId id="257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Geneva" panose="020B0503030404040204" pitchFamily="34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Geneva" panose="020B0503030404040204" pitchFamily="34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Geneva" panose="020B0503030404040204" pitchFamily="34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Geneva" panose="020B0503030404040204" pitchFamily="34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Geneva" panose="020B0503030404040204" pitchFamily="34" charset="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Geneva" panose="020B0503030404040204" pitchFamily="34" charset="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Geneva" panose="020B0503030404040204" pitchFamily="34" charset="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Geneva" panose="020B0503030404040204" pitchFamily="34" charset="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Geneva" panose="020B0503030404040204" pitchFamily="34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720">
          <p15:clr>
            <a:srgbClr val="A4A3A4"/>
          </p15:clr>
        </p15:guide>
        <p15:guide id="4" pos="5040">
          <p15:clr>
            <a:srgbClr val="A4A3A4"/>
          </p15:clr>
        </p15:guide>
        <p15:guide id="5" pos="33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6"/>
    <p:restoredTop sz="89951"/>
  </p:normalViewPr>
  <p:slideViewPr>
    <p:cSldViewPr>
      <p:cViewPr varScale="1">
        <p:scale>
          <a:sx n="93" d="100"/>
          <a:sy n="93" d="100"/>
        </p:scale>
        <p:origin x="1520" y="208"/>
      </p:cViewPr>
      <p:guideLst>
        <p:guide orient="horz" pos="1104"/>
        <p:guide orient="horz" pos="3888"/>
        <p:guide pos="720"/>
        <p:guide pos="5040"/>
        <p:guide pos="3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E4AB8FD-5095-E348-94CA-332467E0E8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DCC83DC-E026-BA43-A5A7-6EDCADA7ACD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1A33D9D-71E6-7142-BB62-5E8D149DA8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0962F60-EA80-5746-AEE0-02FF8EB169F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8C6A794-953D-EA47-AA6D-97D0E3F13C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D895C637-BE47-2C40-9359-1253DB8841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1733E20-ED6F-8E45-B6C5-1D9A475AE1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formula for organizing the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733E20-ED6F-8E45-B6C5-1D9A475AE11B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721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example 1</a:t>
            </a:r>
          </a:p>
          <a:p>
            <a:r>
              <a:rPr lang="en-US" dirty="0"/>
              <a:t>Note the generous use of whitespace</a:t>
            </a:r>
          </a:p>
          <a:p>
            <a:r>
              <a:rPr lang="en-US" dirty="0"/>
              <a:t>Note the communication of the same information through multiple channels – visually, textually, and orally when you present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733E20-ED6F-8E45-B6C5-1D9A475AE11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849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example 2</a:t>
            </a:r>
          </a:p>
          <a:p>
            <a:r>
              <a:rPr lang="en-US" dirty="0"/>
              <a:t>Best used to show workflows, complex schematics, experimental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733E20-ED6F-8E45-B6C5-1D9A475AE11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08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example 3</a:t>
            </a:r>
          </a:p>
          <a:p>
            <a:r>
              <a:rPr lang="en-US" dirty="0"/>
              <a:t>This slide illustrates the approximate level of detail to aim for in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733E20-ED6F-8E45-B6C5-1D9A475AE11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99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these points in mind when structuring the content of your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733E20-ED6F-8E45-B6C5-1D9A475AE11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08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D37AA-93DC-994D-BDE0-57F17E159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81DBB08A-C1C5-4548-966A-A2F86031FA4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06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2E5D3-5109-0845-96B6-D6F9A897CC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1AD4F1D9-40D4-9442-A2D5-BFC7C3B1A9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70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02375" y="730250"/>
            <a:ext cx="1828800" cy="5365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5975" y="730250"/>
            <a:ext cx="5334000" cy="5365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91E87-127C-D84B-98B6-72C5FD2D7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008621B1-8196-D741-8535-0C3154ACBDF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04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D66DD-C523-F146-8498-9765415392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03B4FF93-B9A7-4F41-B734-5F0AE3D5AC2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2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CD80D-7BAE-FD4C-8867-E6F5D01DF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6E881443-BFD8-6E4A-81C2-405044EAA1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72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5975" y="1981200"/>
            <a:ext cx="3533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981200"/>
            <a:ext cx="35353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32F53-D722-ED4F-AC60-899F1B50DD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20230C49-9728-6D40-88D6-DB70B3A71B7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72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6335F-999C-834F-8A54-5B6803A2A5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1DF48F3A-8DBB-514A-9702-9568F44A2D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21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9318E0-455E-A14C-8045-744F09CDF5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369C02B9-B68D-EB41-8835-A16031AE7ED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29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49D392-58D4-F74C-854B-BE2704B888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08DE0C48-5901-3948-9BD1-51825FD4CED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94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814D3-EDCA-3346-AB81-0D03288582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E28AB9DF-BCB4-EC48-8E1E-8BDBC305D1C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632D0-FFAB-D14D-9E4A-9282E3F5C6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D9052CCE-8284-4641-B523-4B021FC5619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33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79A82F9-6E2C-D64F-B1E5-484270379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730250"/>
            <a:ext cx="7107237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2D639E1-78DD-FE4C-9AD6-301E9A939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5975" y="1981200"/>
            <a:ext cx="72215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8">
            <a:extLst>
              <a:ext uri="{FF2B5EF4-FFF2-40B4-BE49-F238E27FC236}">
                <a16:creationId xmlns:a16="http://schemas.microsoft.com/office/drawing/2014/main" id="{4CB30452-E3F0-DC42-8ECF-75C310A7F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757863"/>
            <a:ext cx="685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9">
            <a:extLst>
              <a:ext uri="{FF2B5EF4-FFF2-40B4-BE49-F238E27FC236}">
                <a16:creationId xmlns:a16="http://schemas.microsoft.com/office/drawing/2014/main" id="{3163CBEF-D905-9F4A-A7F5-8B2432B04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524000"/>
            <a:ext cx="6858000" cy="0"/>
          </a:xfrm>
          <a:prstGeom prst="line">
            <a:avLst/>
          </a:prstGeom>
          <a:noFill/>
          <a:ln w="635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E4374D31-3123-364A-BEBE-6BBAFD2748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54613" y="5867400"/>
            <a:ext cx="261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Author, Date</a:t>
            </a:r>
          </a:p>
          <a:p>
            <a:pPr>
              <a:defRPr/>
            </a:pPr>
            <a:r>
              <a:rPr lang="en-US" altLang="en-US"/>
              <a:t>Page </a:t>
            </a:r>
            <a:fld id="{F073EAA1-E266-834E-877F-96ABF70BDEC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2" descr="Untitled-3.tif">
            <a:extLst>
              <a:ext uri="{FF2B5EF4-FFF2-40B4-BE49-F238E27FC236}">
                <a16:creationId xmlns:a16="http://schemas.microsoft.com/office/drawing/2014/main" id="{864504DF-6B68-2140-95EF-4D68839A649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907088"/>
            <a:ext cx="23622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+mj-lt"/>
          <a:ea typeface="+mj-ea"/>
          <a:cs typeface="Geneva" charset="0"/>
        </a:defRPr>
      </a:lvl1pPr>
      <a:lvl2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2pPr>
      <a:lvl3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3pPr>
      <a:lvl4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4pPr>
      <a:lvl5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5pPr>
      <a:lvl6pPr marL="4572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6pPr>
      <a:lvl7pPr marL="9144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7pPr>
      <a:lvl8pPr marL="13716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8pPr>
      <a:lvl9pPr marL="18288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9pPr>
    </p:titleStyle>
    <p:bodyStyle>
      <a:lvl1pPr marL="230188" indent="-230188" algn="l" rtl="0" eaLnBrk="0" fontAlgn="base" hangingPunct="0">
        <a:lnSpc>
          <a:spcPts val="2700"/>
        </a:lnSpc>
        <a:spcBef>
          <a:spcPct val="0"/>
        </a:spcBef>
        <a:spcAft>
          <a:spcPts val="140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+mn-ea"/>
          <a:cs typeface="Geneva" charset="0"/>
        </a:defRPr>
      </a:lvl1pPr>
      <a:lvl2pPr marL="742950" indent="-285750" algn="l" rtl="0" eaLnBrk="0" fontAlgn="base" hangingPunct="0">
        <a:lnSpc>
          <a:spcPts val="2800"/>
        </a:lnSpc>
        <a:spcBef>
          <a:spcPct val="0"/>
        </a:spcBef>
        <a:spcAft>
          <a:spcPts val="1400"/>
        </a:spcAft>
        <a:buChar char="–"/>
        <a:defRPr sz="23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Times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E4A7-847C-4B4A-8CB8-DE5BD043F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130425"/>
            <a:ext cx="6553200" cy="1470025"/>
          </a:xfrm>
        </p:spPr>
        <p:txBody>
          <a:bodyPr/>
          <a:lstStyle/>
          <a:p>
            <a:pPr algn="ctr"/>
            <a:r>
              <a:rPr lang="en-US" dirty="0"/>
              <a:t>Guidelines for Scientific Presentations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2BA96-BF76-A740-A957-6EBE0740B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ChemE</a:t>
            </a:r>
            <a:r>
              <a:rPr lang="en-US" dirty="0"/>
              <a:t> </a:t>
            </a:r>
            <a:r>
              <a:rPr lang="en-US" dirty="0" err="1"/>
              <a:t>Comm</a:t>
            </a:r>
            <a:r>
              <a:rPr lang="en-US" dirty="0"/>
              <a:t> Lab</a:t>
            </a:r>
          </a:p>
          <a:p>
            <a:r>
              <a:rPr lang="en-US" dirty="0"/>
              <a:t>October 2019</a:t>
            </a:r>
          </a:p>
        </p:txBody>
      </p:sp>
    </p:spTree>
    <p:extLst>
      <p:ext uri="{BB962C8B-B14F-4D97-AF65-F5344CB8AC3E}">
        <p14:creationId xmlns:p14="http://schemas.microsoft.com/office/powerpoint/2010/main" val="75336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D067FE0-6B23-0F48-8240-A00F166AF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163" y="609600"/>
            <a:ext cx="7488237" cy="6858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algn="ctr">
              <a:defRPr/>
            </a:pPr>
            <a:r>
              <a:rPr lang="en-US" sz="3200" dirty="0">
                <a:cs typeface="+mj-cs"/>
              </a:rPr>
              <a:t>Outline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4C45B36-10B5-C245-91BF-DA3921E0B2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010400" cy="41148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marL="457200" indent="-4572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  <a:defRPr/>
            </a:pPr>
            <a:r>
              <a:rPr lang="en-US" sz="1600" dirty="0">
                <a:latin typeface="+mj-lt"/>
                <a:cs typeface="+mn-cs"/>
              </a:rPr>
              <a:t>Introduction</a:t>
            </a:r>
          </a:p>
          <a:p>
            <a:pPr marL="969962" lvl="1" indent="-457200">
              <a:lnSpc>
                <a:spcPct val="100000"/>
              </a:lnSpc>
              <a:spcAft>
                <a:spcPts val="400"/>
              </a:spcAft>
              <a:defRPr/>
            </a:pPr>
            <a:r>
              <a:rPr lang="en-US" sz="1600" dirty="0">
                <a:latin typeface="+mj-lt"/>
                <a:cs typeface="+mn-cs"/>
              </a:rPr>
              <a:t>Start with the big picture, then narrow it down slide by slide</a:t>
            </a:r>
          </a:p>
          <a:p>
            <a:pPr marL="969962" lvl="1" indent="-457200">
              <a:lnSpc>
                <a:spcPct val="100000"/>
              </a:lnSpc>
              <a:spcAft>
                <a:spcPts val="400"/>
              </a:spcAft>
              <a:defRPr/>
            </a:pPr>
            <a:r>
              <a:rPr lang="en-US" sz="1600" dirty="0">
                <a:latin typeface="+mj-lt"/>
                <a:cs typeface="+mn-cs"/>
              </a:rPr>
              <a:t>Convey how your work fits into the context of the field</a:t>
            </a:r>
          </a:p>
          <a:p>
            <a:pPr marL="969962" lvl="1" indent="-457200">
              <a:lnSpc>
                <a:spcPct val="100000"/>
              </a:lnSpc>
              <a:spcAft>
                <a:spcPts val="400"/>
              </a:spcAft>
              <a:defRPr/>
            </a:pPr>
            <a:r>
              <a:rPr lang="en-US" sz="1600" dirty="0">
                <a:latin typeface="+mj-lt"/>
                <a:cs typeface="+mn-cs"/>
              </a:rPr>
              <a:t>End with the “knowledge gap” that motivates your research</a:t>
            </a:r>
          </a:p>
          <a:p>
            <a:pPr marL="457200" indent="-4572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  <a:defRPr/>
            </a:pPr>
            <a:r>
              <a:rPr lang="en-US" sz="1600" dirty="0">
                <a:latin typeface="+mj-lt"/>
                <a:cs typeface="+mn-cs"/>
              </a:rPr>
              <a:t>Methods</a:t>
            </a:r>
          </a:p>
          <a:p>
            <a:pPr marL="969962" lvl="1" indent="-457200">
              <a:lnSpc>
                <a:spcPct val="100000"/>
              </a:lnSpc>
              <a:spcAft>
                <a:spcPts val="400"/>
              </a:spcAft>
              <a:defRPr/>
            </a:pPr>
            <a:r>
              <a:rPr lang="en-US" sz="1600" dirty="0">
                <a:latin typeface="+mj-lt"/>
              </a:rPr>
              <a:t>Keep it high level – break your procedure down into logical steps</a:t>
            </a:r>
          </a:p>
          <a:p>
            <a:pPr marL="969962" lvl="1" indent="-457200">
              <a:lnSpc>
                <a:spcPct val="100000"/>
              </a:lnSpc>
              <a:spcAft>
                <a:spcPts val="400"/>
              </a:spcAft>
              <a:defRPr/>
            </a:pPr>
            <a:r>
              <a:rPr lang="en-US" sz="1600" dirty="0">
                <a:latin typeface="+mj-lt"/>
              </a:rPr>
              <a:t>Avoid using jargon</a:t>
            </a:r>
          </a:p>
          <a:p>
            <a:pPr marL="969962" lvl="1" indent="-457200">
              <a:lnSpc>
                <a:spcPct val="100000"/>
              </a:lnSpc>
              <a:spcAft>
                <a:spcPts val="400"/>
              </a:spcAft>
              <a:defRPr/>
            </a:pPr>
            <a:r>
              <a:rPr lang="en-US" sz="1600" dirty="0">
                <a:latin typeface="+mj-lt"/>
              </a:rPr>
              <a:t>Use analogies to describe complex concepts</a:t>
            </a:r>
            <a:endParaRPr lang="en-US" sz="1600" dirty="0">
              <a:latin typeface="+mj-lt"/>
              <a:cs typeface="+mn-cs"/>
            </a:endParaRPr>
          </a:p>
          <a:p>
            <a:pPr marL="457200" indent="-4572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  <a:defRPr/>
            </a:pPr>
            <a:r>
              <a:rPr lang="en-US" sz="1600" dirty="0">
                <a:latin typeface="+mj-lt"/>
                <a:cs typeface="+mn-cs"/>
              </a:rPr>
              <a:t>Results</a:t>
            </a:r>
          </a:p>
          <a:p>
            <a:pPr marL="969962" lvl="1" indent="-457200">
              <a:lnSpc>
                <a:spcPct val="100000"/>
              </a:lnSpc>
              <a:spcAft>
                <a:spcPts val="400"/>
              </a:spcAft>
              <a:defRPr/>
            </a:pPr>
            <a:r>
              <a:rPr lang="en-US" sz="1600" dirty="0">
                <a:latin typeface="+mj-lt"/>
              </a:rPr>
              <a:t>Don’t just copy and paste figures from papers – simplify the presentation of data to support each slide’s main message</a:t>
            </a:r>
          </a:p>
          <a:p>
            <a:pPr marL="969962" lvl="1" indent="-457200">
              <a:lnSpc>
                <a:spcPct val="100000"/>
              </a:lnSpc>
              <a:spcAft>
                <a:spcPts val="400"/>
              </a:spcAft>
              <a:defRPr/>
            </a:pPr>
            <a:r>
              <a:rPr lang="en-US" sz="1600" dirty="0">
                <a:latin typeface="+mj-lt"/>
              </a:rPr>
              <a:t>Don’t show all of your results, just those that add to the story</a:t>
            </a:r>
            <a:endParaRPr lang="en-US" sz="1600" dirty="0">
              <a:latin typeface="+mj-lt"/>
              <a:cs typeface="+mn-cs"/>
            </a:endParaRPr>
          </a:p>
          <a:p>
            <a:pPr marL="457200" indent="-4572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  <a:defRPr/>
            </a:pPr>
            <a:r>
              <a:rPr lang="en-US" sz="1600" dirty="0">
                <a:latin typeface="+mj-lt"/>
                <a:cs typeface="+mn-cs"/>
              </a:rPr>
              <a:t>Conclusion</a:t>
            </a:r>
          </a:p>
          <a:p>
            <a:pPr marL="969962" lvl="1" indent="-457200">
              <a:lnSpc>
                <a:spcPct val="100000"/>
              </a:lnSpc>
              <a:spcAft>
                <a:spcPts val="400"/>
              </a:spcAft>
              <a:defRPr/>
            </a:pPr>
            <a:r>
              <a:rPr lang="en-US" sz="1600" dirty="0">
                <a:latin typeface="+mj-lt"/>
                <a:cs typeface="+mn-cs"/>
              </a:rPr>
              <a:t>Summarize the 3 key takeaways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6AD20BB-C231-0A4B-BBA9-AFB59B3051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764213" y="586740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anose="020B0503030404040204" pitchFamily="34" charset="0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itchFamily="2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Geneva" panose="020B05030304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Geneva" panose="020B05030304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Geneva" panose="020B05030304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Geneva" panose="020B05030304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Geneva" panose="020B0503030404040204" pitchFamily="34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+mj-lt"/>
              </a:rPr>
              <a:t>Author, Date</a:t>
            </a:r>
          </a:p>
          <a:p>
            <a:pPr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+mj-lt"/>
              </a:rPr>
              <a:t>Page </a:t>
            </a:r>
            <a:fld id="{FEEA1911-B1B1-1C46-9449-2D30C8325338}" type="slidenum">
              <a:rPr lang="en-US" altLang="en-US" sz="1400" smtClean="0">
                <a:latin typeface="+mj-lt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US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094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Number Placeholder 3">
            <a:extLst>
              <a:ext uri="{FF2B5EF4-FFF2-40B4-BE49-F238E27FC236}">
                <a16:creationId xmlns:a16="http://schemas.microsoft.com/office/drawing/2014/main" id="{70DCA95B-C489-AB46-947E-A5824112AC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764213" y="586740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anose="020B0503030404040204" pitchFamily="34" charset="0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itchFamily="2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Geneva" panose="020B05030304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Geneva" panose="020B05030304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Geneva" panose="020B05030304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Geneva" panose="020B05030304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Geneva" panose="020B0503030404040204" pitchFamily="34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+mj-lt"/>
              </a:rPr>
              <a:t>Author, Date</a:t>
            </a:r>
          </a:p>
          <a:p>
            <a:pPr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+mj-lt"/>
              </a:rPr>
              <a:t>Page </a:t>
            </a:r>
            <a:fld id="{59D0BA59-6C9F-CC47-8A75-92FD77101639}" type="slidenum">
              <a:rPr lang="en-US" altLang="en-US" sz="1400" smtClean="0">
                <a:latin typeface="+mj-lt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en-US" sz="1400" dirty="0">
              <a:latin typeface="+mj-lt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D067FE0-6B23-0F48-8240-A00F166AF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163" y="609600"/>
            <a:ext cx="7488237" cy="6858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3200" dirty="0">
                <a:cs typeface="+mj-cs"/>
              </a:rPr>
              <a:t>Main message of slide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4C45B36-10B5-C245-91BF-DA3921E0B2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691" y="2247900"/>
            <a:ext cx="3048000" cy="34290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+mj-lt"/>
                <a:cs typeface="+mn-cs"/>
              </a:rPr>
              <a:t>Two or three concise bullets that further illustrate the main message</a:t>
            </a:r>
          </a:p>
          <a:p>
            <a:pPr>
              <a:defRPr/>
            </a:pPr>
            <a:r>
              <a:rPr lang="en-US" sz="2000" dirty="0">
                <a:latin typeface="+mj-lt"/>
                <a:cs typeface="+mn-cs"/>
              </a:rPr>
              <a:t>Any relevant details (key statistics or numbers, quotes, etc.)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74ADFF1-34B9-F946-A121-FB49CB49D01F}"/>
              </a:ext>
            </a:extLst>
          </p:cNvPr>
          <p:cNvSpPr/>
          <p:nvPr/>
        </p:nvSpPr>
        <p:spPr bwMode="auto">
          <a:xfrm>
            <a:off x="3962400" y="1676400"/>
            <a:ext cx="4191000" cy="3810000"/>
          </a:xfrm>
          <a:prstGeom prst="round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accent2"/>
                </a:solidFill>
                <a:latin typeface="+mj-lt"/>
                <a:ea typeface="Geneva" charset="0"/>
              </a:rPr>
              <a:t>Simple graphic that illustrates the main message visually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3">
            <a:extLst>
              <a:ext uri="{FF2B5EF4-FFF2-40B4-BE49-F238E27FC236}">
                <a16:creationId xmlns:a16="http://schemas.microsoft.com/office/drawing/2014/main" id="{51A7FF70-0BD5-8F49-AD64-179A413705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764213" y="586740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anose="020B0503030404040204" pitchFamily="34" charset="0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itchFamily="2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Geneva" panose="020B05030304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Geneva" panose="020B05030304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Geneva" panose="020B05030304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Geneva" panose="020B05030304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Geneva" panose="020B0503030404040204" pitchFamily="34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+mj-lt"/>
              </a:rPr>
              <a:t>Author, Date</a:t>
            </a:r>
          </a:p>
          <a:p>
            <a:pPr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+mj-lt"/>
              </a:rPr>
              <a:t>Page </a:t>
            </a:r>
            <a:fld id="{3921C693-B7EC-8642-A3B3-3F3DE2F04785}" type="slidenum">
              <a:rPr lang="en-US" altLang="en-US" sz="1400" smtClean="0">
                <a:latin typeface="+mj-lt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en-US" sz="1400" dirty="0">
              <a:latin typeface="+mj-lt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D067FE0-6B23-0F48-8240-A00F166AF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163" y="609600"/>
            <a:ext cx="7107237" cy="6858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3200" dirty="0">
                <a:cs typeface="+mj-cs"/>
              </a:rPr>
              <a:t>Main message of slide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D1804A-1FE7-2247-B471-35097678C2D1}"/>
              </a:ext>
            </a:extLst>
          </p:cNvPr>
          <p:cNvSpPr/>
          <p:nvPr/>
        </p:nvSpPr>
        <p:spPr bwMode="auto">
          <a:xfrm>
            <a:off x="1046163" y="1676400"/>
            <a:ext cx="7107237" cy="3810000"/>
          </a:xfrm>
          <a:prstGeom prst="round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accent2"/>
                </a:solidFill>
                <a:latin typeface="+mj-lt"/>
                <a:ea typeface="Geneva" charset="0"/>
              </a:rPr>
              <a:t>Reserve a full slide for more complex graphics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16DE73-4D98-424E-AB27-E044667545AF}"/>
              </a:ext>
            </a:extLst>
          </p:cNvPr>
          <p:cNvCxnSpPr>
            <a:cxnSpLocks/>
          </p:cNvCxnSpPr>
          <p:nvPr/>
        </p:nvCxnSpPr>
        <p:spPr bwMode="auto">
          <a:xfrm>
            <a:off x="914400" y="2362200"/>
            <a:ext cx="698500" cy="571500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>
            <a:ext uri="{AF507438-7753-43e0-B8FC-AC1667EBCBE1}"/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481B2A-AE2D-D743-B5CB-EDA695C701F2}"/>
              </a:ext>
            </a:extLst>
          </p:cNvPr>
          <p:cNvCxnSpPr>
            <a:cxnSpLocks/>
          </p:cNvCxnSpPr>
          <p:nvPr/>
        </p:nvCxnSpPr>
        <p:spPr bwMode="auto">
          <a:xfrm flipH="1">
            <a:off x="4117975" y="2362200"/>
            <a:ext cx="850900" cy="571500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>
            <a:ext uri="{AF507438-7753-43e0-B8FC-AC1667EBCBE1}"/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3A4D09-53AB-D146-9DB7-392F615EC280}"/>
              </a:ext>
            </a:extLst>
          </p:cNvPr>
          <p:cNvCxnSpPr>
            <a:cxnSpLocks/>
          </p:cNvCxnSpPr>
          <p:nvPr/>
        </p:nvCxnSpPr>
        <p:spPr bwMode="auto">
          <a:xfrm flipV="1">
            <a:off x="2362200" y="3962400"/>
            <a:ext cx="152400" cy="1104900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>
            <a:ext uri="{AF507438-7753-43e0-B8FC-AC1667EBCBE1}"/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65A6DE-7C2A-A649-A524-8F5411DB86F9}"/>
              </a:ext>
            </a:extLst>
          </p:cNvPr>
          <p:cNvSpPr txBox="1"/>
          <p:nvPr/>
        </p:nvSpPr>
        <p:spPr>
          <a:xfrm>
            <a:off x="244475" y="1941513"/>
            <a:ext cx="8130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Label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6D47C-255A-3347-8BA3-48A7D8BF75CA}"/>
              </a:ext>
            </a:extLst>
          </p:cNvPr>
          <p:cNvSpPr txBox="1"/>
          <p:nvPr/>
        </p:nvSpPr>
        <p:spPr>
          <a:xfrm>
            <a:off x="4527550" y="1900238"/>
            <a:ext cx="115448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anything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64DC47-7F31-6942-BDDB-3EE72739485F}"/>
              </a:ext>
            </a:extLst>
          </p:cNvPr>
          <p:cNvSpPr txBox="1"/>
          <p:nvPr/>
        </p:nvSpPr>
        <p:spPr>
          <a:xfrm>
            <a:off x="1612900" y="5067300"/>
            <a:ext cx="129394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that is not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93FC05-B624-B04D-9DC8-EE7991E61DA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22725" y="4297363"/>
            <a:ext cx="381000" cy="806450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>
            <a:ext uri="{AF507438-7753-43e0-B8FC-AC1667EBCBE1}"/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3B3DEB4-51B6-DB4D-8DB7-DDD8269E2656}"/>
              </a:ext>
            </a:extLst>
          </p:cNvPr>
          <p:cNvSpPr txBox="1"/>
          <p:nvPr/>
        </p:nvSpPr>
        <p:spPr>
          <a:xfrm>
            <a:off x="3575050" y="5067300"/>
            <a:ext cx="21804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immediately clear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C7230E-8EC1-C044-B173-B4AAF4BD2F46}"/>
              </a:ext>
            </a:extLst>
          </p:cNvPr>
          <p:cNvSpPr/>
          <p:nvPr/>
        </p:nvSpPr>
        <p:spPr bwMode="auto">
          <a:xfrm>
            <a:off x="6507508" y="3325026"/>
            <a:ext cx="1264892" cy="593725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Geneva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9072B6-2FE6-4E4E-8651-E044DED7D526}"/>
              </a:ext>
            </a:extLst>
          </p:cNvPr>
          <p:cNvSpPr txBox="1"/>
          <p:nvPr/>
        </p:nvSpPr>
        <p:spPr>
          <a:xfrm>
            <a:off x="5903035" y="3897868"/>
            <a:ext cx="22365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Highlight key details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>
            <a:extLst>
              <a:ext uri="{FF2B5EF4-FFF2-40B4-BE49-F238E27FC236}">
                <a16:creationId xmlns:a16="http://schemas.microsoft.com/office/drawing/2014/main" id="{3840AFDD-263B-F240-B092-3FE430A67D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764213" y="586740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anose="020B0503030404040204" pitchFamily="34" charset="0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itchFamily="2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Geneva" panose="020B05030304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Geneva" panose="020B05030304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Geneva" panose="020B05030304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Geneva" panose="020B05030304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Geneva" panose="020B0503030404040204" pitchFamily="34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+mj-lt"/>
              </a:rPr>
              <a:t>Author, Date</a:t>
            </a:r>
          </a:p>
          <a:p>
            <a:pPr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+mj-lt"/>
              </a:rPr>
              <a:t>Page </a:t>
            </a:r>
            <a:fld id="{FEEA1911-B1B1-1C46-9449-2D30C8325338}" type="slidenum">
              <a:rPr lang="en-US" altLang="en-US" sz="1400" smtClean="0">
                <a:latin typeface="+mj-lt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en-US" sz="1400" dirty="0">
              <a:latin typeface="+mj-lt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D067FE0-6B23-0F48-8240-A00F166AF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163" y="609600"/>
            <a:ext cx="7107237" cy="6858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3200" dirty="0">
                <a:cs typeface="+mj-cs"/>
              </a:rPr>
              <a:t>Main message of slide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1149E18-4AB6-9D40-ABFA-F6127F858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613" y="2400265"/>
            <a:ext cx="3100387" cy="3351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>
              <a:defRPr/>
            </a:pPr>
            <a:r>
              <a:rPr lang="en-US" sz="2000" kern="0" dirty="0">
                <a:latin typeface="+mj-lt"/>
                <a:cs typeface="+mn-cs"/>
              </a:rPr>
              <a:t>Two or three concise bullets that summarize the main results</a:t>
            </a:r>
          </a:p>
          <a:p>
            <a:pPr>
              <a:defRPr/>
            </a:pPr>
            <a:r>
              <a:rPr lang="en-US" sz="2000" kern="0" dirty="0">
                <a:latin typeface="+mj-lt"/>
                <a:cs typeface="+mn-cs"/>
              </a:rPr>
              <a:t>What does the data show (or not show)? Describe it in the text as well as visually</a:t>
            </a:r>
          </a:p>
        </p:txBody>
      </p:sp>
      <p:grpSp>
        <p:nvGrpSpPr>
          <p:cNvPr id="16389" name="Group 56">
            <a:extLst>
              <a:ext uri="{FF2B5EF4-FFF2-40B4-BE49-F238E27FC236}">
                <a16:creationId xmlns:a16="http://schemas.microsoft.com/office/drawing/2014/main" id="{650D2EA5-8E45-E946-A92D-5687443831D9}"/>
              </a:ext>
            </a:extLst>
          </p:cNvPr>
          <p:cNvGrpSpPr>
            <a:grpSpLocks/>
          </p:cNvGrpSpPr>
          <p:nvPr/>
        </p:nvGrpSpPr>
        <p:grpSpPr bwMode="auto">
          <a:xfrm>
            <a:off x="3175" y="2252662"/>
            <a:ext cx="5445484" cy="3309939"/>
            <a:chOff x="3876" y="2252340"/>
            <a:chExt cx="5444470" cy="331024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93A9D8-7E12-6949-A279-CA6C290FB9C2}"/>
                </a:ext>
              </a:extLst>
            </p:cNvPr>
            <p:cNvSpPr txBox="1"/>
            <p:nvPr/>
          </p:nvSpPr>
          <p:spPr>
            <a:xfrm>
              <a:off x="3876" y="4675086"/>
              <a:ext cx="982778" cy="4001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Theory</a:t>
              </a:r>
            </a:p>
          </p:txBody>
        </p:sp>
        <p:grpSp>
          <p:nvGrpSpPr>
            <p:cNvPr id="16391" name="Group 42">
              <a:extLst>
                <a:ext uri="{FF2B5EF4-FFF2-40B4-BE49-F238E27FC236}">
                  <a16:creationId xmlns:a16="http://schemas.microsoft.com/office/drawing/2014/main" id="{2867EE26-A7B6-D745-8862-5FB301AA47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441" y="2252340"/>
              <a:ext cx="4837905" cy="3056633"/>
              <a:chOff x="554407" y="2290783"/>
              <a:chExt cx="4837905" cy="3056633"/>
            </a:xfrm>
          </p:grpSpPr>
          <p:cxnSp>
            <p:nvCxnSpPr>
              <p:cNvPr id="16395" name="Straight Connector 5">
                <a:extLst>
                  <a:ext uri="{FF2B5EF4-FFF2-40B4-BE49-F238E27FC236}">
                    <a16:creationId xmlns:a16="http://schemas.microsoft.com/office/drawing/2014/main" id="{1AA76663-1028-7044-93D1-FB7FA72F6FD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58413" y="2323271"/>
                <a:ext cx="0" cy="2603346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6396" name="Straight Connector 14">
                <a:extLst>
                  <a:ext uri="{FF2B5EF4-FFF2-40B4-BE49-F238E27FC236}">
                    <a16:creationId xmlns:a16="http://schemas.microsoft.com/office/drawing/2014/main" id="{678996E0-E8DE-564D-BD1F-76D2D38F846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43000" y="4923214"/>
                <a:ext cx="3886200" cy="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6177F75-7207-FD4D-B445-D8475D56725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73195" y="4529362"/>
                <a:ext cx="776142" cy="250848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  <a:lumOff val="50000"/>
                  </a:schemeClr>
                </a:solidFill>
                <a:headEnd type="none" w="med" len="med"/>
                <a:tailEnd type="triangle"/>
              </a:ln>
              <a:extLst>
                <a:ext uri="{AF507438-7753-43e0-B8FC-AC1667EBCBE1}"/>
              </a:extLst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2906712-F062-AC40-B744-9392071BE122}"/>
                  </a:ext>
                </a:extLst>
              </p:cNvPr>
              <p:cNvCxnSpPr/>
              <p:nvPr/>
            </p:nvCxnSpPr>
            <p:spPr bwMode="auto">
              <a:xfrm flipV="1">
                <a:off x="1157292" y="2573384"/>
                <a:ext cx="2641108" cy="2360827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/>
              </a:extLst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B7B2114-B90D-C44A-932C-EBCE68D59BB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81100" y="3502156"/>
                <a:ext cx="3618826" cy="140189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/>
              </a:extLst>
            </p:spPr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258E096-4670-7C43-A594-FA20F8D49015}"/>
                  </a:ext>
                </a:extLst>
              </p:cNvPr>
              <p:cNvSpPr/>
              <p:nvPr/>
            </p:nvSpPr>
            <p:spPr bwMode="auto">
              <a:xfrm>
                <a:off x="1841377" y="4516661"/>
                <a:ext cx="92058" cy="92083"/>
              </a:xfrm>
              <a:prstGeom prst="ellipse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/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Geneva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09B1C1F-B5D2-FD42-918F-7D99BF14CBF9}"/>
                  </a:ext>
                </a:extLst>
              </p:cNvPr>
              <p:cNvSpPr/>
              <p:nvPr/>
            </p:nvSpPr>
            <p:spPr bwMode="auto">
              <a:xfrm>
                <a:off x="1993749" y="4669075"/>
                <a:ext cx="92058" cy="92083"/>
              </a:xfrm>
              <a:prstGeom prst="ellipse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/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Geneva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6329388-0F25-9644-BDD8-6409C1120DF3}"/>
                  </a:ext>
                </a:extLst>
              </p:cNvPr>
              <p:cNvSpPr/>
              <p:nvPr/>
            </p:nvSpPr>
            <p:spPr bwMode="auto">
              <a:xfrm>
                <a:off x="2277858" y="4270576"/>
                <a:ext cx="92058" cy="92083"/>
              </a:xfrm>
              <a:prstGeom prst="ellipse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/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Geneva" charset="0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6A0C7D4-721A-0746-BF67-D95BE21D200B}"/>
                  </a:ext>
                </a:extLst>
              </p:cNvPr>
              <p:cNvSpPr/>
              <p:nvPr/>
            </p:nvSpPr>
            <p:spPr bwMode="auto">
              <a:xfrm>
                <a:off x="2898455" y="4359484"/>
                <a:ext cx="90470" cy="92083"/>
              </a:xfrm>
              <a:prstGeom prst="ellipse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/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Geneva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3776B05-743C-804F-9947-4A71AB57A235}"/>
                  </a:ext>
                </a:extLst>
              </p:cNvPr>
              <p:cNvSpPr/>
              <p:nvPr/>
            </p:nvSpPr>
            <p:spPr bwMode="auto">
              <a:xfrm>
                <a:off x="3284146" y="3826035"/>
                <a:ext cx="90471" cy="92083"/>
              </a:xfrm>
              <a:prstGeom prst="ellipse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/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Geneva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7AD3199-F4F3-824B-9335-5C598266D150}"/>
                  </a:ext>
                </a:extLst>
              </p:cNvPr>
              <p:cNvSpPr/>
              <p:nvPr/>
            </p:nvSpPr>
            <p:spPr bwMode="auto">
              <a:xfrm>
                <a:off x="4282498" y="3822860"/>
                <a:ext cx="92058" cy="92083"/>
              </a:xfrm>
              <a:prstGeom prst="ellipse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/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Geneva" charset="0"/>
                </a:endParaRP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97E8D96-7542-9040-A4E5-1E9C9B93353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3730151" y="4049894"/>
                <a:ext cx="334900" cy="406437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  <a:extLst>
                <a:ext uri="{AF507438-7753-43e0-B8FC-AC1667EBCBE1}"/>
              </a:extLst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66DAB1-25B8-8443-8DCC-B1239AFF1E2A}"/>
                  </a:ext>
                </a:extLst>
              </p:cNvPr>
              <p:cNvSpPr txBox="1"/>
              <p:nvPr/>
            </p:nvSpPr>
            <p:spPr>
              <a:xfrm>
                <a:off x="3911092" y="4476970"/>
                <a:ext cx="1481220" cy="40014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solidFill>
                      <a:schemeClr val="accent6"/>
                    </a:solidFill>
                    <a:latin typeface="+mj-lt"/>
                  </a:rPr>
                  <a:t>Experiment</a:t>
                </a:r>
              </a:p>
            </p:txBody>
          </p:sp>
          <p:cxnSp>
            <p:nvCxnSpPr>
              <p:cNvPr id="16409" name="Straight Connector 32">
                <a:extLst>
                  <a:ext uri="{FF2B5EF4-FFF2-40B4-BE49-F238E27FC236}">
                    <a16:creationId xmlns:a16="http://schemas.microsoft.com/office/drawing/2014/main" id="{90685B10-F2D0-C946-B514-23C605CD65A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06013" y="2438400"/>
                <a:ext cx="3048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6410" name="Straight Connector 36">
                <a:extLst>
                  <a:ext uri="{FF2B5EF4-FFF2-40B4-BE49-F238E27FC236}">
                    <a16:creationId xmlns:a16="http://schemas.microsoft.com/office/drawing/2014/main" id="{CC410955-37DF-9B45-8E99-05AED6AF092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08531" y="3396837"/>
                <a:ext cx="3048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6411" name="Straight Connector 38">
                <a:extLst>
                  <a:ext uri="{FF2B5EF4-FFF2-40B4-BE49-F238E27FC236}">
                    <a16:creationId xmlns:a16="http://schemas.microsoft.com/office/drawing/2014/main" id="{A2EE0FE3-71F9-EE4D-8697-FAEA102856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22598" y="4343400"/>
                <a:ext cx="3048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6412" name="Straight Connector 41">
                <a:extLst>
                  <a:ext uri="{FF2B5EF4-FFF2-40B4-BE49-F238E27FC236}">
                    <a16:creationId xmlns:a16="http://schemas.microsoft.com/office/drawing/2014/main" id="{543217AF-AFD6-BC48-AC24-46FE71CC806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42332" y="4816238"/>
                <a:ext cx="0" cy="235056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6413" name="Straight Connector 43">
                <a:extLst>
                  <a:ext uri="{FF2B5EF4-FFF2-40B4-BE49-F238E27FC236}">
                    <a16:creationId xmlns:a16="http://schemas.microsoft.com/office/drawing/2014/main" id="{22B938BB-0EA8-2D46-B080-8368F7DDE04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909269" y="4816238"/>
                <a:ext cx="0" cy="235056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6414" name="Straight Connector 44">
                <a:extLst>
                  <a:ext uri="{FF2B5EF4-FFF2-40B4-BE49-F238E27FC236}">
                    <a16:creationId xmlns:a16="http://schemas.microsoft.com/office/drawing/2014/main" id="{6A767BBD-70B0-704F-9764-73B63F8493B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922655" y="4816238"/>
                <a:ext cx="0" cy="235056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16F16A1-5F9A-794D-86D9-F95746004348}"/>
                  </a:ext>
                </a:extLst>
              </p:cNvPr>
              <p:cNvSpPr txBox="1"/>
              <p:nvPr/>
            </p:nvSpPr>
            <p:spPr>
              <a:xfrm>
                <a:off x="822392" y="4159441"/>
                <a:ext cx="298424" cy="33858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accent4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835E0D-9A86-2740-9605-9148EE0C968B}"/>
                  </a:ext>
                </a:extLst>
              </p:cNvPr>
              <p:cNvSpPr txBox="1"/>
              <p:nvPr/>
            </p:nvSpPr>
            <p:spPr>
              <a:xfrm>
                <a:off x="675239" y="3204850"/>
                <a:ext cx="412215" cy="33858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accent4"/>
                    </a:solidFill>
                    <a:latin typeface="+mj-lt"/>
                  </a:rPr>
                  <a:t>10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1738E5-9F8F-F848-8C3C-5CE767E8E297}"/>
                  </a:ext>
                </a:extLst>
              </p:cNvPr>
              <p:cNvSpPr txBox="1"/>
              <p:nvPr/>
            </p:nvSpPr>
            <p:spPr>
              <a:xfrm>
                <a:off x="554407" y="2290783"/>
                <a:ext cx="609234" cy="338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accent4"/>
                    </a:solidFill>
                    <a:latin typeface="+mj-lt"/>
                  </a:rPr>
                  <a:t>100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47B4E37-BE05-1644-B858-87D0A80DE0DE}"/>
                  </a:ext>
                </a:extLst>
              </p:cNvPr>
              <p:cNvSpPr txBox="1"/>
              <p:nvPr/>
            </p:nvSpPr>
            <p:spPr>
              <a:xfrm>
                <a:off x="1576314" y="5004068"/>
                <a:ext cx="526008" cy="33858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accent4"/>
                    </a:solidFill>
                    <a:latin typeface="+mj-lt"/>
                  </a:rPr>
                  <a:t>100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6569D27-3697-8A45-91CB-229973E7093F}"/>
                  </a:ext>
                </a:extLst>
              </p:cNvPr>
              <p:cNvSpPr txBox="1"/>
              <p:nvPr/>
            </p:nvSpPr>
            <p:spPr>
              <a:xfrm>
                <a:off x="2701642" y="5008831"/>
                <a:ext cx="526008" cy="33858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accent4"/>
                    </a:solidFill>
                    <a:latin typeface="+mj-lt"/>
                  </a:rPr>
                  <a:t>150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1119E9-492F-394C-B18B-85926A09F5F3}"/>
                  </a:ext>
                </a:extLst>
              </p:cNvPr>
              <p:cNvSpPr txBox="1"/>
              <p:nvPr/>
            </p:nvSpPr>
            <p:spPr>
              <a:xfrm>
                <a:off x="3646028" y="5008831"/>
                <a:ext cx="526008" cy="33858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accent4"/>
                    </a:solidFill>
                    <a:latin typeface="+mj-lt"/>
                  </a:rPr>
                  <a:t>200</a:t>
                </a:r>
              </a:p>
            </p:txBody>
          </p:sp>
        </p:grpSp>
        <p:sp>
          <p:nvSpPr>
            <p:cNvPr id="16392" name="TextBox 51">
              <a:extLst>
                <a:ext uri="{FF2B5EF4-FFF2-40B4-BE49-F238E27FC236}">
                  <a16:creationId xmlns:a16="http://schemas.microsoft.com/office/drawing/2014/main" id="{CC09A86D-1E2F-8341-BC31-3E757A2ED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0175" y="5223996"/>
              <a:ext cx="1750153" cy="33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Geneva" panose="020B05030304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Geneva" panose="020B05030304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Geneva" panose="020B05030304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Geneva" panose="020B05030304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Geneva" panose="020B05030304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Geneva" panose="020B05030304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Geneva" panose="020B05030304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Geneva" panose="020B05030304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Geneva" panose="020B0503030404040204" pitchFamily="34" charset="0"/>
                </a:defRPr>
              </a:lvl9pPr>
            </a:lstStyle>
            <a:p>
              <a:r>
                <a:rPr lang="en-US" altLang="en-US" sz="1600" dirty="0">
                  <a:latin typeface="+mj-lt"/>
                </a:rPr>
                <a:t>Temperature (°C)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F16551F-648F-9E4B-BAD4-FE2BA9D8BC94}"/>
                </a:ext>
              </a:extLst>
            </p:cNvPr>
            <p:cNvSpPr txBox="1"/>
            <p:nvPr/>
          </p:nvSpPr>
          <p:spPr>
            <a:xfrm>
              <a:off x="457816" y="3006390"/>
              <a:ext cx="430807" cy="131233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j-lt"/>
                </a:rPr>
                <a:t>Reaction rate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Number Placeholder 3">
            <a:extLst>
              <a:ext uri="{FF2B5EF4-FFF2-40B4-BE49-F238E27FC236}">
                <a16:creationId xmlns:a16="http://schemas.microsoft.com/office/drawing/2014/main" id="{70DCA95B-C489-AB46-947E-A5824112AC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764213" y="586740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anose="020B0503030404040204" pitchFamily="34" charset="0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anose="020B050303040404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itchFamily="2" charset="0"/>
                <a:ea typeface="Geneva" panose="020B05030304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Geneva" panose="020B05030304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Geneva" panose="020B05030304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Geneva" panose="020B05030304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Geneva" panose="020B05030304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Geneva" panose="020B0503030404040204" pitchFamily="34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+mj-lt"/>
              </a:rPr>
              <a:t>Author, Date</a:t>
            </a:r>
          </a:p>
          <a:p>
            <a:pPr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+mj-lt"/>
              </a:rPr>
              <a:t>Page </a:t>
            </a:r>
            <a:fld id="{59D0BA59-6C9F-CC47-8A75-92FD77101639}" type="slidenum">
              <a:rPr lang="en-US" altLang="en-US" sz="1400" smtClean="0">
                <a:latin typeface="+mj-lt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en-US" sz="1400" dirty="0">
              <a:latin typeface="+mj-lt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D067FE0-6B23-0F48-8240-A00F166AF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163" y="609600"/>
            <a:ext cx="7488237" cy="6858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algn="ctr">
              <a:defRPr/>
            </a:pPr>
            <a:r>
              <a:rPr lang="en-US" sz="3200" dirty="0">
                <a:cs typeface="+mj-cs"/>
              </a:rPr>
              <a:t>Conclusion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4C45B36-10B5-C245-91BF-DA3921E0B2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010400" cy="35052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1800"/>
              </a:spcAft>
              <a:buNone/>
              <a:defRPr/>
            </a:pPr>
            <a:r>
              <a:rPr lang="en-US" sz="2000" dirty="0">
                <a:latin typeface="+mj-lt"/>
                <a:cs typeface="+mn-cs"/>
              </a:rPr>
              <a:t>The audience should understand:</a:t>
            </a:r>
          </a:p>
          <a:p>
            <a:pPr marL="457200" indent="-457200">
              <a:lnSpc>
                <a:spcPct val="100000"/>
              </a:lnSpc>
              <a:spcAft>
                <a:spcPts val="1800"/>
              </a:spcAft>
              <a:buFont typeface="+mj-lt"/>
              <a:buAutoNum type="arabicPeriod"/>
              <a:defRPr/>
            </a:pPr>
            <a:r>
              <a:rPr lang="en-US" sz="2000" dirty="0">
                <a:latin typeface="+mj-lt"/>
                <a:cs typeface="+mn-cs"/>
              </a:rPr>
              <a:t>Why the research you presented is important in the context of the field, and its impact on society</a:t>
            </a:r>
          </a:p>
          <a:p>
            <a:pPr marL="457200" indent="-457200">
              <a:lnSpc>
                <a:spcPct val="100000"/>
              </a:lnSpc>
              <a:spcAft>
                <a:spcPts val="1800"/>
              </a:spcAft>
              <a:buFont typeface="+mj-lt"/>
              <a:buAutoNum type="arabicPeriod"/>
              <a:defRPr/>
            </a:pPr>
            <a:r>
              <a:rPr lang="en-US" sz="2000" dirty="0">
                <a:latin typeface="+mj-lt"/>
                <a:cs typeface="+mn-cs"/>
              </a:rPr>
              <a:t>What you did, why you did it, and how your approach is unique</a:t>
            </a:r>
          </a:p>
          <a:p>
            <a:pPr marL="457200" indent="-457200">
              <a:lnSpc>
                <a:spcPct val="100000"/>
              </a:lnSpc>
              <a:spcAft>
                <a:spcPts val="1800"/>
              </a:spcAft>
              <a:buFont typeface="+mj-lt"/>
              <a:buAutoNum type="arabicPeriod"/>
              <a:defRPr/>
            </a:pPr>
            <a:r>
              <a:rPr lang="en-US" sz="2000" dirty="0">
                <a:latin typeface="+mj-lt"/>
                <a:cs typeface="+mn-cs"/>
              </a:rPr>
              <a:t>What you learned and how it advances the field</a:t>
            </a:r>
          </a:p>
          <a:p>
            <a:pPr marL="457200" indent="-457200">
              <a:lnSpc>
                <a:spcPct val="100000"/>
              </a:lnSpc>
              <a:spcAft>
                <a:spcPts val="1800"/>
              </a:spcAft>
              <a:buFont typeface="+mj-lt"/>
              <a:buAutoNum type="arabicPeriod"/>
              <a:defRPr/>
            </a:pPr>
            <a:endParaRPr lang="en-US" sz="2000" dirty="0"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3181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993333"/>
      </a:accent2>
      <a:accent3>
        <a:srgbClr val="FFFFFF"/>
      </a:accent3>
      <a:accent4>
        <a:srgbClr val="000000"/>
      </a:accent4>
      <a:accent5>
        <a:srgbClr val="EBEBEB"/>
      </a:accent5>
      <a:accent6>
        <a:srgbClr val="8A2D2D"/>
      </a:accent6>
      <a:hlink>
        <a:srgbClr val="4D4D4D"/>
      </a:hlink>
      <a:folHlink>
        <a:srgbClr val="EAEAEA"/>
      </a:folHlink>
    </a:clrScheme>
    <a:fontScheme name="Blank Presentation">
      <a:majorFont>
        <a:latin typeface="Arial"/>
        <a:ea typeface="Geneva"/>
        <a:cs typeface=""/>
      </a:majorFont>
      <a:minorFont>
        <a:latin typeface="Times New Roman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 (Mac OS 9):Microsoft Office 98:Templates:Blank Presentation</Template>
  <TotalTime>475</TotalTime>
  <Words>371</Words>
  <Application>Microsoft Macintosh PowerPoint</Application>
  <PresentationFormat>On-screen Show (4:3)</PresentationFormat>
  <Paragraphs>70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Times</vt:lpstr>
      <vt:lpstr>Geneva</vt:lpstr>
      <vt:lpstr>Arial</vt:lpstr>
      <vt:lpstr>Times New Roman</vt:lpstr>
      <vt:lpstr>Blank Presentation</vt:lpstr>
      <vt:lpstr>Guidelines for Scientific Presentations</vt:lpstr>
      <vt:lpstr>Outline</vt:lpstr>
      <vt:lpstr>Main message of slide</vt:lpstr>
      <vt:lpstr>Main message of slide</vt:lpstr>
      <vt:lpstr>Main message of slide</vt:lpstr>
      <vt:lpstr>Conclusion</vt:lpstr>
    </vt:vector>
  </TitlesOfParts>
  <Company>Allison Associates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George Golabek</dc:creator>
  <cp:lastModifiedBy>Microsoft Office User</cp:lastModifiedBy>
  <cp:revision>37</cp:revision>
  <cp:lastPrinted>2002-10-29T20:49:27Z</cp:lastPrinted>
  <dcterms:created xsi:type="dcterms:W3CDTF">2002-10-29T20:26:18Z</dcterms:created>
  <dcterms:modified xsi:type="dcterms:W3CDTF">2019-10-18T20:18:22Z</dcterms:modified>
</cp:coreProperties>
</file>