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4"/>
  </p:sldMasterIdLst>
  <p:sldIdLst>
    <p:sldId id="256" r:id="rId5"/>
    <p:sldId id="257" r:id="rId6"/>
    <p:sldId id="258" r:id="rId7"/>
    <p:sldId id="259" r:id="rId8"/>
    <p:sldId id="261" r:id="rId9"/>
    <p:sldId id="260"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CEB8F4-169C-8BCC-19C4-0624D8AE78B4}" v="756" dt="2024-02-14T21:45:16.2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2/14/2024</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52504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2/14/2024</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622388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2/14/2024</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1120143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2/14/2024</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051636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2/14/2024</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33767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2/14/2024</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79792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2/14/2024</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68487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2/14/2024</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174034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2/14/2024</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54042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2/14/2024</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556422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2/14/2024</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647700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2/14/2024</a:t>
            </a:fld>
            <a:endParaRPr lang="en-US" dirty="0"/>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10144538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8AEA54F-8279-4EDE-9B7B-BC13782DB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6228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84554" y="385614"/>
            <a:ext cx="5785608" cy="3761257"/>
          </a:xfrm>
        </p:spPr>
        <p:txBody>
          <a:bodyPr anchor="ctr">
            <a:normAutofit/>
          </a:bodyPr>
          <a:lstStyle/>
          <a:p>
            <a:r>
              <a:rPr lang="en-US" dirty="0"/>
              <a:t>Project Update 2</a:t>
            </a:r>
          </a:p>
        </p:txBody>
      </p:sp>
      <p:sp>
        <p:nvSpPr>
          <p:cNvPr id="3" name="Subtitle 2"/>
          <p:cNvSpPr>
            <a:spLocks noGrp="1"/>
          </p:cNvSpPr>
          <p:nvPr>
            <p:ph type="subTitle" idx="1"/>
          </p:nvPr>
        </p:nvSpPr>
        <p:spPr>
          <a:xfrm>
            <a:off x="351182" y="4834126"/>
            <a:ext cx="10677277" cy="1490305"/>
          </a:xfrm>
        </p:spPr>
        <p:txBody>
          <a:bodyPr anchor="ctr">
            <a:normAutofit/>
          </a:bodyPr>
          <a:lstStyle/>
          <a:p>
            <a:r>
              <a:rPr lang="en-US" dirty="0"/>
              <a:t>Grant Hanley, RJ </a:t>
            </a:r>
            <a:r>
              <a:rPr lang="en-US" dirty="0" err="1"/>
              <a:t>Cubarrubia</a:t>
            </a:r>
            <a:r>
              <a:rPr lang="en-US" dirty="0"/>
              <a:t>, Matt Scheffel, Abigail Snyder</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5BFBF-06F7-3372-12F0-6784BD3DF220}"/>
              </a:ext>
            </a:extLst>
          </p:cNvPr>
          <p:cNvSpPr>
            <a:spLocks noGrp="1"/>
          </p:cNvSpPr>
          <p:nvPr>
            <p:ph type="title"/>
          </p:nvPr>
        </p:nvSpPr>
        <p:spPr/>
        <p:txBody>
          <a:bodyPr/>
          <a:lstStyle/>
          <a:p>
            <a:r>
              <a:rPr lang="en-US" dirty="0"/>
              <a:t>KPI Initial Data Cleaning</a:t>
            </a:r>
          </a:p>
        </p:txBody>
      </p:sp>
      <p:sp>
        <p:nvSpPr>
          <p:cNvPr id="3" name="Content Placeholder 2">
            <a:extLst>
              <a:ext uri="{FF2B5EF4-FFF2-40B4-BE49-F238E27FC236}">
                <a16:creationId xmlns:a16="http://schemas.microsoft.com/office/drawing/2014/main" id="{2908526E-3FE8-6AE9-DD8F-D8EC72ADC137}"/>
              </a:ext>
            </a:extLst>
          </p:cNvPr>
          <p:cNvSpPr>
            <a:spLocks noGrp="1"/>
          </p:cNvSpPr>
          <p:nvPr>
            <p:ph idx="1"/>
          </p:nvPr>
        </p:nvSpPr>
        <p:spPr>
          <a:xfrm>
            <a:off x="484552" y="2576513"/>
            <a:ext cx="4869129" cy="3600450"/>
          </a:xfrm>
        </p:spPr>
        <p:txBody>
          <a:bodyPr vert="horz" lIns="91440" tIns="45720" rIns="91440" bIns="45720" rtlCol="0" anchor="t">
            <a:normAutofit/>
          </a:bodyPr>
          <a:lstStyle/>
          <a:p>
            <a:r>
              <a:rPr lang="en-US" dirty="0"/>
              <a:t>We worked together as a team under Grant's guidance to systematically clean and "match" the separate .xlsx files containing the KPI data from each year. </a:t>
            </a:r>
          </a:p>
          <a:p>
            <a:r>
              <a:rPr lang="en-US" dirty="0"/>
              <a:t>This started with manually working in each file to align variable names and check for school names. </a:t>
            </a:r>
          </a:p>
        </p:txBody>
      </p:sp>
      <p:pic>
        <p:nvPicPr>
          <p:cNvPr id="4" name="Picture 3" descr="A screenshot of a computer&#10;&#10;Description automatically generated">
            <a:extLst>
              <a:ext uri="{FF2B5EF4-FFF2-40B4-BE49-F238E27FC236}">
                <a16:creationId xmlns:a16="http://schemas.microsoft.com/office/drawing/2014/main" id="{3E332A8D-019D-7831-218F-DD684267F249}"/>
              </a:ext>
            </a:extLst>
          </p:cNvPr>
          <p:cNvPicPr>
            <a:picLocks noChangeAspect="1"/>
          </p:cNvPicPr>
          <p:nvPr/>
        </p:nvPicPr>
        <p:blipFill>
          <a:blip r:embed="rId2"/>
          <a:stretch>
            <a:fillRect/>
          </a:stretch>
        </p:blipFill>
        <p:spPr>
          <a:xfrm>
            <a:off x="5465715" y="2577223"/>
            <a:ext cx="6096000" cy="3366627"/>
          </a:xfrm>
          <a:prstGeom prst="rect">
            <a:avLst/>
          </a:prstGeom>
        </p:spPr>
      </p:pic>
    </p:spTree>
    <p:extLst>
      <p:ext uri="{BB962C8B-B14F-4D97-AF65-F5344CB8AC3E}">
        <p14:creationId xmlns:p14="http://schemas.microsoft.com/office/powerpoint/2010/main" val="51139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43BAE-DD08-FEC8-9C7A-67F37855C7FE}"/>
              </a:ext>
            </a:extLst>
          </p:cNvPr>
          <p:cNvSpPr>
            <a:spLocks noGrp="1"/>
          </p:cNvSpPr>
          <p:nvPr>
            <p:ph type="title"/>
          </p:nvPr>
        </p:nvSpPr>
        <p:spPr/>
        <p:txBody>
          <a:bodyPr/>
          <a:lstStyle/>
          <a:p>
            <a:r>
              <a:rPr lang="en-US" dirty="0"/>
              <a:t>KPI Data Pre-Processing</a:t>
            </a:r>
          </a:p>
        </p:txBody>
      </p:sp>
      <p:pic>
        <p:nvPicPr>
          <p:cNvPr id="4" name="Content Placeholder 3" descr="A screenshot of a computer program&#10;&#10;Description automatically generated">
            <a:extLst>
              <a:ext uri="{FF2B5EF4-FFF2-40B4-BE49-F238E27FC236}">
                <a16:creationId xmlns:a16="http://schemas.microsoft.com/office/drawing/2014/main" id="{149F0024-323C-F3D7-7217-6C042991E3A2}"/>
              </a:ext>
            </a:extLst>
          </p:cNvPr>
          <p:cNvPicPr>
            <a:picLocks noGrp="1" noChangeAspect="1"/>
          </p:cNvPicPr>
          <p:nvPr>
            <p:ph idx="1"/>
          </p:nvPr>
        </p:nvPicPr>
        <p:blipFill>
          <a:blip r:embed="rId2"/>
          <a:stretch>
            <a:fillRect/>
          </a:stretch>
        </p:blipFill>
        <p:spPr>
          <a:xfrm>
            <a:off x="5727222" y="2486137"/>
            <a:ext cx="6096000" cy="4013875"/>
          </a:xfrm>
        </p:spPr>
      </p:pic>
      <p:sp>
        <p:nvSpPr>
          <p:cNvPr id="5" name="TextBox 4">
            <a:extLst>
              <a:ext uri="{FF2B5EF4-FFF2-40B4-BE49-F238E27FC236}">
                <a16:creationId xmlns:a16="http://schemas.microsoft.com/office/drawing/2014/main" id="{E91D8491-5F15-C189-A216-E16B6777119D}"/>
              </a:ext>
            </a:extLst>
          </p:cNvPr>
          <p:cNvSpPr txBox="1"/>
          <p:nvPr/>
        </p:nvSpPr>
        <p:spPr>
          <a:xfrm>
            <a:off x="371287" y="2535002"/>
            <a:ext cx="5326065"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Then, Grant created a notebook to import and pre-process the data. </a:t>
            </a:r>
          </a:p>
          <a:p>
            <a:endParaRPr lang="en-US" dirty="0"/>
          </a:p>
          <a:p>
            <a:r>
              <a:rPr lang="en-US" dirty="0"/>
              <a:t>He imported each Excel file, checked that each file had the same column and variable names, imputed missing variables as needed, updated several school names that had changed over time so that they aligned across all years, and pivoted the </a:t>
            </a:r>
            <a:r>
              <a:rPr lang="en-US" dirty="0" err="1"/>
              <a:t>dataframe</a:t>
            </a:r>
            <a:r>
              <a:rPr lang="en-US" dirty="0"/>
              <a:t>. </a:t>
            </a:r>
          </a:p>
        </p:txBody>
      </p:sp>
    </p:spTree>
    <p:extLst>
      <p:ext uri="{BB962C8B-B14F-4D97-AF65-F5344CB8AC3E}">
        <p14:creationId xmlns:p14="http://schemas.microsoft.com/office/powerpoint/2010/main" val="1008897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43BAE-DD08-FEC8-9C7A-67F37855C7FE}"/>
              </a:ext>
            </a:extLst>
          </p:cNvPr>
          <p:cNvSpPr>
            <a:spLocks noGrp="1"/>
          </p:cNvSpPr>
          <p:nvPr>
            <p:ph type="title"/>
          </p:nvPr>
        </p:nvSpPr>
        <p:spPr/>
        <p:txBody>
          <a:bodyPr/>
          <a:lstStyle/>
          <a:p>
            <a:r>
              <a:rPr lang="en-US" dirty="0"/>
              <a:t>Enrollment Data Pre-Processing</a:t>
            </a:r>
          </a:p>
        </p:txBody>
      </p:sp>
      <p:sp>
        <p:nvSpPr>
          <p:cNvPr id="5" name="TextBox 4">
            <a:extLst>
              <a:ext uri="{FF2B5EF4-FFF2-40B4-BE49-F238E27FC236}">
                <a16:creationId xmlns:a16="http://schemas.microsoft.com/office/drawing/2014/main" id="{E91D8491-5F15-C189-A216-E16B6777119D}"/>
              </a:ext>
            </a:extLst>
          </p:cNvPr>
          <p:cNvSpPr txBox="1"/>
          <p:nvPr/>
        </p:nvSpPr>
        <p:spPr>
          <a:xfrm>
            <a:off x="371287" y="2535002"/>
            <a:ext cx="5326065"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second set of data was enrollment data gathered from the Virginia Department of Education, which was also in separate .csv files for each school and each year. </a:t>
            </a:r>
          </a:p>
          <a:p>
            <a:endParaRPr lang="en-US" dirty="0"/>
          </a:p>
          <a:p>
            <a:r>
              <a:rPr lang="en-US" dirty="0"/>
              <a:t>Again, we worked together to clean this data, starting with the individual .csv files, then adding to the notebook to further process and combine this data with the KPI data. </a:t>
            </a:r>
          </a:p>
        </p:txBody>
      </p:sp>
      <p:pic>
        <p:nvPicPr>
          <p:cNvPr id="7" name="Picture 6" descr="A document with text and numbers&#10;&#10;Description automatically generated">
            <a:extLst>
              <a:ext uri="{FF2B5EF4-FFF2-40B4-BE49-F238E27FC236}">
                <a16:creationId xmlns:a16="http://schemas.microsoft.com/office/drawing/2014/main" id="{3F898952-E4E9-765D-7499-DC9B3A5715BE}"/>
              </a:ext>
            </a:extLst>
          </p:cNvPr>
          <p:cNvPicPr>
            <a:picLocks noChangeAspect="1"/>
          </p:cNvPicPr>
          <p:nvPr/>
        </p:nvPicPr>
        <p:blipFill>
          <a:blip r:embed="rId2"/>
          <a:stretch>
            <a:fillRect/>
          </a:stretch>
        </p:blipFill>
        <p:spPr>
          <a:xfrm>
            <a:off x="5805288" y="2535323"/>
            <a:ext cx="6096000" cy="3845700"/>
          </a:xfrm>
          <a:prstGeom prst="rect">
            <a:avLst/>
          </a:prstGeom>
        </p:spPr>
      </p:pic>
    </p:spTree>
    <p:extLst>
      <p:ext uri="{BB962C8B-B14F-4D97-AF65-F5344CB8AC3E}">
        <p14:creationId xmlns:p14="http://schemas.microsoft.com/office/powerpoint/2010/main" val="1483721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BF33D-DB6A-4B12-C2E3-972460BFCBB9}"/>
              </a:ext>
            </a:extLst>
          </p:cNvPr>
          <p:cNvSpPr>
            <a:spLocks noGrp="1"/>
          </p:cNvSpPr>
          <p:nvPr>
            <p:ph type="title"/>
          </p:nvPr>
        </p:nvSpPr>
        <p:spPr/>
        <p:txBody>
          <a:bodyPr/>
          <a:lstStyle/>
          <a:p>
            <a:r>
              <a:rPr lang="en-US" dirty="0"/>
              <a:t>VDOE Data Pre-Processing</a:t>
            </a:r>
          </a:p>
        </p:txBody>
      </p:sp>
      <p:sp>
        <p:nvSpPr>
          <p:cNvPr id="3" name="Content Placeholder 2">
            <a:extLst>
              <a:ext uri="{FF2B5EF4-FFF2-40B4-BE49-F238E27FC236}">
                <a16:creationId xmlns:a16="http://schemas.microsoft.com/office/drawing/2014/main" id="{EF8023C0-062D-6CBD-CDF9-9F0B2226FD92}"/>
              </a:ext>
            </a:extLst>
          </p:cNvPr>
          <p:cNvSpPr>
            <a:spLocks noGrp="1"/>
          </p:cNvSpPr>
          <p:nvPr>
            <p:ph idx="1"/>
          </p:nvPr>
        </p:nvSpPr>
        <p:spPr>
          <a:xfrm>
            <a:off x="484552" y="2576513"/>
            <a:ext cx="5055845" cy="3600450"/>
          </a:xfrm>
        </p:spPr>
        <p:txBody>
          <a:bodyPr vert="horz" lIns="91440" tIns="45720" rIns="91440" bIns="45720" rtlCol="0" anchor="t">
            <a:normAutofit/>
          </a:bodyPr>
          <a:lstStyle/>
          <a:p>
            <a:r>
              <a:rPr lang="en-US" dirty="0"/>
              <a:t>Due to the varied nature of the VDOE data files, we were required to manually enter data from each individual school and year into a collective CSV. </a:t>
            </a:r>
          </a:p>
        </p:txBody>
      </p:sp>
      <p:pic>
        <p:nvPicPr>
          <p:cNvPr id="4" name="Picture 3" descr="A screenshot of a spreadsheet&#10;&#10;Description automatically generated">
            <a:extLst>
              <a:ext uri="{FF2B5EF4-FFF2-40B4-BE49-F238E27FC236}">
                <a16:creationId xmlns:a16="http://schemas.microsoft.com/office/drawing/2014/main" id="{19BB15CA-63E8-69C1-55B3-A70233079434}"/>
              </a:ext>
            </a:extLst>
          </p:cNvPr>
          <p:cNvPicPr>
            <a:picLocks noChangeAspect="1"/>
          </p:cNvPicPr>
          <p:nvPr/>
        </p:nvPicPr>
        <p:blipFill>
          <a:blip r:embed="rId2"/>
          <a:stretch>
            <a:fillRect/>
          </a:stretch>
        </p:blipFill>
        <p:spPr>
          <a:xfrm>
            <a:off x="5584096" y="2469657"/>
            <a:ext cx="5897880" cy="4114800"/>
          </a:xfrm>
          <a:prstGeom prst="rect">
            <a:avLst/>
          </a:prstGeom>
        </p:spPr>
      </p:pic>
    </p:spTree>
    <p:extLst>
      <p:ext uri="{BB962C8B-B14F-4D97-AF65-F5344CB8AC3E}">
        <p14:creationId xmlns:p14="http://schemas.microsoft.com/office/powerpoint/2010/main" val="2064537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FB066-EDA0-124F-39BA-B8E0B4DD22BD}"/>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2A246350-335D-FE66-A2BA-32F40583F9DD}"/>
              </a:ext>
            </a:extLst>
          </p:cNvPr>
          <p:cNvSpPr>
            <a:spLocks noGrp="1"/>
          </p:cNvSpPr>
          <p:nvPr>
            <p:ph idx="1"/>
          </p:nvPr>
        </p:nvSpPr>
        <p:spPr/>
        <p:txBody>
          <a:bodyPr vert="horz" lIns="91440" tIns="45720" rIns="91440" bIns="45720" rtlCol="0" anchor="t">
            <a:normAutofit fontScale="92500"/>
          </a:bodyPr>
          <a:lstStyle/>
          <a:p>
            <a:r>
              <a:rPr lang="en-US" dirty="0"/>
              <a:t>The questions asked by the VCAC guided our exploratory data analysis after merging the VDOE and the VCAC KPI data.</a:t>
            </a:r>
          </a:p>
          <a:p>
            <a:r>
              <a:rPr lang="en-US" b="1">
                <a:ea typeface="+mn-lt"/>
                <a:cs typeface="+mn-lt"/>
              </a:rPr>
              <a:t>What is the effect on 2- and 4-year postsecondary enrollment rates with the intervention of a VCAC college adviser? </a:t>
            </a:r>
            <a:endParaRPr lang="en-US"/>
          </a:p>
          <a:p>
            <a:pPr lvl="1"/>
            <a:r>
              <a:rPr lang="en-US" dirty="0">
                <a:ea typeface="+mn-lt"/>
                <a:cs typeface="+mn-lt"/>
              </a:rPr>
              <a:t>Are there significant effects on sub-populations including these categories tracked by VDOE: Female, Male, Black, Hispanic, White, 2 </a:t>
            </a:r>
            <a:r>
              <a:rPr lang="en-US">
                <a:ea typeface="+mn-lt"/>
                <a:cs typeface="+mn-lt"/>
              </a:rPr>
              <a:t>or More Races, Economically Disadvantaged, Students with Disabilities? </a:t>
            </a:r>
            <a:endParaRPr lang="en-US"/>
          </a:p>
          <a:p>
            <a:r>
              <a:rPr lang="en-US" b="1" dirty="0">
                <a:ea typeface="+mn-lt"/>
                <a:cs typeface="+mn-lt"/>
              </a:rPr>
              <a:t>What is the relationship between certain college adviser activities (as measured by KPI output data) and postsecondary enrollment rates at each partner high school? </a:t>
            </a:r>
            <a:endParaRPr lang="en-US"/>
          </a:p>
          <a:p>
            <a:pPr lvl="1"/>
            <a:r>
              <a:rPr lang="en-US" dirty="0">
                <a:ea typeface="+mn-lt"/>
                <a:cs typeface="+mn-lt"/>
              </a:rPr>
              <a:t>Are some activities better predictors of an increase in postsecondary enrollment? </a:t>
            </a:r>
            <a:endParaRPr lang="en-US"/>
          </a:p>
        </p:txBody>
      </p:sp>
    </p:spTree>
    <p:extLst>
      <p:ext uri="{BB962C8B-B14F-4D97-AF65-F5344CB8AC3E}">
        <p14:creationId xmlns:p14="http://schemas.microsoft.com/office/powerpoint/2010/main" val="2901729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3C80D-DB93-45C5-3823-D2B5208C7227}"/>
              </a:ext>
            </a:extLst>
          </p:cNvPr>
          <p:cNvSpPr>
            <a:spLocks noGrp="1"/>
          </p:cNvSpPr>
          <p:nvPr>
            <p:ph type="title"/>
          </p:nvPr>
        </p:nvSpPr>
        <p:spPr/>
        <p:txBody>
          <a:bodyPr/>
          <a:lstStyle/>
          <a:p>
            <a:r>
              <a:rPr lang="en-US" dirty="0"/>
              <a:t>Exploratory Data Analysis</a:t>
            </a:r>
          </a:p>
        </p:txBody>
      </p:sp>
      <p:pic>
        <p:nvPicPr>
          <p:cNvPr id="4" name="Content Placeholder 3" descr="A screen shot of a graph&#10;&#10;Description automatically generated">
            <a:extLst>
              <a:ext uri="{FF2B5EF4-FFF2-40B4-BE49-F238E27FC236}">
                <a16:creationId xmlns:a16="http://schemas.microsoft.com/office/drawing/2014/main" id="{6D570525-8576-1DA4-777B-ED495FC7CF71}"/>
              </a:ext>
            </a:extLst>
          </p:cNvPr>
          <p:cNvPicPr>
            <a:picLocks noGrp="1" noChangeAspect="1"/>
          </p:cNvPicPr>
          <p:nvPr>
            <p:ph idx="1"/>
          </p:nvPr>
        </p:nvPicPr>
        <p:blipFill>
          <a:blip r:embed="rId2"/>
          <a:stretch>
            <a:fillRect/>
          </a:stretch>
        </p:blipFill>
        <p:spPr>
          <a:xfrm>
            <a:off x="6791792" y="2460636"/>
            <a:ext cx="4653550" cy="4114800"/>
          </a:xfrm>
        </p:spPr>
      </p:pic>
      <p:sp>
        <p:nvSpPr>
          <p:cNvPr id="5" name="TextBox 4">
            <a:extLst>
              <a:ext uri="{FF2B5EF4-FFF2-40B4-BE49-F238E27FC236}">
                <a16:creationId xmlns:a16="http://schemas.microsoft.com/office/drawing/2014/main" id="{44467CB2-1AA0-4EDE-9B5C-53A2A5064C71}"/>
              </a:ext>
            </a:extLst>
          </p:cNvPr>
          <p:cNvSpPr txBox="1"/>
          <p:nvPr/>
        </p:nvSpPr>
        <p:spPr>
          <a:xfrm>
            <a:off x="398063" y="2562978"/>
            <a:ext cx="632470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My initial goal was to see if there was any evident correlation between counselor interactions and enrollment, so I created a basic scatterplot of the two variables 'specific_interactions_1-on-1s_total' and 'enrolled.'</a:t>
            </a:r>
          </a:p>
          <a:p>
            <a:endParaRPr lang="en-US" dirty="0"/>
          </a:p>
          <a:p>
            <a:r>
              <a:rPr lang="en-US" dirty="0"/>
              <a:t>When looking at all schools and all years, no obvious correlation exists. </a:t>
            </a:r>
          </a:p>
        </p:txBody>
      </p:sp>
    </p:spTree>
    <p:extLst>
      <p:ext uri="{BB962C8B-B14F-4D97-AF65-F5344CB8AC3E}">
        <p14:creationId xmlns:p14="http://schemas.microsoft.com/office/powerpoint/2010/main" val="92954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3C80D-DB93-45C5-3823-D2B5208C7227}"/>
              </a:ext>
            </a:extLst>
          </p:cNvPr>
          <p:cNvSpPr>
            <a:spLocks noGrp="1"/>
          </p:cNvSpPr>
          <p:nvPr>
            <p:ph type="title"/>
          </p:nvPr>
        </p:nvSpPr>
        <p:spPr/>
        <p:txBody>
          <a:bodyPr/>
          <a:lstStyle/>
          <a:p>
            <a:r>
              <a:rPr lang="en-US" dirty="0"/>
              <a:t>Exploratory Data Analysis</a:t>
            </a:r>
          </a:p>
        </p:txBody>
      </p:sp>
      <p:sp>
        <p:nvSpPr>
          <p:cNvPr id="5" name="TextBox 4">
            <a:extLst>
              <a:ext uri="{FF2B5EF4-FFF2-40B4-BE49-F238E27FC236}">
                <a16:creationId xmlns:a16="http://schemas.microsoft.com/office/drawing/2014/main" id="{44467CB2-1AA0-4EDE-9B5C-53A2A5064C71}"/>
              </a:ext>
            </a:extLst>
          </p:cNvPr>
          <p:cNvSpPr txBox="1"/>
          <p:nvPr/>
        </p:nvSpPr>
        <p:spPr>
          <a:xfrm>
            <a:off x="398063" y="2562978"/>
            <a:ext cx="5120626"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I then created follow-up scatterplots of sub-group enrollments (black, white, Asian, economically disadvantage, students with disabilities, language learners, etc.), but noted that without more specific, individual-level data, even observed correlations would only be a wild guess, as we have no way of knowing that the counselor interactions were with these sub-groups of students.</a:t>
            </a:r>
          </a:p>
        </p:txBody>
      </p:sp>
      <p:pic>
        <p:nvPicPr>
          <p:cNvPr id="7" name="Content Placeholder 6" descr="A graph with blue and red dots&#10;&#10;Description automatically generated">
            <a:extLst>
              <a:ext uri="{FF2B5EF4-FFF2-40B4-BE49-F238E27FC236}">
                <a16:creationId xmlns:a16="http://schemas.microsoft.com/office/drawing/2014/main" id="{3761DA8B-D0B0-E171-004A-991122AC0ADE}"/>
              </a:ext>
            </a:extLst>
          </p:cNvPr>
          <p:cNvPicPr>
            <a:picLocks noGrp="1" noChangeAspect="1"/>
          </p:cNvPicPr>
          <p:nvPr>
            <p:ph idx="1"/>
          </p:nvPr>
        </p:nvPicPr>
        <p:blipFill>
          <a:blip r:embed="rId2"/>
          <a:stretch>
            <a:fillRect/>
          </a:stretch>
        </p:blipFill>
        <p:spPr>
          <a:xfrm>
            <a:off x="5785438" y="2424040"/>
            <a:ext cx="6049370" cy="4114800"/>
          </a:xfrm>
        </p:spPr>
      </p:pic>
    </p:spTree>
    <p:extLst>
      <p:ext uri="{BB962C8B-B14F-4D97-AF65-F5344CB8AC3E}">
        <p14:creationId xmlns:p14="http://schemas.microsoft.com/office/powerpoint/2010/main" val="414433287"/>
      </p:ext>
    </p:extLst>
  </p:cSld>
  <p:clrMapOvr>
    <a:masterClrMapping/>
  </p:clrMapOvr>
</p:sld>
</file>

<file path=ppt/theme/theme1.xml><?xml version="1.0" encoding="utf-8"?>
<a:theme xmlns:a="http://schemas.openxmlformats.org/drawingml/2006/main" name="MatrixVTI">
  <a:themeElements>
    <a:clrScheme name="Custom 29">
      <a:dk1>
        <a:srgbClr val="000000"/>
      </a:dk1>
      <a:lt1>
        <a:sysClr val="window" lastClr="FFFFFF"/>
      </a:lt1>
      <a:dk2>
        <a:srgbClr val="465959"/>
      </a:dk2>
      <a:lt2>
        <a:srgbClr val="ECF0F0"/>
      </a:lt2>
      <a:accent1>
        <a:srgbClr val="1EBE9B"/>
      </a:accent1>
      <a:accent2>
        <a:srgbClr val="FD7C7C"/>
      </a:accent2>
      <a:accent3>
        <a:srgbClr val="7DA8B5"/>
      </a:accent3>
      <a:accent4>
        <a:srgbClr val="17967B"/>
      </a:accent4>
      <a:accent5>
        <a:srgbClr val="FB7365"/>
      </a:accent5>
      <a:accent6>
        <a:srgbClr val="D39B17"/>
      </a:accent6>
      <a:hlink>
        <a:srgbClr val="EF08F7"/>
      </a:hlink>
      <a:folHlink>
        <a:srgbClr val="8477FE"/>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DF8B3CFB46BA24B9988C5B5652DEE90" ma:contentTypeVersion="6" ma:contentTypeDescription="Create a new document." ma:contentTypeScope="" ma:versionID="b388ff5eedf4881b1bf72d1705853a92">
  <xsd:schema xmlns:xsd="http://www.w3.org/2001/XMLSchema" xmlns:xs="http://www.w3.org/2001/XMLSchema" xmlns:p="http://schemas.microsoft.com/office/2006/metadata/properties" xmlns:ns2="dad1bf71-a567-4e65-afe1-3523e2252954" xmlns:ns3="16959892-0a5e-49fd-91ca-aa262f5ec49a" targetNamespace="http://schemas.microsoft.com/office/2006/metadata/properties" ma:root="true" ma:fieldsID="b99b170e0e969c41c9878656e8d8484b" ns2:_="" ns3:_="">
    <xsd:import namespace="dad1bf71-a567-4e65-afe1-3523e2252954"/>
    <xsd:import namespace="16959892-0a5e-49fd-91ca-aa262f5ec49a"/>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d1bf71-a567-4e65-afe1-3523e22529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959892-0a5e-49fd-91ca-aa262f5ec49a"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059F01-97A8-459F-8370-889F1849BA0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A22BF79-B5F6-4681-94AE-F5D1BAA3E781}">
  <ds:schemaRefs>
    <ds:schemaRef ds:uri="http://schemas.microsoft.com/sharepoint/v3/contenttype/forms"/>
  </ds:schemaRefs>
</ds:datastoreItem>
</file>

<file path=customXml/itemProps3.xml><?xml version="1.0" encoding="utf-8"?>
<ds:datastoreItem xmlns:ds="http://schemas.openxmlformats.org/officeDocument/2006/customXml" ds:itemID="{CE75B1FB-44F8-4133-8743-A6720444D9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ad1bf71-a567-4e65-afe1-3523e2252954"/>
    <ds:schemaRef ds:uri="16959892-0a5e-49fd-91ca-aa262f5ec4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MatrixVTI</vt:lpstr>
      <vt:lpstr>Project Update 2</vt:lpstr>
      <vt:lpstr>KPI Initial Data Cleaning</vt:lpstr>
      <vt:lpstr>KPI Data Pre-Processing</vt:lpstr>
      <vt:lpstr>Enrollment Data Pre-Processing</vt:lpstr>
      <vt:lpstr>VDOE Data Pre-Processing</vt:lpstr>
      <vt:lpstr>Research Questions</vt:lpstr>
      <vt:lpstr>Exploratory Data Analysis</vt:lpstr>
      <vt:lpstr>Exploratory Data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133</cp:revision>
  <dcterms:created xsi:type="dcterms:W3CDTF">2024-02-09T00:54:37Z</dcterms:created>
  <dcterms:modified xsi:type="dcterms:W3CDTF">2024-02-14T21:45:44Z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0x0101002DF8B3CFB46BA24B9988C5B5652DEE90</vt:lpwstr>
  </property>
</Properties>
</file>