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77" r:id="rId2"/>
    <p:sldId id="267" r:id="rId3"/>
    <p:sldId id="272" r:id="rId4"/>
    <p:sldId id="279" r:id="rId5"/>
    <p:sldId id="271" r:id="rId6"/>
    <p:sldId id="305" r:id="rId7"/>
    <p:sldId id="306" r:id="rId8"/>
    <p:sldId id="307" r:id="rId9"/>
    <p:sldId id="308" r:id="rId10"/>
    <p:sldId id="286" r:id="rId11"/>
    <p:sldId id="289" r:id="rId12"/>
    <p:sldId id="290" r:id="rId13"/>
    <p:sldId id="291" r:id="rId14"/>
    <p:sldId id="295" r:id="rId15"/>
    <p:sldId id="296" r:id="rId16"/>
    <p:sldId id="297" r:id="rId17"/>
    <p:sldId id="298" r:id="rId18"/>
    <p:sldId id="299" r:id="rId19"/>
    <p:sldId id="300" r:id="rId20"/>
    <p:sldId id="302" r:id="rId21"/>
    <p:sldId id="304" r:id="rId22"/>
    <p:sldId id="309" r:id="rId23"/>
    <p:sldId id="301" r:id="rId24"/>
    <p:sldId id="293" r:id="rId25"/>
    <p:sldId id="284" r:id="rId26"/>
    <p:sldId id="287" r:id="rId27"/>
    <p:sldId id="278" r:id="rId28"/>
    <p:sldId id="310" r:id="rId29"/>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39" autoAdjust="0"/>
    <p:restoredTop sz="94614" autoAdjust="0"/>
  </p:normalViewPr>
  <p:slideViewPr>
    <p:cSldViewPr snapToGrid="0">
      <p:cViewPr varScale="1">
        <p:scale>
          <a:sx n="150" d="100"/>
          <a:sy n="150" d="100"/>
        </p:scale>
        <p:origin x="138" y="174"/>
      </p:cViewPr>
      <p:guideLst>
        <p:guide pos="3840"/>
        <p:guide orient="horz" pos="2160"/>
      </p:guideLst>
    </p:cSldViewPr>
  </p:slideViewPr>
  <p:notesTextViewPr>
    <p:cViewPr>
      <p:scale>
        <a:sx n="3" d="2"/>
        <a:sy n="3" d="2"/>
      </p:scale>
      <p:origin x="0" y="0"/>
    </p:cViewPr>
  </p:notesTextViewPr>
  <p:notesViewPr>
    <p:cSldViewPr snapToGrid="0">
      <p:cViewPr varScale="1">
        <p:scale>
          <a:sx n="85" d="100"/>
          <a:sy n="85" d="100"/>
        </p:scale>
        <p:origin x="305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934A79D-B074-41E2-8427-51AD5DAC80A4}" type="datetime1">
              <a:rPr lang="tr-TR" smtClean="0"/>
              <a:t>11.12.2020</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840BD58-3BFF-4EAF-BB8B-AC67FE801E47}" type="slidenum">
              <a:rPr lang="tr-TR" smtClean="0"/>
              <a:t>‹#›</a:t>
            </a:fld>
            <a:endParaRPr lang="tr-TR" dirty="0"/>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A0DAEC2-1803-4B25-BD60-2B947A11854E}" type="datetime1">
              <a:rPr lang="tr-TR" noProof="0" smtClean="0"/>
              <a:t>11.12.2020</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tr-TR" noProof="0" smtClean="0"/>
              <a:t>Asıl metin stillerini düzenlemek için tıklayın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322CDD-9D6C-4F63-9EC2-648226624108}" type="slidenum">
              <a:rPr lang="tr-TR" noProof="0" smtClean="0"/>
              <a:t>‹#›</a:t>
            </a:fld>
            <a:endParaRPr lang="tr-TR" noProof="0"/>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1</a:t>
            </a:fld>
            <a:endParaRPr lang="tr-TR" dirty="0"/>
          </a:p>
        </p:txBody>
      </p:sp>
    </p:spTree>
    <p:extLst>
      <p:ext uri="{BB962C8B-B14F-4D97-AF65-F5344CB8AC3E}">
        <p14:creationId xmlns:p14="http://schemas.microsoft.com/office/powerpoint/2010/main" val="836410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10</a:t>
            </a:fld>
            <a:endParaRPr lang="tr-TR" dirty="0"/>
          </a:p>
        </p:txBody>
      </p:sp>
    </p:spTree>
    <p:extLst>
      <p:ext uri="{BB962C8B-B14F-4D97-AF65-F5344CB8AC3E}">
        <p14:creationId xmlns:p14="http://schemas.microsoft.com/office/powerpoint/2010/main" val="1684362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11</a:t>
            </a:fld>
            <a:endParaRPr lang="tr-TR" dirty="0"/>
          </a:p>
        </p:txBody>
      </p:sp>
    </p:spTree>
    <p:extLst>
      <p:ext uri="{BB962C8B-B14F-4D97-AF65-F5344CB8AC3E}">
        <p14:creationId xmlns:p14="http://schemas.microsoft.com/office/powerpoint/2010/main" val="1861833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12</a:t>
            </a:fld>
            <a:endParaRPr lang="tr-TR" dirty="0"/>
          </a:p>
        </p:txBody>
      </p:sp>
    </p:spTree>
    <p:extLst>
      <p:ext uri="{BB962C8B-B14F-4D97-AF65-F5344CB8AC3E}">
        <p14:creationId xmlns:p14="http://schemas.microsoft.com/office/powerpoint/2010/main" val="3678480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13</a:t>
            </a:fld>
            <a:endParaRPr lang="tr-TR" dirty="0"/>
          </a:p>
        </p:txBody>
      </p:sp>
    </p:spTree>
    <p:extLst>
      <p:ext uri="{BB962C8B-B14F-4D97-AF65-F5344CB8AC3E}">
        <p14:creationId xmlns:p14="http://schemas.microsoft.com/office/powerpoint/2010/main" val="2572939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14</a:t>
            </a:fld>
            <a:endParaRPr lang="tr-TR" dirty="0"/>
          </a:p>
        </p:txBody>
      </p:sp>
    </p:spTree>
    <p:extLst>
      <p:ext uri="{BB962C8B-B14F-4D97-AF65-F5344CB8AC3E}">
        <p14:creationId xmlns:p14="http://schemas.microsoft.com/office/powerpoint/2010/main" val="35662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15</a:t>
            </a:fld>
            <a:endParaRPr lang="tr-TR" dirty="0"/>
          </a:p>
        </p:txBody>
      </p:sp>
    </p:spTree>
    <p:extLst>
      <p:ext uri="{BB962C8B-B14F-4D97-AF65-F5344CB8AC3E}">
        <p14:creationId xmlns:p14="http://schemas.microsoft.com/office/powerpoint/2010/main" val="1041088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16</a:t>
            </a:fld>
            <a:endParaRPr lang="tr-TR" dirty="0"/>
          </a:p>
        </p:txBody>
      </p:sp>
    </p:spTree>
    <p:extLst>
      <p:ext uri="{BB962C8B-B14F-4D97-AF65-F5344CB8AC3E}">
        <p14:creationId xmlns:p14="http://schemas.microsoft.com/office/powerpoint/2010/main" val="4176339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17</a:t>
            </a:fld>
            <a:endParaRPr lang="tr-TR" dirty="0"/>
          </a:p>
        </p:txBody>
      </p:sp>
    </p:spTree>
    <p:extLst>
      <p:ext uri="{BB962C8B-B14F-4D97-AF65-F5344CB8AC3E}">
        <p14:creationId xmlns:p14="http://schemas.microsoft.com/office/powerpoint/2010/main" val="1232374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18</a:t>
            </a:fld>
            <a:endParaRPr lang="tr-TR" dirty="0"/>
          </a:p>
        </p:txBody>
      </p:sp>
    </p:spTree>
    <p:extLst>
      <p:ext uri="{BB962C8B-B14F-4D97-AF65-F5344CB8AC3E}">
        <p14:creationId xmlns:p14="http://schemas.microsoft.com/office/powerpoint/2010/main" val="3937762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19</a:t>
            </a:fld>
            <a:endParaRPr lang="tr-TR" dirty="0"/>
          </a:p>
        </p:txBody>
      </p:sp>
    </p:spTree>
    <p:extLst>
      <p:ext uri="{BB962C8B-B14F-4D97-AF65-F5344CB8AC3E}">
        <p14:creationId xmlns:p14="http://schemas.microsoft.com/office/powerpoint/2010/main" val="21820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2</a:t>
            </a:fld>
            <a:endParaRPr lang="tr-TR" dirty="0"/>
          </a:p>
        </p:txBody>
      </p:sp>
    </p:spTree>
    <p:extLst>
      <p:ext uri="{BB962C8B-B14F-4D97-AF65-F5344CB8AC3E}">
        <p14:creationId xmlns:p14="http://schemas.microsoft.com/office/powerpoint/2010/main" val="3681010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20</a:t>
            </a:fld>
            <a:endParaRPr lang="tr-TR" dirty="0"/>
          </a:p>
        </p:txBody>
      </p:sp>
    </p:spTree>
    <p:extLst>
      <p:ext uri="{BB962C8B-B14F-4D97-AF65-F5344CB8AC3E}">
        <p14:creationId xmlns:p14="http://schemas.microsoft.com/office/powerpoint/2010/main" val="1594041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21</a:t>
            </a:fld>
            <a:endParaRPr lang="tr-TR" dirty="0"/>
          </a:p>
        </p:txBody>
      </p:sp>
    </p:spTree>
    <p:extLst>
      <p:ext uri="{BB962C8B-B14F-4D97-AF65-F5344CB8AC3E}">
        <p14:creationId xmlns:p14="http://schemas.microsoft.com/office/powerpoint/2010/main" val="3015216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22</a:t>
            </a:fld>
            <a:endParaRPr lang="tr-TR" dirty="0"/>
          </a:p>
        </p:txBody>
      </p:sp>
    </p:spTree>
    <p:extLst>
      <p:ext uri="{BB962C8B-B14F-4D97-AF65-F5344CB8AC3E}">
        <p14:creationId xmlns:p14="http://schemas.microsoft.com/office/powerpoint/2010/main" val="433050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23</a:t>
            </a:fld>
            <a:endParaRPr lang="tr-TR" dirty="0"/>
          </a:p>
        </p:txBody>
      </p:sp>
    </p:spTree>
    <p:extLst>
      <p:ext uri="{BB962C8B-B14F-4D97-AF65-F5344CB8AC3E}">
        <p14:creationId xmlns:p14="http://schemas.microsoft.com/office/powerpoint/2010/main" val="881036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24</a:t>
            </a:fld>
            <a:endParaRPr lang="tr-TR" dirty="0"/>
          </a:p>
        </p:txBody>
      </p:sp>
    </p:spTree>
    <p:extLst>
      <p:ext uri="{BB962C8B-B14F-4D97-AF65-F5344CB8AC3E}">
        <p14:creationId xmlns:p14="http://schemas.microsoft.com/office/powerpoint/2010/main" val="15850631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25</a:t>
            </a:fld>
            <a:endParaRPr lang="tr-TR" dirty="0"/>
          </a:p>
        </p:txBody>
      </p:sp>
    </p:spTree>
    <p:extLst>
      <p:ext uri="{BB962C8B-B14F-4D97-AF65-F5344CB8AC3E}">
        <p14:creationId xmlns:p14="http://schemas.microsoft.com/office/powerpoint/2010/main" val="2897061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26</a:t>
            </a:fld>
            <a:endParaRPr lang="tr-TR" dirty="0"/>
          </a:p>
        </p:txBody>
      </p:sp>
    </p:spTree>
    <p:extLst>
      <p:ext uri="{BB962C8B-B14F-4D97-AF65-F5344CB8AC3E}">
        <p14:creationId xmlns:p14="http://schemas.microsoft.com/office/powerpoint/2010/main" val="1705587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27</a:t>
            </a:fld>
            <a:endParaRPr lang="tr-TR" dirty="0"/>
          </a:p>
        </p:txBody>
      </p:sp>
    </p:spTree>
    <p:extLst>
      <p:ext uri="{BB962C8B-B14F-4D97-AF65-F5344CB8AC3E}">
        <p14:creationId xmlns:p14="http://schemas.microsoft.com/office/powerpoint/2010/main" val="2910312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28</a:t>
            </a:fld>
            <a:endParaRPr lang="tr-TR" dirty="0"/>
          </a:p>
        </p:txBody>
      </p:sp>
    </p:spTree>
    <p:extLst>
      <p:ext uri="{BB962C8B-B14F-4D97-AF65-F5344CB8AC3E}">
        <p14:creationId xmlns:p14="http://schemas.microsoft.com/office/powerpoint/2010/main" val="723327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3</a:t>
            </a:fld>
            <a:endParaRPr lang="tr-TR" dirty="0"/>
          </a:p>
        </p:txBody>
      </p:sp>
    </p:spTree>
    <p:extLst>
      <p:ext uri="{BB962C8B-B14F-4D97-AF65-F5344CB8AC3E}">
        <p14:creationId xmlns:p14="http://schemas.microsoft.com/office/powerpoint/2010/main" val="2659338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4</a:t>
            </a:fld>
            <a:endParaRPr lang="tr-TR" dirty="0"/>
          </a:p>
        </p:txBody>
      </p:sp>
    </p:spTree>
    <p:extLst>
      <p:ext uri="{BB962C8B-B14F-4D97-AF65-F5344CB8AC3E}">
        <p14:creationId xmlns:p14="http://schemas.microsoft.com/office/powerpoint/2010/main" val="2476134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5</a:t>
            </a:fld>
            <a:endParaRPr lang="tr-TR" dirty="0"/>
          </a:p>
        </p:txBody>
      </p:sp>
    </p:spTree>
    <p:extLst>
      <p:ext uri="{BB962C8B-B14F-4D97-AF65-F5344CB8AC3E}">
        <p14:creationId xmlns:p14="http://schemas.microsoft.com/office/powerpoint/2010/main" val="3380580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6</a:t>
            </a:fld>
            <a:endParaRPr lang="tr-TR" dirty="0"/>
          </a:p>
        </p:txBody>
      </p:sp>
    </p:spTree>
    <p:extLst>
      <p:ext uri="{BB962C8B-B14F-4D97-AF65-F5344CB8AC3E}">
        <p14:creationId xmlns:p14="http://schemas.microsoft.com/office/powerpoint/2010/main" val="479146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7</a:t>
            </a:fld>
            <a:endParaRPr lang="tr-TR" dirty="0"/>
          </a:p>
        </p:txBody>
      </p:sp>
    </p:spTree>
    <p:extLst>
      <p:ext uri="{BB962C8B-B14F-4D97-AF65-F5344CB8AC3E}">
        <p14:creationId xmlns:p14="http://schemas.microsoft.com/office/powerpoint/2010/main" val="2167229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8</a:t>
            </a:fld>
            <a:endParaRPr lang="tr-TR" dirty="0"/>
          </a:p>
        </p:txBody>
      </p:sp>
    </p:spTree>
    <p:extLst>
      <p:ext uri="{BB962C8B-B14F-4D97-AF65-F5344CB8AC3E}">
        <p14:creationId xmlns:p14="http://schemas.microsoft.com/office/powerpoint/2010/main" val="2693265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68322CDD-9D6C-4F63-9EC2-648226624108}" type="slidenum">
              <a:rPr lang="tr-TR" smtClean="0"/>
              <a:t>9</a:t>
            </a:fld>
            <a:endParaRPr lang="tr-TR" dirty="0"/>
          </a:p>
        </p:txBody>
      </p:sp>
    </p:spTree>
    <p:extLst>
      <p:ext uri="{BB962C8B-B14F-4D97-AF65-F5344CB8AC3E}">
        <p14:creationId xmlns:p14="http://schemas.microsoft.com/office/powerpoint/2010/main" val="179966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ctrTitle"/>
          </p:nvPr>
        </p:nvSpPr>
        <p:spPr>
          <a:xfrm>
            <a:off x="1066800" y="2606040"/>
            <a:ext cx="10058400" cy="2743200"/>
          </a:xfrm>
        </p:spPr>
        <p:txBody>
          <a:bodyPr rtlCol="0" anchor="b">
            <a:normAutofit/>
          </a:bodyPr>
          <a:lstStyle>
            <a:lvl1pPr algn="l">
              <a:lnSpc>
                <a:spcPct val="80000"/>
              </a:lnSpc>
              <a:defRPr sz="6800">
                <a:solidFill>
                  <a:schemeClr val="tx1"/>
                </a:solidFill>
                <a:effectLst>
                  <a:outerShdw blurRad="38100" dist="25400" dir="18900000" algn="bl" rotWithShape="0">
                    <a:schemeClr val="bg1">
                      <a:alpha val="80000"/>
                    </a:schemeClr>
                  </a:outerShdw>
                </a:effectLst>
              </a:defRPr>
            </a:lvl1pPr>
          </a:lstStyle>
          <a:p>
            <a:pPr rtl="0"/>
            <a:r>
              <a:rPr lang="tr-TR" noProof="0" smtClean="0"/>
              <a:t>Asıl başlık stili için tıklatın</a:t>
            </a:r>
            <a:endParaRPr lang="tr-TR" noProof="0" dirty="0"/>
          </a:p>
        </p:txBody>
      </p:sp>
      <p:sp>
        <p:nvSpPr>
          <p:cNvPr id="3" name="Alt Başlık 2"/>
          <p:cNvSpPr>
            <a:spLocks noGrp="1"/>
          </p:cNvSpPr>
          <p:nvPr>
            <p:ph type="subTitle" idx="1"/>
          </p:nvPr>
        </p:nvSpPr>
        <p:spPr>
          <a:xfrm>
            <a:off x="1066800" y="5360437"/>
            <a:ext cx="10058400" cy="365760"/>
          </a:xfrm>
        </p:spPr>
        <p:txBody>
          <a:bodyPr rtlCol="0">
            <a:normAutofit/>
          </a:bodyPr>
          <a:lstStyle>
            <a:lvl1pPr marL="0" indent="0" algn="l">
              <a:spcBef>
                <a:spcPts val="0"/>
              </a:spcBef>
              <a:buNone/>
              <a:defRPr sz="2000" b="1" cap="all" baseline="0">
                <a:solidFill>
                  <a:schemeClr val="accent1">
                    <a:lumMod val="7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smtClean="0"/>
              <a:t>Asıl alt başlık stilini düzenlemek için tıklatın</a:t>
            </a:r>
            <a:endParaRPr lang="tr-TR" noProof="0" dirty="0"/>
          </a:p>
        </p:txBody>
      </p:sp>
      <p:sp>
        <p:nvSpPr>
          <p:cNvPr id="8" name="Dikdörtgen 7"/>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Dikey Metin Yer Tutucusu 2"/>
          <p:cNvSpPr>
            <a:spLocks noGrp="1"/>
          </p:cNvSpPr>
          <p:nvPr>
            <p:ph type="body" orient="vert" idx="1"/>
          </p:nvPr>
        </p:nvSpPr>
        <p:spPr/>
        <p:txBody>
          <a:bodyPr vert="eaVert" rtlCol="0"/>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dirty="0"/>
          </a:p>
        </p:txBody>
      </p:sp>
      <p:sp>
        <p:nvSpPr>
          <p:cNvPr id="5" name="Alt Bilgi Yer Tutucusu 4"/>
          <p:cNvSpPr>
            <a:spLocks noGrp="1"/>
          </p:cNvSpPr>
          <p:nvPr>
            <p:ph type="ftr" sz="quarter" idx="11"/>
          </p:nvPr>
        </p:nvSpPr>
        <p:spPr/>
        <p:txBody>
          <a:bodyPr rtlCol="0"/>
          <a:lstStyle/>
          <a:p>
            <a:pPr rtl="0"/>
            <a:r>
              <a:rPr lang="tr-TR" noProof="0" dirty="0" smtClean="0"/>
              <a:t>Alt bilgi ekleme</a:t>
            </a:r>
            <a:endParaRPr lang="tr-TR" noProof="0" dirty="0"/>
          </a:p>
        </p:txBody>
      </p:sp>
      <p:sp>
        <p:nvSpPr>
          <p:cNvPr id="4" name="Tarih Yer Tutucusu 3"/>
          <p:cNvSpPr>
            <a:spLocks noGrp="1"/>
          </p:cNvSpPr>
          <p:nvPr>
            <p:ph type="dt" sz="half" idx="10"/>
          </p:nvPr>
        </p:nvSpPr>
        <p:spPr/>
        <p:txBody>
          <a:bodyPr rtlCol="0"/>
          <a:lstStyle/>
          <a:p>
            <a:pPr rtl="0"/>
            <a:fld id="{DCD68505-F22A-41BA-94E0-C23C1DDFB935}" type="datetime1">
              <a:rPr lang="tr-TR" noProof="0" smtClean="0"/>
              <a:t>11.12.2020</a:t>
            </a:fld>
            <a:endParaRPr lang="tr-TR" noProof="0" dirty="0"/>
          </a:p>
        </p:txBody>
      </p:sp>
      <p:sp>
        <p:nvSpPr>
          <p:cNvPr id="6" name="Slayt Numarası Yer Tutucusu 5"/>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525000" y="382230"/>
            <a:ext cx="1371600" cy="5561369"/>
          </a:xfrm>
        </p:spPr>
        <p:txBody>
          <a:bodyPr vert="eaVert" rtlCol="0"/>
          <a:lstStyle/>
          <a:p>
            <a:pPr rtl="0"/>
            <a:r>
              <a:rPr lang="tr-TR" noProof="0" smtClean="0"/>
              <a:t>Asıl başlık stili için tıklatın</a:t>
            </a:r>
            <a:endParaRPr lang="tr-TR" noProof="0" dirty="0"/>
          </a:p>
        </p:txBody>
      </p:sp>
      <p:sp>
        <p:nvSpPr>
          <p:cNvPr id="3" name="Dikey Metin Yer Tutucusu 2"/>
          <p:cNvSpPr>
            <a:spLocks noGrp="1"/>
          </p:cNvSpPr>
          <p:nvPr>
            <p:ph type="body" orient="vert" idx="1"/>
          </p:nvPr>
        </p:nvSpPr>
        <p:spPr>
          <a:xfrm>
            <a:off x="1295400" y="382230"/>
            <a:ext cx="7863840" cy="5561370"/>
          </a:xfrm>
        </p:spPr>
        <p:txBody>
          <a:bodyPr vert="eaVert" rtlCol="0"/>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dirty="0"/>
          </a:p>
        </p:txBody>
      </p:sp>
      <p:sp>
        <p:nvSpPr>
          <p:cNvPr id="5" name="Alt Bilgi Yer Tutucusu 4"/>
          <p:cNvSpPr>
            <a:spLocks noGrp="1"/>
          </p:cNvSpPr>
          <p:nvPr>
            <p:ph type="ftr" sz="quarter" idx="11"/>
          </p:nvPr>
        </p:nvSpPr>
        <p:spPr/>
        <p:txBody>
          <a:bodyPr rtlCol="0"/>
          <a:lstStyle/>
          <a:p>
            <a:pPr rtl="0"/>
            <a:r>
              <a:rPr lang="tr-TR" noProof="0" dirty="0" smtClean="0"/>
              <a:t>Alt bilgi ekleme</a:t>
            </a:r>
            <a:endParaRPr lang="tr-TR" noProof="0" dirty="0"/>
          </a:p>
        </p:txBody>
      </p:sp>
      <p:sp>
        <p:nvSpPr>
          <p:cNvPr id="4" name="Tarih Yer Tutucusu 3"/>
          <p:cNvSpPr>
            <a:spLocks noGrp="1"/>
          </p:cNvSpPr>
          <p:nvPr>
            <p:ph type="dt" sz="half" idx="10"/>
          </p:nvPr>
        </p:nvSpPr>
        <p:spPr/>
        <p:txBody>
          <a:bodyPr rtlCol="0"/>
          <a:lstStyle/>
          <a:p>
            <a:pPr rtl="0"/>
            <a:fld id="{AACD4C02-D4CB-4974-BA21-92281C432972}" type="datetime1">
              <a:rPr lang="tr-TR" noProof="0" smtClean="0"/>
              <a:t>11.12.2020</a:t>
            </a:fld>
            <a:endParaRPr lang="tr-TR" noProof="0" dirty="0"/>
          </a:p>
        </p:txBody>
      </p:sp>
      <p:sp>
        <p:nvSpPr>
          <p:cNvPr id="6" name="Slayt Numarası Yer Tutucusu 5"/>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İçerik Yer Tutucusu 2"/>
          <p:cNvSpPr>
            <a:spLocks noGrp="1"/>
          </p:cNvSpPr>
          <p:nvPr>
            <p:ph idx="1"/>
          </p:nvPr>
        </p:nvSpPr>
        <p:spPr/>
        <p:txBody>
          <a:bodyPr rtlCol="0"/>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dirty="0"/>
          </a:p>
        </p:txBody>
      </p:sp>
      <p:sp>
        <p:nvSpPr>
          <p:cNvPr id="5" name="Alt Bilgi Yer Tutucusu 4"/>
          <p:cNvSpPr>
            <a:spLocks noGrp="1"/>
          </p:cNvSpPr>
          <p:nvPr>
            <p:ph type="ftr" sz="quarter" idx="11"/>
          </p:nvPr>
        </p:nvSpPr>
        <p:spPr/>
        <p:txBody>
          <a:bodyPr rtlCol="0"/>
          <a:lstStyle/>
          <a:p>
            <a:pPr rtl="0"/>
            <a:r>
              <a:rPr lang="tr-TR" noProof="0" dirty="0" smtClean="0"/>
              <a:t>Alt bilgi ekleme</a:t>
            </a:r>
            <a:endParaRPr lang="tr-TR" noProof="0" dirty="0"/>
          </a:p>
        </p:txBody>
      </p:sp>
      <p:sp>
        <p:nvSpPr>
          <p:cNvPr id="4" name="Tarih Yer Tutucusu 3"/>
          <p:cNvSpPr>
            <a:spLocks noGrp="1"/>
          </p:cNvSpPr>
          <p:nvPr>
            <p:ph type="dt" sz="half" idx="10"/>
          </p:nvPr>
        </p:nvSpPr>
        <p:spPr/>
        <p:txBody>
          <a:bodyPr rtlCol="0"/>
          <a:lstStyle/>
          <a:p>
            <a:pPr rtl="0"/>
            <a:fld id="{907BBEC3-C850-4A23-87E1-62440A67820C}" type="datetime1">
              <a:rPr lang="tr-TR" noProof="0" smtClean="0"/>
              <a:t>11.12.2020</a:t>
            </a:fld>
            <a:endParaRPr lang="tr-TR" noProof="0" dirty="0"/>
          </a:p>
        </p:txBody>
      </p:sp>
      <p:sp>
        <p:nvSpPr>
          <p:cNvPr id="6" name="Slayt Numarası Yer Tutucusu 5"/>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Başlığı">
    <p:spTree>
      <p:nvGrpSpPr>
        <p:cNvPr id="1" name=""/>
        <p:cNvGrpSpPr/>
        <p:nvPr/>
      </p:nvGrpSpPr>
      <p:grpSpPr>
        <a:xfrm>
          <a:off x="0" y="0"/>
          <a:ext cx="0" cy="0"/>
          <a:chOff x="0" y="0"/>
          <a:chExt cx="0" cy="0"/>
        </a:xfrm>
      </p:grpSpPr>
      <p:sp>
        <p:nvSpPr>
          <p:cNvPr id="2" name="Başlık 1"/>
          <p:cNvSpPr>
            <a:spLocks noGrp="1"/>
          </p:cNvSpPr>
          <p:nvPr>
            <p:ph type="title"/>
          </p:nvPr>
        </p:nvSpPr>
        <p:spPr>
          <a:xfrm>
            <a:off x="1066800" y="1565829"/>
            <a:ext cx="5943600" cy="4114800"/>
          </a:xfrm>
        </p:spPr>
        <p:txBody>
          <a:bodyPr rtlCol="0" anchor="b">
            <a:normAutofit/>
          </a:bodyPr>
          <a:lstStyle>
            <a:lvl1pPr>
              <a:lnSpc>
                <a:spcPct val="80000"/>
              </a:lnSpc>
              <a:defRPr sz="5400">
                <a:effectLst>
                  <a:outerShdw blurRad="38100" dist="25400" dir="18900000" algn="bl" rotWithShape="0">
                    <a:schemeClr val="bg1">
                      <a:alpha val="80000"/>
                    </a:schemeClr>
                  </a:outerShdw>
                </a:effectLst>
              </a:defRPr>
            </a:lvl1pPr>
          </a:lstStyle>
          <a:p>
            <a:pPr rtl="0"/>
            <a:r>
              <a:rPr lang="tr-TR" noProof="0" smtClean="0"/>
              <a:t>Asıl başlık stili için tıklatın</a:t>
            </a:r>
            <a:endParaRPr lang="tr-TR" noProof="0" dirty="0"/>
          </a:p>
        </p:txBody>
      </p:sp>
      <p:sp>
        <p:nvSpPr>
          <p:cNvPr id="3" name="Metin Yer Tutucusu 2"/>
          <p:cNvSpPr>
            <a:spLocks noGrp="1"/>
          </p:cNvSpPr>
          <p:nvPr>
            <p:ph type="body" idx="1"/>
          </p:nvPr>
        </p:nvSpPr>
        <p:spPr>
          <a:xfrm>
            <a:off x="1066801" y="5682343"/>
            <a:ext cx="5943600" cy="410547"/>
          </a:xfrm>
        </p:spPr>
        <p:txBody>
          <a:bodyPr rtlCol="0">
            <a:normAutofit/>
          </a:bodyPr>
          <a:lstStyle>
            <a:lvl1pPr marL="0" indent="0">
              <a:spcBef>
                <a:spcPts val="0"/>
              </a:spcBef>
              <a:buNone/>
              <a:defRPr sz="2200" b="1" cap="all" baseline="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tr-TR" noProof="0" smtClean="0"/>
              <a:t>Asıl metin stillerini düzenlemek için tıklatın</a:t>
            </a:r>
          </a:p>
        </p:txBody>
      </p:sp>
      <p:sp>
        <p:nvSpPr>
          <p:cNvPr id="9" name="Dikdörtgen 8"/>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pic>
        <p:nvPicPr>
          <p:cNvPr id="8" name="Resim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İçerik Yer Tutucusu 2"/>
          <p:cNvSpPr>
            <a:spLocks noGrp="1"/>
          </p:cNvSpPr>
          <p:nvPr>
            <p:ph sz="half" idx="1"/>
          </p:nvPr>
        </p:nvSpPr>
        <p:spPr>
          <a:xfrm>
            <a:off x="1295400" y="1825625"/>
            <a:ext cx="4724400" cy="4117975"/>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dirty="0"/>
          </a:p>
        </p:txBody>
      </p:sp>
      <p:sp>
        <p:nvSpPr>
          <p:cNvPr id="4" name="İçerik Yer Tutucusu 3"/>
          <p:cNvSpPr>
            <a:spLocks noGrp="1"/>
          </p:cNvSpPr>
          <p:nvPr>
            <p:ph sz="half" idx="2"/>
          </p:nvPr>
        </p:nvSpPr>
        <p:spPr>
          <a:xfrm>
            <a:off x="6172199" y="1825625"/>
            <a:ext cx="4724400" cy="4117975"/>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dirty="0"/>
          </a:p>
        </p:txBody>
      </p:sp>
      <p:sp>
        <p:nvSpPr>
          <p:cNvPr id="6" name="Alt Bilgi Yer Tutucusu 5"/>
          <p:cNvSpPr>
            <a:spLocks noGrp="1"/>
          </p:cNvSpPr>
          <p:nvPr>
            <p:ph type="ftr" sz="quarter" idx="11"/>
          </p:nvPr>
        </p:nvSpPr>
        <p:spPr/>
        <p:txBody>
          <a:bodyPr rtlCol="0"/>
          <a:lstStyle/>
          <a:p>
            <a:pPr rtl="0"/>
            <a:r>
              <a:rPr lang="tr-TR" noProof="0" dirty="0" smtClean="0"/>
              <a:t>Alt bilgi ekleme</a:t>
            </a:r>
            <a:endParaRPr lang="tr-TR" noProof="0" dirty="0"/>
          </a:p>
        </p:txBody>
      </p:sp>
      <p:sp>
        <p:nvSpPr>
          <p:cNvPr id="5" name="Tarih Yer Tutucusu 4"/>
          <p:cNvSpPr>
            <a:spLocks noGrp="1"/>
          </p:cNvSpPr>
          <p:nvPr>
            <p:ph type="dt" sz="half" idx="10"/>
          </p:nvPr>
        </p:nvSpPr>
        <p:spPr/>
        <p:txBody>
          <a:bodyPr rtlCol="0"/>
          <a:lstStyle/>
          <a:p>
            <a:pPr rtl="0"/>
            <a:fld id="{9DE5277B-4E19-4807-AC5E-54BC97DCDA73}" type="datetime1">
              <a:rPr lang="tr-TR" noProof="0" smtClean="0"/>
              <a:t>11.12.2020</a:t>
            </a:fld>
            <a:endParaRPr lang="tr-TR" noProof="0" dirty="0"/>
          </a:p>
        </p:txBody>
      </p:sp>
      <p:sp>
        <p:nvSpPr>
          <p:cNvPr id="7" name="Slayt Numarası Yer Tutucusu 6"/>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Metin Yer Tutucusu 2"/>
          <p:cNvSpPr>
            <a:spLocks noGrp="1"/>
          </p:cNvSpPr>
          <p:nvPr>
            <p:ph type="body" idx="1"/>
          </p:nvPr>
        </p:nvSpPr>
        <p:spPr>
          <a:xfrm>
            <a:off x="1295400" y="1828800"/>
            <a:ext cx="4727448" cy="641350"/>
          </a:xfrm>
        </p:spPr>
        <p:txBody>
          <a:bodyPr rtlCol="0"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düzenlemek için tıklatın</a:t>
            </a:r>
          </a:p>
        </p:txBody>
      </p:sp>
      <p:sp>
        <p:nvSpPr>
          <p:cNvPr id="4" name="İçerik Yer Tutucusu 3"/>
          <p:cNvSpPr>
            <a:spLocks noGrp="1"/>
          </p:cNvSpPr>
          <p:nvPr>
            <p:ph sz="half" idx="2"/>
          </p:nvPr>
        </p:nvSpPr>
        <p:spPr>
          <a:xfrm>
            <a:off x="1295400" y="2470151"/>
            <a:ext cx="4727448" cy="3473450"/>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dirty="0"/>
          </a:p>
        </p:txBody>
      </p:sp>
      <p:sp>
        <p:nvSpPr>
          <p:cNvPr id="5" name="Metin Yer Tutucusu 4"/>
          <p:cNvSpPr>
            <a:spLocks noGrp="1"/>
          </p:cNvSpPr>
          <p:nvPr>
            <p:ph type="body" sz="quarter" idx="3"/>
          </p:nvPr>
        </p:nvSpPr>
        <p:spPr>
          <a:xfrm>
            <a:off x="6167628" y="1828800"/>
            <a:ext cx="4727448" cy="641350"/>
          </a:xfrm>
        </p:spPr>
        <p:txBody>
          <a:bodyPr rtlCol="0"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düzenlemek için tıklatın</a:t>
            </a:r>
          </a:p>
        </p:txBody>
      </p:sp>
      <p:sp>
        <p:nvSpPr>
          <p:cNvPr id="6" name="İçerik Yer Tutucusu 5"/>
          <p:cNvSpPr>
            <a:spLocks noGrp="1"/>
          </p:cNvSpPr>
          <p:nvPr>
            <p:ph sz="quarter" idx="4"/>
          </p:nvPr>
        </p:nvSpPr>
        <p:spPr>
          <a:xfrm>
            <a:off x="6169152" y="2470151"/>
            <a:ext cx="4727448" cy="3473450"/>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dirty="0"/>
          </a:p>
        </p:txBody>
      </p:sp>
      <p:sp>
        <p:nvSpPr>
          <p:cNvPr id="8" name="Alt Bilgi Yer Tutucusu 7"/>
          <p:cNvSpPr>
            <a:spLocks noGrp="1"/>
          </p:cNvSpPr>
          <p:nvPr>
            <p:ph type="ftr" sz="quarter" idx="11"/>
          </p:nvPr>
        </p:nvSpPr>
        <p:spPr/>
        <p:txBody>
          <a:bodyPr rtlCol="0"/>
          <a:lstStyle/>
          <a:p>
            <a:pPr rtl="0"/>
            <a:r>
              <a:rPr lang="tr-TR" noProof="0" dirty="0" smtClean="0"/>
              <a:t>Alt bilgi ekleme</a:t>
            </a:r>
            <a:endParaRPr lang="tr-TR" noProof="0" dirty="0"/>
          </a:p>
        </p:txBody>
      </p:sp>
      <p:sp>
        <p:nvSpPr>
          <p:cNvPr id="7" name="Tarih Yer Tutucusu 6"/>
          <p:cNvSpPr>
            <a:spLocks noGrp="1"/>
          </p:cNvSpPr>
          <p:nvPr>
            <p:ph type="dt" sz="half" idx="10"/>
          </p:nvPr>
        </p:nvSpPr>
        <p:spPr/>
        <p:txBody>
          <a:bodyPr rtlCol="0"/>
          <a:lstStyle/>
          <a:p>
            <a:pPr rtl="0"/>
            <a:fld id="{B067E82A-2A84-4675-A0BE-EED9D721E7D0}" type="datetime1">
              <a:rPr lang="tr-TR" noProof="0" smtClean="0"/>
              <a:t>11.12.2020</a:t>
            </a:fld>
            <a:endParaRPr lang="tr-TR" noProof="0" dirty="0"/>
          </a:p>
        </p:txBody>
      </p:sp>
      <p:sp>
        <p:nvSpPr>
          <p:cNvPr id="9" name="Slayt Numarası Yer Tutucusu 8"/>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4" name="Alt Bilgi Yer Tutucusu 3"/>
          <p:cNvSpPr>
            <a:spLocks noGrp="1"/>
          </p:cNvSpPr>
          <p:nvPr>
            <p:ph type="ftr" sz="quarter" idx="11"/>
          </p:nvPr>
        </p:nvSpPr>
        <p:spPr/>
        <p:txBody>
          <a:bodyPr rtlCol="0"/>
          <a:lstStyle/>
          <a:p>
            <a:pPr rtl="0"/>
            <a:r>
              <a:rPr lang="tr-TR" noProof="0" dirty="0" smtClean="0"/>
              <a:t>Alt bilgi ekleme</a:t>
            </a:r>
            <a:endParaRPr lang="tr-TR" noProof="0" dirty="0"/>
          </a:p>
        </p:txBody>
      </p:sp>
      <p:sp>
        <p:nvSpPr>
          <p:cNvPr id="3" name="Tarih Yer Tutucusu 2"/>
          <p:cNvSpPr>
            <a:spLocks noGrp="1"/>
          </p:cNvSpPr>
          <p:nvPr>
            <p:ph type="dt" sz="half" idx="10"/>
          </p:nvPr>
        </p:nvSpPr>
        <p:spPr/>
        <p:txBody>
          <a:bodyPr rtlCol="0"/>
          <a:lstStyle/>
          <a:p>
            <a:pPr rtl="0"/>
            <a:fld id="{E5665286-4FE8-4E7E-9AB5-C6B3411311E2}" type="datetime1">
              <a:rPr lang="tr-TR" noProof="0" smtClean="0"/>
              <a:t>11.12.2020</a:t>
            </a:fld>
            <a:endParaRPr lang="tr-TR" noProof="0" dirty="0"/>
          </a:p>
        </p:txBody>
      </p:sp>
      <p:sp>
        <p:nvSpPr>
          <p:cNvPr id="5" name="Slayt Numarası Yer Tutucusu 4"/>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p>
            <a:pPr rtl="0"/>
            <a:r>
              <a:rPr lang="tr-TR" noProof="0" dirty="0" smtClean="0"/>
              <a:t>Alt bilgi ekleme</a:t>
            </a:r>
            <a:endParaRPr lang="tr-TR" noProof="0" dirty="0"/>
          </a:p>
        </p:txBody>
      </p:sp>
      <p:sp>
        <p:nvSpPr>
          <p:cNvPr id="2" name="Tarih Yer Tutucusu 1"/>
          <p:cNvSpPr>
            <a:spLocks noGrp="1"/>
          </p:cNvSpPr>
          <p:nvPr>
            <p:ph type="dt" sz="half" idx="10"/>
          </p:nvPr>
        </p:nvSpPr>
        <p:spPr/>
        <p:txBody>
          <a:bodyPr rtlCol="0"/>
          <a:lstStyle/>
          <a:p>
            <a:pPr rtl="0"/>
            <a:fld id="{E4EC1DD7-3944-40EA-A140-283383FF3BC6}" type="datetime1">
              <a:rPr lang="tr-TR" noProof="0" smtClean="0"/>
              <a:t>11.12.2020</a:t>
            </a:fld>
            <a:endParaRPr lang="tr-TR" noProof="0" dirty="0"/>
          </a:p>
        </p:txBody>
      </p:sp>
      <p:sp>
        <p:nvSpPr>
          <p:cNvPr id="4" name="Slayt Numarası Yer Tutucusu 3"/>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pic>
        <p:nvPicPr>
          <p:cNvPr id="9" name="Resim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Başlık 1"/>
          <p:cNvSpPr>
            <a:spLocks noGrp="1"/>
          </p:cNvSpPr>
          <p:nvPr>
            <p:ph type="title"/>
          </p:nvPr>
        </p:nvSpPr>
        <p:spPr>
          <a:xfrm>
            <a:off x="8229601" y="2514600"/>
            <a:ext cx="3474720" cy="1600200"/>
          </a:xfrm>
        </p:spPr>
        <p:txBody>
          <a:bodyPr rtlCol="0" anchor="b"/>
          <a:lstStyle>
            <a:lvl1pPr>
              <a:defRPr sz="3200">
                <a:solidFill>
                  <a:schemeClr val="accent1">
                    <a:lumMod val="75000"/>
                  </a:schemeClr>
                </a:solidFill>
              </a:defRPr>
            </a:lvl1pPr>
          </a:lstStyle>
          <a:p>
            <a:pPr rtl="0"/>
            <a:r>
              <a:rPr lang="tr-TR" noProof="0" smtClean="0"/>
              <a:t>Asıl başlık stili için tıklatın</a:t>
            </a:r>
            <a:endParaRPr lang="tr-TR" noProof="0" dirty="0"/>
          </a:p>
        </p:txBody>
      </p:sp>
      <p:sp>
        <p:nvSpPr>
          <p:cNvPr id="3" name="İçerik Yer Tutucusu 2"/>
          <p:cNvSpPr>
            <a:spLocks noGrp="1"/>
          </p:cNvSpPr>
          <p:nvPr>
            <p:ph idx="1"/>
          </p:nvPr>
        </p:nvSpPr>
        <p:spPr>
          <a:xfrm>
            <a:off x="790302" y="685800"/>
            <a:ext cx="6126480" cy="54864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dirty="0"/>
          </a:p>
        </p:txBody>
      </p:sp>
      <p:sp>
        <p:nvSpPr>
          <p:cNvPr id="4" name="Metin Yer Tutucusu 3"/>
          <p:cNvSpPr>
            <a:spLocks noGrp="1"/>
          </p:cNvSpPr>
          <p:nvPr>
            <p:ph type="body" sz="half" idx="2"/>
          </p:nvPr>
        </p:nvSpPr>
        <p:spPr>
          <a:xfrm>
            <a:off x="8229600" y="4343400"/>
            <a:ext cx="3474720" cy="1188720"/>
          </a:xfrm>
        </p:spPr>
        <p:txBody>
          <a:bodyPr rtlCol="0">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smtClean="0"/>
              <a:t>Asıl metin stillerini düzenlemek için tıklatın</a:t>
            </a:r>
          </a:p>
        </p:txBody>
      </p:sp>
      <p:sp>
        <p:nvSpPr>
          <p:cNvPr id="10" name="Dikdörtgen 9"/>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6" name="Alt Bilgi Yer Tutucusu 5"/>
          <p:cNvSpPr>
            <a:spLocks noGrp="1"/>
          </p:cNvSpPr>
          <p:nvPr>
            <p:ph type="ftr" sz="quarter" idx="11"/>
          </p:nvPr>
        </p:nvSpPr>
        <p:spPr/>
        <p:txBody>
          <a:bodyPr rtlCol="0"/>
          <a:lstStyle/>
          <a:p>
            <a:pPr rtl="0"/>
            <a:r>
              <a:rPr lang="tr-TR" noProof="0" dirty="0" smtClean="0"/>
              <a:t>Alt bilgi ekleme</a:t>
            </a:r>
            <a:endParaRPr lang="tr-TR" noProof="0" dirty="0"/>
          </a:p>
        </p:txBody>
      </p:sp>
      <p:sp>
        <p:nvSpPr>
          <p:cNvPr id="5" name="Tarih Yer Tutucusu 4"/>
          <p:cNvSpPr>
            <a:spLocks noGrp="1"/>
          </p:cNvSpPr>
          <p:nvPr>
            <p:ph type="dt" sz="half" idx="10"/>
          </p:nvPr>
        </p:nvSpPr>
        <p:spPr/>
        <p:txBody>
          <a:bodyPr rtlCol="0"/>
          <a:lstStyle/>
          <a:p>
            <a:pPr rtl="0"/>
            <a:fld id="{4FB315AE-9904-4354-9294-7FE8C479A75C}" type="datetime1">
              <a:rPr lang="tr-TR" noProof="0" smtClean="0"/>
              <a:t>11.12.2020</a:t>
            </a:fld>
            <a:endParaRPr lang="tr-TR" noProof="0" dirty="0"/>
          </a:p>
        </p:txBody>
      </p:sp>
      <p:sp>
        <p:nvSpPr>
          <p:cNvPr id="7" name="Slayt Numarası Yer Tutucusu 6"/>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spTree>
      <p:nvGrpSpPr>
        <p:cNvPr id="1" name=""/>
        <p:cNvGrpSpPr/>
        <p:nvPr/>
      </p:nvGrpSpPr>
      <p:grpSpPr>
        <a:xfrm>
          <a:off x="0" y="0"/>
          <a:ext cx="0" cy="0"/>
          <a:chOff x="0" y="0"/>
          <a:chExt cx="0" cy="0"/>
        </a:xfrm>
      </p:grpSpPr>
      <p:pic>
        <p:nvPicPr>
          <p:cNvPr id="8" name="Resim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Başlık 1"/>
          <p:cNvSpPr>
            <a:spLocks noGrp="1"/>
          </p:cNvSpPr>
          <p:nvPr>
            <p:ph type="title"/>
          </p:nvPr>
        </p:nvSpPr>
        <p:spPr>
          <a:xfrm>
            <a:off x="8229600" y="2514600"/>
            <a:ext cx="3474720" cy="1600200"/>
          </a:xfrm>
        </p:spPr>
        <p:txBody>
          <a:bodyPr rtlCol="0" anchor="b"/>
          <a:lstStyle>
            <a:lvl1pPr>
              <a:defRPr sz="3200">
                <a:solidFill>
                  <a:schemeClr val="accent1">
                    <a:lumMod val="75000"/>
                  </a:schemeClr>
                </a:solidFill>
              </a:defRPr>
            </a:lvl1pPr>
          </a:lstStyle>
          <a:p>
            <a:pPr rtl="0"/>
            <a:r>
              <a:rPr lang="tr-TR" noProof="0" smtClean="0"/>
              <a:t>Asıl başlık stili için tıklatın</a:t>
            </a:r>
            <a:endParaRPr lang="tr-TR" noProof="0" dirty="0"/>
          </a:p>
        </p:txBody>
      </p:sp>
      <p:sp>
        <p:nvSpPr>
          <p:cNvPr id="3" name="Resim Yer Tutucusu 2" descr="Resim eklemek için boş yer tutucu. Yer tutucuya tıklayın ve eklemek istediğiniz resmi seçin"/>
          <p:cNvSpPr>
            <a:spLocks noGrp="1"/>
          </p:cNvSpPr>
          <p:nvPr>
            <p:ph type="pic" idx="1"/>
          </p:nvPr>
        </p:nvSpPr>
        <p:spPr>
          <a:xfrm>
            <a:off x="0" y="1325880"/>
            <a:ext cx="6858000" cy="4206240"/>
          </a:xfrm>
          <a:solidFill>
            <a:schemeClr val="bg2"/>
          </a:solidFill>
          <a:effectLst>
            <a:outerShdw blurRad="63500" sx="101000" sy="101000" algn="ctr" rotWithShape="0">
              <a:prstClr val="black">
                <a:alpha val="15000"/>
              </a:prstClr>
            </a:outerShdw>
          </a:effectLst>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smtClean="0"/>
              <a:t>Resim eklemek için simgeyi tıklatın</a:t>
            </a:r>
            <a:endParaRPr lang="tr-TR" noProof="0" dirty="0"/>
          </a:p>
        </p:txBody>
      </p:sp>
      <p:sp>
        <p:nvSpPr>
          <p:cNvPr id="4" name="Metin Yer Tutucusu 3"/>
          <p:cNvSpPr>
            <a:spLocks noGrp="1"/>
          </p:cNvSpPr>
          <p:nvPr>
            <p:ph type="body" sz="half" idx="2"/>
          </p:nvPr>
        </p:nvSpPr>
        <p:spPr>
          <a:xfrm>
            <a:off x="8229600" y="4343400"/>
            <a:ext cx="3474720" cy="1188720"/>
          </a:xfrm>
        </p:spPr>
        <p:txBody>
          <a:bodyPr rtlCol="0">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smtClean="0"/>
              <a:t>Asıl metin stillerini düzenlemek için tıklatın</a:t>
            </a:r>
          </a:p>
        </p:txBody>
      </p:sp>
      <p:sp>
        <p:nvSpPr>
          <p:cNvPr id="6" name="Alt Bilgi Yer Tutucusu 5"/>
          <p:cNvSpPr>
            <a:spLocks noGrp="1"/>
          </p:cNvSpPr>
          <p:nvPr>
            <p:ph type="ftr" sz="quarter" idx="11"/>
          </p:nvPr>
        </p:nvSpPr>
        <p:spPr/>
        <p:txBody>
          <a:bodyPr rtlCol="0"/>
          <a:lstStyle/>
          <a:p>
            <a:pPr rtl="0"/>
            <a:r>
              <a:rPr lang="tr-TR" noProof="0" dirty="0" smtClean="0"/>
              <a:t>Alt bilgi ekleme</a:t>
            </a:r>
            <a:endParaRPr lang="tr-TR" noProof="0" dirty="0"/>
          </a:p>
        </p:txBody>
      </p:sp>
      <p:sp>
        <p:nvSpPr>
          <p:cNvPr id="5" name="Tarih Yer Tutucusu 4"/>
          <p:cNvSpPr>
            <a:spLocks noGrp="1"/>
          </p:cNvSpPr>
          <p:nvPr>
            <p:ph type="dt" sz="half" idx="10"/>
          </p:nvPr>
        </p:nvSpPr>
        <p:spPr/>
        <p:txBody>
          <a:bodyPr rtlCol="0"/>
          <a:lstStyle/>
          <a:p>
            <a:pPr rtl="0"/>
            <a:fld id="{A0F9EF59-4C6C-4752-85D7-D247CA64901B}" type="datetime1">
              <a:rPr lang="tr-TR" noProof="0" smtClean="0"/>
              <a:t>11.12.2020</a:t>
            </a:fld>
            <a:endParaRPr lang="tr-TR" noProof="0" dirty="0"/>
          </a:p>
        </p:txBody>
      </p:sp>
      <p:sp>
        <p:nvSpPr>
          <p:cNvPr id="7" name="Slayt Numarası Yer Tutucusu 6"/>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
        <p:nvSpPr>
          <p:cNvPr id="11" name="Dikdörtgen 10"/>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pPr rtl="0"/>
            <a:r>
              <a:rPr lang="tr-TR" noProof="0" dirty="0" smtClean="0"/>
              <a:t>Asıl başlık stilini düzenlemek için tıklayın</a:t>
            </a:r>
            <a:endParaRPr lang="tr-TR" noProof="0" dirty="0"/>
          </a:p>
        </p:txBody>
      </p:sp>
      <p:sp>
        <p:nvSpPr>
          <p:cNvPr id="3" name="Metin Yer Tutucusu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rtl="0"/>
            <a:r>
              <a:rPr lang="tr-TR" noProof="0" dirty="0" smtClean="0"/>
              <a:t>Asıl metin stillerini düzenlemek için tıklayın</a:t>
            </a:r>
          </a:p>
          <a:p>
            <a:pPr lvl="1" rtl="0"/>
            <a:r>
              <a:rPr lang="tr-TR" noProof="0" dirty="0" smtClean="0"/>
              <a:t>İkinci düzey</a:t>
            </a:r>
          </a:p>
          <a:p>
            <a:pPr lvl="2" rtl="0"/>
            <a:r>
              <a:rPr lang="tr-TR" noProof="0" dirty="0" smtClean="0"/>
              <a:t>Üçüncü düzey</a:t>
            </a:r>
          </a:p>
          <a:p>
            <a:pPr lvl="3" rtl="0"/>
            <a:r>
              <a:rPr lang="tr-TR" noProof="0" dirty="0" smtClean="0"/>
              <a:t>Dördüncü düzey</a:t>
            </a:r>
          </a:p>
          <a:p>
            <a:pPr lvl="4" rtl="0"/>
            <a:r>
              <a:rPr lang="tr-TR" noProof="0" dirty="0" smtClean="0"/>
              <a:t>Beşinci düzey</a:t>
            </a:r>
            <a:endParaRPr lang="tr-TR" noProof="0" dirty="0"/>
          </a:p>
        </p:txBody>
      </p:sp>
      <p:sp>
        <p:nvSpPr>
          <p:cNvPr id="5" name="Alt Bilgi Yer Tutucusu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a:defRPr sz="1100">
                <a:solidFill>
                  <a:schemeClr val="tx1"/>
                </a:solidFill>
              </a:defRPr>
            </a:lvl1pPr>
          </a:lstStyle>
          <a:p>
            <a:pPr rtl="0"/>
            <a:r>
              <a:rPr lang="tr-TR" noProof="0" dirty="0" smtClean="0"/>
              <a:t>Alt bilgi ekleme</a:t>
            </a:r>
            <a:endParaRPr lang="tr-TR" noProof="0" dirty="0"/>
          </a:p>
        </p:txBody>
      </p:sp>
      <p:sp>
        <p:nvSpPr>
          <p:cNvPr id="4" name="Tarih Yer Tutucusu 3"/>
          <p:cNvSpPr>
            <a:spLocks noGrp="1"/>
          </p:cNvSpPr>
          <p:nvPr>
            <p:ph type="dt" sz="half" idx="2"/>
          </p:nvPr>
        </p:nvSpPr>
        <p:spPr>
          <a:xfrm>
            <a:off x="8556170" y="6419462"/>
            <a:ext cx="1351383" cy="238902"/>
          </a:xfrm>
          <a:prstGeom prst="rect">
            <a:avLst/>
          </a:prstGeom>
        </p:spPr>
        <p:txBody>
          <a:bodyPr vert="horz" lIns="91440" tIns="45720" rIns="91440" bIns="45720" rtlCol="0" anchor="ctr"/>
          <a:lstStyle>
            <a:lvl1pPr algn="r">
              <a:defRPr sz="1100">
                <a:solidFill>
                  <a:schemeClr val="tx1"/>
                </a:solidFill>
              </a:defRPr>
            </a:lvl1pPr>
          </a:lstStyle>
          <a:p>
            <a:pPr rtl="0"/>
            <a:fld id="{E5C3D9BF-238D-4D60-9817-065B299944A6}" type="datetime1">
              <a:rPr lang="tr-TR" noProof="0" smtClean="0"/>
              <a:t>11.12.2020</a:t>
            </a:fld>
            <a:endParaRPr lang="tr-TR" noProof="0" dirty="0"/>
          </a:p>
        </p:txBody>
      </p:sp>
      <p:sp>
        <p:nvSpPr>
          <p:cNvPr id="6" name="Slayt Numarası Yer Tutucusu 5"/>
          <p:cNvSpPr>
            <a:spLocks noGrp="1"/>
          </p:cNvSpPr>
          <p:nvPr>
            <p:ph type="sldNum" sz="quarter" idx="4"/>
          </p:nvPr>
        </p:nvSpPr>
        <p:spPr>
          <a:xfrm>
            <a:off x="10198358" y="6419462"/>
            <a:ext cx="698241" cy="238902"/>
          </a:xfrm>
          <a:prstGeom prst="rect">
            <a:avLst/>
          </a:prstGeom>
        </p:spPr>
        <p:txBody>
          <a:bodyPr vert="horz" lIns="91440" tIns="45720" rIns="91440" bIns="45720" rtlCol="0" anchor="ctr"/>
          <a:lstStyle>
            <a:lvl1pPr algn="r">
              <a:defRPr sz="1100">
                <a:solidFill>
                  <a:schemeClr val="tx1"/>
                </a:solidFill>
              </a:defRPr>
            </a:lvl1pPr>
          </a:lstStyle>
          <a:p>
            <a:pPr rtl="0"/>
            <a:fld id="{E31375A4-56A4-47D6-9801-1991572033F7}" type="slidenum">
              <a:rPr lang="tr-TR" noProof="0" smtClean="0"/>
              <a:pPr/>
              <a:t>‹#›</a:t>
            </a:fld>
            <a:endParaRPr lang="tr-TR" noProof="0" dirty="0"/>
          </a:p>
        </p:txBody>
      </p:sp>
      <p:sp>
        <p:nvSpPr>
          <p:cNvPr id="8" name="Dikdörtgen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Ada_(programming_language)"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s://erdemoflaz.com/ada-programlama-dili/" TargetMode="External"/><Relationship Id="rId4" Type="http://schemas.openxmlformats.org/officeDocument/2006/relationships/hyperlink" Target="http://www-staging.eu.adacore.com/adaanswers/about/ada"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da_(programming_language)%E2%80%9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normAutofit/>
          </a:bodyPr>
          <a:lstStyle/>
          <a:p>
            <a:pPr rtl="0"/>
            <a:r>
              <a:rPr lang="tr-TR" sz="6000" dirty="0" smtClean="0"/>
              <a:t>ADA programlama dili</a:t>
            </a:r>
            <a:endParaRPr lang="tr-TR" sz="6000" dirty="0"/>
          </a:p>
        </p:txBody>
      </p:sp>
      <p:sp>
        <p:nvSpPr>
          <p:cNvPr id="3" name="Alt Başlık 2"/>
          <p:cNvSpPr>
            <a:spLocks noGrp="1"/>
          </p:cNvSpPr>
          <p:nvPr>
            <p:ph type="subTitle" idx="1"/>
          </p:nvPr>
        </p:nvSpPr>
        <p:spPr/>
        <p:txBody>
          <a:bodyPr rtlCol="0"/>
          <a:lstStyle/>
          <a:p>
            <a:pPr rtl="0"/>
            <a:r>
              <a:rPr lang="tr-TR" dirty="0" smtClean="0"/>
              <a:t>Ebubekir karatüm</a:t>
            </a:r>
            <a:endParaRPr lang="tr-TR" dirty="0">
              <a:solidFill>
                <a:schemeClr val="accent1">
                  <a:lumMod val="75000"/>
                </a:schemeClr>
              </a:solidFill>
            </a:endParaRPr>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610523"/>
            <a:ext cx="2495814" cy="3107844"/>
          </a:xfrm>
          <a:prstGeom prst="rect">
            <a:avLst/>
          </a:prstGeom>
        </p:spPr>
      </p:pic>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a:t>Taşınabilirlik</a:t>
            </a:r>
          </a:p>
        </p:txBody>
      </p:sp>
      <p:sp>
        <p:nvSpPr>
          <p:cNvPr id="3" name="İçerik Yer Tutucusu 2"/>
          <p:cNvSpPr>
            <a:spLocks noGrp="1"/>
          </p:cNvSpPr>
          <p:nvPr>
            <p:ph idx="1"/>
          </p:nvPr>
        </p:nvSpPr>
        <p:spPr/>
        <p:txBody>
          <a:bodyPr rtlCol="0">
            <a:normAutofit/>
          </a:bodyPr>
          <a:lstStyle/>
          <a:p>
            <a:r>
              <a:rPr lang="tr-TR" dirty="0" smtClean="0"/>
              <a:t>Ada </a:t>
            </a:r>
            <a:r>
              <a:rPr lang="tr-TR" dirty="0"/>
              <a:t>programlama dilinde </a:t>
            </a:r>
            <a:r>
              <a:rPr lang="tr-TR" dirty="0" smtClean="0"/>
              <a:t>standartları </a:t>
            </a:r>
            <a:r>
              <a:rPr lang="tr-TR" dirty="0"/>
              <a:t>kesinlikle belirlenmiş bir programlama dilidir. Derleyiciler de standartlara karşı denenmiştir. Bu yüzden Ada programları, platformlar arası taşınırlığı yüksek programlardır.</a:t>
            </a:r>
          </a:p>
        </p:txBody>
      </p:sp>
    </p:spTree>
    <p:extLst>
      <p:ext uri="{BB962C8B-B14F-4D97-AF65-F5344CB8AC3E}">
        <p14:creationId xmlns:p14="http://schemas.microsoft.com/office/powerpoint/2010/main" val="199611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Dil kategorisi</a:t>
            </a:r>
            <a:endParaRPr lang="tr-TR" dirty="0"/>
          </a:p>
        </p:txBody>
      </p:sp>
      <p:sp>
        <p:nvSpPr>
          <p:cNvPr id="7" name="İçerik Yer Tutucusu 6"/>
          <p:cNvSpPr>
            <a:spLocks noGrp="1"/>
          </p:cNvSpPr>
          <p:nvPr>
            <p:ph sz="half" idx="2"/>
          </p:nvPr>
        </p:nvSpPr>
        <p:spPr>
          <a:xfrm>
            <a:off x="1295400" y="1644651"/>
            <a:ext cx="9601200" cy="4070350"/>
          </a:xfrm>
        </p:spPr>
        <p:txBody>
          <a:bodyPr>
            <a:normAutofit/>
          </a:bodyPr>
          <a:lstStyle/>
          <a:p>
            <a:pPr marL="45720" indent="0">
              <a:buNone/>
            </a:pPr>
            <a:r>
              <a:rPr lang="tr-TR" dirty="0" smtClean="0"/>
              <a:t>Ada</a:t>
            </a:r>
            <a:r>
              <a:rPr lang="tr-TR" dirty="0"/>
              <a:t> , </a:t>
            </a:r>
            <a:r>
              <a:rPr lang="tr-TR" dirty="0" smtClean="0"/>
              <a:t>Pascal</a:t>
            </a:r>
            <a:r>
              <a:rPr lang="tr-TR" dirty="0"/>
              <a:t> ve diğer dillerden genişletilmiş, </a:t>
            </a:r>
            <a:r>
              <a:rPr lang="tr-TR" dirty="0" smtClean="0"/>
              <a:t>yapılandırılmış,</a:t>
            </a:r>
            <a:r>
              <a:rPr lang="tr-TR" dirty="0"/>
              <a:t> statik </a:t>
            </a:r>
            <a:r>
              <a:rPr lang="tr-TR" dirty="0" smtClean="0"/>
              <a:t>olarak yazılmış,</a:t>
            </a:r>
            <a:r>
              <a:rPr lang="tr-TR" dirty="0"/>
              <a:t> </a:t>
            </a:r>
            <a:r>
              <a:rPr lang="tr-TR" dirty="0" err="1" smtClean="0"/>
              <a:t>imperative</a:t>
            </a:r>
            <a:r>
              <a:rPr lang="tr-TR" dirty="0"/>
              <a:t> ve nesne yönelimli </a:t>
            </a:r>
            <a:r>
              <a:rPr lang="tr-TR" dirty="0" smtClean="0"/>
              <a:t>bir programlama</a:t>
            </a:r>
            <a:r>
              <a:rPr lang="tr-TR" dirty="0"/>
              <a:t> </a:t>
            </a:r>
            <a:r>
              <a:rPr lang="tr-TR" dirty="0" smtClean="0"/>
              <a:t>dilidir</a:t>
            </a:r>
            <a:r>
              <a:rPr lang="tr-TR" dirty="0"/>
              <a:t>. </a:t>
            </a:r>
            <a:r>
              <a:rPr lang="tr-TR" i="1" dirty="0" smtClean="0"/>
              <a:t>S</a:t>
            </a:r>
            <a:r>
              <a:rPr lang="tr-TR" dirty="0" smtClean="0"/>
              <a:t>on </a:t>
            </a:r>
            <a:r>
              <a:rPr lang="tr-TR" dirty="0"/>
              <a:t>derece güçlü </a:t>
            </a:r>
            <a:r>
              <a:rPr lang="tr-TR" dirty="0" smtClean="0"/>
              <a:t>yazma, </a:t>
            </a:r>
            <a:r>
              <a:rPr lang="tr-TR" dirty="0"/>
              <a:t>açık eşzamanlılık, görevler, eşzamanlı mesaj geçişi, korumalı nesneler ve </a:t>
            </a:r>
            <a:r>
              <a:rPr lang="tr-TR" dirty="0" err="1" smtClean="0"/>
              <a:t>non-determinism</a:t>
            </a:r>
            <a:r>
              <a:rPr lang="tr-TR" dirty="0" smtClean="0"/>
              <a:t> için </a:t>
            </a:r>
            <a:r>
              <a:rPr lang="tr-TR" dirty="0"/>
              <a:t>yerleşik dil desteğine </a:t>
            </a:r>
            <a:r>
              <a:rPr lang="tr-TR" dirty="0" smtClean="0"/>
              <a:t>sahiptir.</a:t>
            </a:r>
            <a:endParaRPr lang="tr-TR" dirty="0"/>
          </a:p>
        </p:txBody>
      </p:sp>
    </p:spTree>
    <p:extLst>
      <p:ext uri="{BB962C8B-B14F-4D97-AF65-F5344CB8AC3E}">
        <p14:creationId xmlns:p14="http://schemas.microsoft.com/office/powerpoint/2010/main" val="83867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Gerçekleştirim yöntemi</a:t>
            </a:r>
            <a:endParaRPr lang="tr-TR" dirty="0"/>
          </a:p>
        </p:txBody>
      </p:sp>
      <p:sp>
        <p:nvSpPr>
          <p:cNvPr id="7" name="İçerik Yer Tutucusu 6"/>
          <p:cNvSpPr>
            <a:spLocks noGrp="1"/>
          </p:cNvSpPr>
          <p:nvPr>
            <p:ph sz="half" idx="2"/>
          </p:nvPr>
        </p:nvSpPr>
        <p:spPr>
          <a:xfrm>
            <a:off x="1295400" y="1644651"/>
            <a:ext cx="9601200" cy="4070350"/>
          </a:xfrm>
        </p:spPr>
        <p:txBody>
          <a:bodyPr>
            <a:normAutofit/>
          </a:bodyPr>
          <a:lstStyle/>
          <a:p>
            <a:pPr marL="45720" indent="0">
              <a:buNone/>
            </a:pPr>
            <a:r>
              <a:rPr lang="tr-TR" dirty="0" smtClean="0"/>
              <a:t>Ada</a:t>
            </a:r>
            <a:r>
              <a:rPr lang="tr-TR" dirty="0"/>
              <a:t> </a:t>
            </a:r>
            <a:r>
              <a:rPr lang="tr-TR" dirty="0" smtClean="0"/>
              <a:t>dili derlenir bir dildir. </a:t>
            </a:r>
            <a:r>
              <a:rPr lang="tr-TR" dirty="0"/>
              <a:t>Ada programlama dilinde programların tanım (</a:t>
            </a:r>
            <a:r>
              <a:rPr lang="tr-TR" dirty="0" err="1"/>
              <a:t>spesifikasyon</a:t>
            </a:r>
            <a:r>
              <a:rPr lang="tr-TR" dirty="0"/>
              <a:t>) kısmı &lt;</a:t>
            </a:r>
            <a:r>
              <a:rPr lang="tr-TR" dirty="0" err="1"/>
              <a:t>Program_Adı</a:t>
            </a:r>
            <a:r>
              <a:rPr lang="tr-TR" dirty="0"/>
              <a:t>&gt;.</a:t>
            </a:r>
            <a:r>
              <a:rPr lang="tr-TR" dirty="0" err="1"/>
              <a:t>ads</a:t>
            </a:r>
            <a:r>
              <a:rPr lang="tr-TR" dirty="0"/>
              <a:t> (Ada </a:t>
            </a:r>
            <a:r>
              <a:rPr lang="tr-TR" dirty="0" err="1"/>
              <a:t>Specification</a:t>
            </a:r>
            <a:r>
              <a:rPr lang="tr-TR" dirty="0"/>
              <a:t> File), programın çalışabilir kısmı ise &lt;</a:t>
            </a:r>
            <a:r>
              <a:rPr lang="tr-TR" dirty="0" err="1"/>
              <a:t>Program_Adı</a:t>
            </a:r>
            <a:r>
              <a:rPr lang="tr-TR" dirty="0"/>
              <a:t>&gt;.</a:t>
            </a:r>
            <a:r>
              <a:rPr lang="tr-TR" dirty="0" err="1"/>
              <a:t>adb</a:t>
            </a:r>
            <a:r>
              <a:rPr lang="tr-TR" dirty="0"/>
              <a:t> (Ada Body File) dosyalarına derlenir</a:t>
            </a:r>
            <a:r>
              <a:rPr lang="tr-TR" dirty="0" smtClean="0"/>
              <a:t>.</a:t>
            </a:r>
            <a:r>
              <a:rPr lang="tr-TR" dirty="0"/>
              <a:t> Bunların her ikisinin birleştirilmesi ile çalışabilir &lt;</a:t>
            </a:r>
            <a:r>
              <a:rPr lang="tr-TR" dirty="0" err="1"/>
              <a:t>Program_Adı</a:t>
            </a:r>
            <a:r>
              <a:rPr lang="tr-TR" dirty="0"/>
              <a:t>&gt;.</a:t>
            </a:r>
            <a:r>
              <a:rPr lang="tr-TR" dirty="0" err="1"/>
              <a:t>exe</a:t>
            </a:r>
            <a:r>
              <a:rPr lang="tr-TR" dirty="0"/>
              <a:t> dosyası oluşur. Bu şekilde çalışabilir kodlar tanımlardan ayrı tutulur</a:t>
            </a:r>
            <a:r>
              <a:rPr lang="tr-TR" dirty="0" smtClean="0"/>
              <a:t>.</a:t>
            </a:r>
            <a:endParaRPr lang="tr-TR" dirty="0"/>
          </a:p>
        </p:txBody>
      </p:sp>
    </p:spTree>
    <p:extLst>
      <p:ext uri="{BB962C8B-B14F-4D97-AF65-F5344CB8AC3E}">
        <p14:creationId xmlns:p14="http://schemas.microsoft.com/office/powerpoint/2010/main" val="102394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Kullanıldığı programlama ortamları</a:t>
            </a:r>
            <a:endParaRPr lang="tr-TR" dirty="0"/>
          </a:p>
        </p:txBody>
      </p:sp>
      <p:sp>
        <p:nvSpPr>
          <p:cNvPr id="7" name="İçerik Yer Tutucusu 6"/>
          <p:cNvSpPr>
            <a:spLocks noGrp="1"/>
          </p:cNvSpPr>
          <p:nvPr>
            <p:ph sz="half" idx="2"/>
          </p:nvPr>
        </p:nvSpPr>
        <p:spPr>
          <a:xfrm>
            <a:off x="1295400" y="1644651"/>
            <a:ext cx="9601200" cy="4070350"/>
          </a:xfrm>
        </p:spPr>
        <p:txBody>
          <a:bodyPr>
            <a:normAutofit/>
          </a:bodyPr>
          <a:lstStyle/>
          <a:p>
            <a:pPr marL="45720" indent="0">
              <a:buNone/>
            </a:pPr>
            <a:r>
              <a:rPr lang="tr-TR" dirty="0"/>
              <a:t>Ada kaynak kodunu yazmalarına yardımcı olmak için birçok Ada programcısı tarafından kullanılan kayda değer bir </a:t>
            </a:r>
            <a:r>
              <a:rPr lang="tr-TR" dirty="0" smtClean="0"/>
              <a:t>ücretsiz yazılım</a:t>
            </a:r>
            <a:r>
              <a:rPr lang="tr-TR" dirty="0"/>
              <a:t> </a:t>
            </a:r>
            <a:r>
              <a:rPr lang="tr-TR" dirty="0" smtClean="0"/>
              <a:t>aracı</a:t>
            </a:r>
            <a:r>
              <a:rPr lang="tr-TR" dirty="0"/>
              <a:t> GNAT </a:t>
            </a:r>
            <a:r>
              <a:rPr lang="tr-TR" dirty="0" smtClean="0"/>
              <a:t>programlama ortamıdır.</a:t>
            </a:r>
            <a:r>
              <a:rPr lang="tr-TR" dirty="0"/>
              <a:t> Ada programlama dilinin kullanımının özendirilmesi ve genel kullanımının arttırılması amacı ile A.B.D. Hava Kuvvetleri GNAT derleyicisinin yapımına büyük kaynak sağladı ve projenin tamamlanması </a:t>
            </a:r>
            <a:r>
              <a:rPr lang="tr-TR" dirty="0" smtClean="0"/>
              <a:t>ile </a:t>
            </a:r>
            <a:r>
              <a:rPr lang="tr-TR" dirty="0"/>
              <a:t>bu derleyiciyi </a:t>
            </a:r>
            <a:r>
              <a:rPr lang="tr-TR" dirty="0" smtClean="0"/>
              <a:t>ücretsiz olarak </a:t>
            </a:r>
            <a:r>
              <a:rPr lang="tr-TR" smtClean="0"/>
              <a:t>kullanıma açtı.</a:t>
            </a:r>
            <a:endParaRPr lang="tr-TR" dirty="0"/>
          </a:p>
        </p:txBody>
      </p:sp>
    </p:spTree>
    <p:extLst>
      <p:ext uri="{BB962C8B-B14F-4D97-AF65-F5344CB8AC3E}">
        <p14:creationId xmlns:p14="http://schemas.microsoft.com/office/powerpoint/2010/main" val="369954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Örnek kodlar</a:t>
            </a:r>
            <a:endParaRPr lang="tr-TR" dirty="0"/>
          </a:p>
        </p:txBody>
      </p:sp>
    </p:spTree>
    <p:extLst>
      <p:ext uri="{BB962C8B-B14F-4D97-AF65-F5344CB8AC3E}">
        <p14:creationId xmlns:p14="http://schemas.microsoft.com/office/powerpoint/2010/main" val="220616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sz="2800" dirty="0" smtClean="0"/>
              <a:t>Ada’da </a:t>
            </a:r>
            <a:br>
              <a:rPr lang="tr-TR" sz="2800" dirty="0" smtClean="0"/>
            </a:br>
            <a:r>
              <a:rPr lang="tr-TR" sz="2800" dirty="0" smtClean="0"/>
              <a:t>“Merhaba dünya“</a:t>
            </a:r>
            <a:endParaRPr lang="tr-TR" sz="2800" dirty="0"/>
          </a:p>
        </p:txBody>
      </p:sp>
      <p:sp>
        <p:nvSpPr>
          <p:cNvPr id="3" name="İçerik Yer Tutucusu 2"/>
          <p:cNvSpPr>
            <a:spLocks noGrp="1"/>
          </p:cNvSpPr>
          <p:nvPr>
            <p:ph idx="1"/>
          </p:nvPr>
        </p:nvSpPr>
        <p:spPr/>
        <p:txBody>
          <a:bodyPr rtlCol="0"/>
          <a:lstStyle/>
          <a:p>
            <a:r>
              <a:rPr lang="tr-TR" dirty="0" smtClean="0"/>
              <a:t>Ada’da </a:t>
            </a:r>
            <a:r>
              <a:rPr lang="tr-TR" i="1" dirty="0" smtClean="0"/>
              <a:t>Main </a:t>
            </a:r>
            <a:r>
              <a:rPr lang="tr-TR" dirty="0" smtClean="0"/>
              <a:t>gibi bir başlangıç fonksiyonu yerine </a:t>
            </a:r>
            <a:r>
              <a:rPr lang="tr-TR" dirty="0" err="1" smtClean="0"/>
              <a:t>parametresiz</a:t>
            </a:r>
            <a:r>
              <a:rPr lang="tr-TR" dirty="0" smtClean="0"/>
              <a:t> bir prosedür kullanılır</a:t>
            </a:r>
            <a:r>
              <a:rPr lang="tr-TR" i="1" dirty="0" smtClean="0"/>
              <a:t>.</a:t>
            </a:r>
            <a:endParaRPr lang="tr-TR" i="1" dirty="0"/>
          </a:p>
        </p:txBody>
      </p:sp>
      <p:pic>
        <p:nvPicPr>
          <p:cNvPr id="6" name="Resim 5"/>
          <p:cNvPicPr>
            <a:picLocks noChangeAspect="1"/>
          </p:cNvPicPr>
          <p:nvPr/>
        </p:nvPicPr>
        <p:blipFill>
          <a:blip r:embed="rId3"/>
          <a:stretch>
            <a:fillRect/>
          </a:stretch>
        </p:blipFill>
        <p:spPr>
          <a:xfrm>
            <a:off x="790302" y="1819275"/>
            <a:ext cx="5566202" cy="1876425"/>
          </a:xfrm>
          <a:prstGeom prst="rect">
            <a:avLst/>
          </a:prstGeom>
        </p:spPr>
      </p:pic>
    </p:spTree>
    <p:extLst>
      <p:ext uri="{BB962C8B-B14F-4D97-AF65-F5344CB8AC3E}">
        <p14:creationId xmlns:p14="http://schemas.microsoft.com/office/powerpoint/2010/main" val="2591414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sz="2800" dirty="0" smtClean="0"/>
              <a:t>Veri tipleri</a:t>
            </a:r>
            <a:endParaRPr lang="tr-TR" sz="2800" dirty="0"/>
          </a:p>
        </p:txBody>
      </p:sp>
      <p:sp>
        <p:nvSpPr>
          <p:cNvPr id="3" name="İçerik Yer Tutucusu 2"/>
          <p:cNvSpPr>
            <a:spLocks noGrp="1"/>
          </p:cNvSpPr>
          <p:nvPr>
            <p:ph idx="1"/>
          </p:nvPr>
        </p:nvSpPr>
        <p:spPr/>
        <p:txBody>
          <a:bodyPr rtlCol="0"/>
          <a:lstStyle/>
          <a:p>
            <a:r>
              <a:rPr lang="tr-TR" dirty="0"/>
              <a:t>Ada kendi </a:t>
            </a:r>
            <a:r>
              <a:rPr lang="tr-TR" dirty="0" smtClean="0"/>
              <a:t>veri tipimizi </a:t>
            </a:r>
            <a:r>
              <a:rPr lang="tr-TR" dirty="0"/>
              <a:t>tanımlamak için izin verir ve yeni bir </a:t>
            </a:r>
            <a:r>
              <a:rPr lang="tr-TR" dirty="0" smtClean="0"/>
              <a:t>tip oluşturur.</a:t>
            </a:r>
            <a:r>
              <a:rPr lang="tr-TR" i="1" dirty="0"/>
              <a:t> </a:t>
            </a:r>
            <a:r>
              <a:rPr lang="tr-TR" dirty="0" smtClean="0"/>
              <a:t>Örneğin, bir tarih aşağıdaki gibi tanımlanabilir.</a:t>
            </a:r>
          </a:p>
          <a:p>
            <a:endParaRPr lang="tr-TR" i="1" dirty="0"/>
          </a:p>
          <a:p>
            <a:endParaRPr lang="tr-TR" i="1" dirty="0" smtClean="0"/>
          </a:p>
          <a:p>
            <a:endParaRPr lang="tr-TR" i="1" dirty="0"/>
          </a:p>
          <a:p>
            <a:endParaRPr lang="tr-TR" i="1" dirty="0" smtClean="0"/>
          </a:p>
          <a:p>
            <a:r>
              <a:rPr lang="tr-TR" dirty="0" smtClean="0"/>
              <a:t>Ayrıca tipler, aşağıdaki gibi alt türler bildirilerek rafine edilebilir.</a:t>
            </a:r>
          </a:p>
          <a:p>
            <a:endParaRPr lang="tr-TR" i="1" dirty="0"/>
          </a:p>
          <a:p>
            <a:endParaRPr lang="tr-TR" i="1" dirty="0" smtClean="0"/>
          </a:p>
          <a:p>
            <a:endParaRPr lang="tr-TR" i="1" dirty="0"/>
          </a:p>
          <a:p>
            <a:endParaRPr lang="tr-TR" i="1" dirty="0" smtClean="0"/>
          </a:p>
          <a:p>
            <a:endParaRPr lang="tr-TR" dirty="0" smtClean="0"/>
          </a:p>
        </p:txBody>
      </p:sp>
      <p:pic>
        <p:nvPicPr>
          <p:cNvPr id="5" name="Resim 4"/>
          <p:cNvPicPr>
            <a:picLocks noChangeAspect="1"/>
          </p:cNvPicPr>
          <p:nvPr/>
        </p:nvPicPr>
        <p:blipFill>
          <a:blip r:embed="rId3"/>
          <a:stretch>
            <a:fillRect/>
          </a:stretch>
        </p:blipFill>
        <p:spPr>
          <a:xfrm>
            <a:off x="790302" y="1641612"/>
            <a:ext cx="6229026" cy="2019300"/>
          </a:xfrm>
          <a:prstGeom prst="rect">
            <a:avLst/>
          </a:prstGeom>
        </p:spPr>
      </p:pic>
      <p:pic>
        <p:nvPicPr>
          <p:cNvPr id="7" name="Resim 6"/>
          <p:cNvPicPr>
            <a:picLocks noChangeAspect="1"/>
          </p:cNvPicPr>
          <p:nvPr/>
        </p:nvPicPr>
        <p:blipFill>
          <a:blip r:embed="rId4"/>
          <a:stretch>
            <a:fillRect/>
          </a:stretch>
        </p:blipFill>
        <p:spPr>
          <a:xfrm>
            <a:off x="790302" y="4616724"/>
            <a:ext cx="6126480" cy="831301"/>
          </a:xfrm>
          <a:prstGeom prst="rect">
            <a:avLst/>
          </a:prstGeom>
        </p:spPr>
      </p:pic>
    </p:spTree>
    <p:extLst>
      <p:ext uri="{BB962C8B-B14F-4D97-AF65-F5344CB8AC3E}">
        <p14:creationId xmlns:p14="http://schemas.microsoft.com/office/powerpoint/2010/main" val="294634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sz="2800" dirty="0" smtClean="0"/>
              <a:t>Kontrol yapıları</a:t>
            </a:r>
            <a:endParaRPr lang="tr-TR" sz="2800" dirty="0"/>
          </a:p>
        </p:txBody>
      </p:sp>
      <p:sp>
        <p:nvSpPr>
          <p:cNvPr id="3" name="İçerik Yer Tutucusu 2"/>
          <p:cNvSpPr>
            <a:spLocks noGrp="1"/>
          </p:cNvSpPr>
          <p:nvPr>
            <p:ph idx="1"/>
          </p:nvPr>
        </p:nvSpPr>
        <p:spPr/>
        <p:txBody>
          <a:bodyPr rtlCol="0"/>
          <a:lstStyle/>
          <a:p>
            <a:r>
              <a:rPr lang="tr-TR" dirty="0"/>
              <a:t>Ada, </a:t>
            </a:r>
            <a:r>
              <a:rPr lang="tr-TR" dirty="0" smtClean="0"/>
              <a:t>doğal dile çok yakın bir dildir, aşağıda da görüldüğü işlemler okunduğunda kolaylıkla anlaşılabiliyor.</a:t>
            </a:r>
            <a:r>
              <a:rPr lang="tr-TR" dirty="0"/>
              <a:t> </a:t>
            </a:r>
            <a:endParaRPr lang="tr-TR" i="1" dirty="0"/>
          </a:p>
          <a:p>
            <a:endParaRPr lang="tr-TR" i="1" dirty="0" smtClean="0"/>
          </a:p>
          <a:p>
            <a:endParaRPr lang="tr-TR" i="1" dirty="0"/>
          </a:p>
          <a:p>
            <a:pPr marL="45720" indent="0">
              <a:buNone/>
            </a:pPr>
            <a:endParaRPr lang="tr-TR" i="1" dirty="0"/>
          </a:p>
          <a:p>
            <a:endParaRPr lang="tr-TR" i="1" dirty="0" smtClean="0"/>
          </a:p>
          <a:p>
            <a:endParaRPr lang="tr-TR" i="1" dirty="0"/>
          </a:p>
          <a:p>
            <a:endParaRPr lang="tr-TR" i="1" dirty="0" smtClean="0"/>
          </a:p>
          <a:p>
            <a:endParaRPr lang="tr-TR" dirty="0" smtClean="0"/>
          </a:p>
        </p:txBody>
      </p:sp>
      <p:pic>
        <p:nvPicPr>
          <p:cNvPr id="6" name="Resim 5"/>
          <p:cNvPicPr>
            <a:picLocks noChangeAspect="1"/>
          </p:cNvPicPr>
          <p:nvPr/>
        </p:nvPicPr>
        <p:blipFill>
          <a:blip r:embed="rId3"/>
          <a:stretch>
            <a:fillRect/>
          </a:stretch>
        </p:blipFill>
        <p:spPr>
          <a:xfrm>
            <a:off x="790302" y="1735808"/>
            <a:ext cx="5680348" cy="4806985"/>
          </a:xfrm>
          <a:prstGeom prst="rect">
            <a:avLst/>
          </a:prstGeom>
        </p:spPr>
      </p:pic>
    </p:spTree>
    <p:extLst>
      <p:ext uri="{BB962C8B-B14F-4D97-AF65-F5344CB8AC3E}">
        <p14:creationId xmlns:p14="http://schemas.microsoft.com/office/powerpoint/2010/main" val="288676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sz="2800" dirty="0" smtClean="0"/>
              <a:t>Paketler, prosedürler ve işlevler</a:t>
            </a:r>
            <a:endParaRPr lang="tr-TR" sz="2800" dirty="0"/>
          </a:p>
        </p:txBody>
      </p:sp>
      <p:sp>
        <p:nvSpPr>
          <p:cNvPr id="3" name="İçerik Yer Tutucusu 2"/>
          <p:cNvSpPr>
            <a:spLocks noGrp="1"/>
          </p:cNvSpPr>
          <p:nvPr>
            <p:ph idx="1"/>
          </p:nvPr>
        </p:nvSpPr>
        <p:spPr/>
        <p:txBody>
          <a:bodyPr rtlCol="0"/>
          <a:lstStyle/>
          <a:p>
            <a:r>
              <a:rPr lang="tr-TR" dirty="0"/>
              <a:t>Ada programının bölümleri arasında paketler, prosedürler ve işlevler </a:t>
            </a:r>
            <a:r>
              <a:rPr lang="tr-TR" dirty="0" smtClean="0"/>
              <a:t>bulunur. </a:t>
            </a:r>
            <a:endParaRPr lang="tr-TR" i="1" dirty="0"/>
          </a:p>
          <a:p>
            <a:pPr marL="45720" indent="0">
              <a:buNone/>
            </a:pPr>
            <a:endParaRPr lang="tr-TR" i="1" dirty="0"/>
          </a:p>
          <a:p>
            <a:endParaRPr lang="tr-TR" i="1" dirty="0" smtClean="0"/>
          </a:p>
          <a:p>
            <a:endParaRPr lang="tr-TR" i="1" dirty="0"/>
          </a:p>
          <a:p>
            <a:endParaRPr lang="tr-TR" i="1" dirty="0" smtClean="0"/>
          </a:p>
          <a:p>
            <a:endParaRPr lang="tr-TR" dirty="0" smtClean="0"/>
          </a:p>
        </p:txBody>
      </p:sp>
      <p:pic>
        <p:nvPicPr>
          <p:cNvPr id="8" name="Resim 7"/>
          <p:cNvPicPr>
            <a:picLocks noChangeAspect="1"/>
          </p:cNvPicPr>
          <p:nvPr/>
        </p:nvPicPr>
        <p:blipFill>
          <a:blip r:embed="rId3"/>
          <a:stretch>
            <a:fillRect/>
          </a:stretch>
        </p:blipFill>
        <p:spPr>
          <a:xfrm>
            <a:off x="789595" y="1747837"/>
            <a:ext cx="6127187" cy="4733925"/>
          </a:xfrm>
          <a:prstGeom prst="rect">
            <a:avLst/>
          </a:prstGeom>
        </p:spPr>
      </p:pic>
    </p:spTree>
    <p:extLst>
      <p:ext uri="{BB962C8B-B14F-4D97-AF65-F5344CB8AC3E}">
        <p14:creationId xmlns:p14="http://schemas.microsoft.com/office/powerpoint/2010/main" val="15606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fontAlgn="base"/>
            <a:r>
              <a:rPr lang="tr-TR" dirty="0">
                <a:effectLst/>
              </a:rPr>
              <a:t>Eşzamanlı programlama</a:t>
            </a:r>
          </a:p>
        </p:txBody>
      </p:sp>
      <p:sp>
        <p:nvSpPr>
          <p:cNvPr id="7" name="İçerik Yer Tutucusu 6"/>
          <p:cNvSpPr>
            <a:spLocks noGrp="1"/>
          </p:cNvSpPr>
          <p:nvPr>
            <p:ph sz="half" idx="2"/>
          </p:nvPr>
        </p:nvSpPr>
        <p:spPr>
          <a:xfrm>
            <a:off x="1295400" y="1644651"/>
            <a:ext cx="9601200" cy="4070350"/>
          </a:xfrm>
        </p:spPr>
        <p:txBody>
          <a:bodyPr>
            <a:normAutofit/>
          </a:bodyPr>
          <a:lstStyle/>
          <a:p>
            <a:pPr marL="45720" indent="0">
              <a:buNone/>
            </a:pPr>
            <a:r>
              <a:rPr lang="tr-TR" dirty="0"/>
              <a:t>Ada, eşzamanlılık için yapılandırılmış, üst düzey bir tesis sağlar. Eşzamanlılık birimi, "görev" olarak bilinen bir program varlığıdır. Görevler, paylaşılan veriler aracılığıyla örtük olarak veya buluşma olarak bilinen zaman uyumlu bir kontrol mekanizması aracılığıyla açıkça iletişim kurabilir. Paylaşılan bir veri öğesi, birden çok görevden çağrıldığında karşılıklı dışlama altında yürütülen işlemlerle "korunan nesne" (Ada 95'te sunulan bir özellik) olarak soyut bir şekilde tanımlanabilir. </a:t>
            </a:r>
            <a:r>
              <a:rPr lang="tr-TR" dirty="0" err="1"/>
              <a:t>Eşzamansız</a:t>
            </a:r>
            <a:r>
              <a:rPr lang="tr-TR" dirty="0"/>
              <a:t> görev etkileşimleri de, özellikle zaman aşımları ve görev sonlandırma gibi desteklenir. Bu tür </a:t>
            </a:r>
            <a:r>
              <a:rPr lang="tr-TR" dirty="0" err="1"/>
              <a:t>eşzamansız</a:t>
            </a:r>
            <a:r>
              <a:rPr lang="tr-TR" dirty="0"/>
              <a:t> davranış, paylaşılan verileri tutarsız bir durumda bırakma olasılığını önlemek için belirli işlemler sırasında ertelenir</a:t>
            </a:r>
            <a:r>
              <a:rPr lang="tr-TR" dirty="0" smtClean="0"/>
              <a:t>.</a:t>
            </a:r>
            <a:endParaRPr lang="tr-TR" dirty="0"/>
          </a:p>
        </p:txBody>
      </p:sp>
    </p:spTree>
    <p:extLst>
      <p:ext uri="{BB962C8B-B14F-4D97-AF65-F5344CB8AC3E}">
        <p14:creationId xmlns:p14="http://schemas.microsoft.com/office/powerpoint/2010/main" val="417694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içindekiler</a:t>
            </a:r>
            <a:endParaRPr lang="tr-TR" dirty="0"/>
          </a:p>
        </p:txBody>
      </p:sp>
      <p:sp>
        <p:nvSpPr>
          <p:cNvPr id="3" name="İçerik Yer Tutucusu 2"/>
          <p:cNvSpPr>
            <a:spLocks noGrp="1"/>
          </p:cNvSpPr>
          <p:nvPr>
            <p:ph idx="1"/>
          </p:nvPr>
        </p:nvSpPr>
        <p:spPr/>
        <p:txBody>
          <a:bodyPr rtlCol="0">
            <a:normAutofit fontScale="70000" lnSpcReduction="20000"/>
          </a:bodyPr>
          <a:lstStyle/>
          <a:p>
            <a:pPr rtl="0"/>
            <a:r>
              <a:rPr lang="tr-TR" dirty="0" smtClean="0"/>
              <a:t>Tarihçe</a:t>
            </a:r>
          </a:p>
          <a:p>
            <a:pPr rtl="0"/>
            <a:r>
              <a:rPr lang="tr-TR" dirty="0" smtClean="0"/>
              <a:t>Uygulama Alanları</a:t>
            </a:r>
          </a:p>
          <a:p>
            <a:pPr rtl="0"/>
            <a:r>
              <a:rPr lang="tr-TR" dirty="0" smtClean="0"/>
              <a:t>Değerlendirme Kriterleri</a:t>
            </a:r>
          </a:p>
          <a:p>
            <a:pPr rtl="0"/>
            <a:r>
              <a:rPr lang="tr-TR" dirty="0" smtClean="0"/>
              <a:t>Dil Kategorisi</a:t>
            </a:r>
          </a:p>
          <a:p>
            <a:pPr rtl="0"/>
            <a:r>
              <a:rPr lang="tr-TR" dirty="0" smtClean="0"/>
              <a:t>Gerçekleştirim Yöntemi</a:t>
            </a:r>
          </a:p>
          <a:p>
            <a:pPr rtl="0"/>
            <a:r>
              <a:rPr lang="tr-TR" dirty="0" smtClean="0"/>
              <a:t>Kullanıldığı Programlama Ortamları</a:t>
            </a:r>
          </a:p>
          <a:p>
            <a:pPr rtl="0"/>
            <a:r>
              <a:rPr lang="tr-TR" dirty="0" smtClean="0"/>
              <a:t>Örnek Kodlar</a:t>
            </a:r>
          </a:p>
          <a:p>
            <a:pPr rtl="0"/>
            <a:r>
              <a:rPr lang="tr-TR" dirty="0" smtClean="0"/>
              <a:t>Eşzamanlı Programlama</a:t>
            </a:r>
          </a:p>
          <a:p>
            <a:pPr algn="just" rtl="0"/>
            <a:r>
              <a:rPr lang="tr-TR" dirty="0" smtClean="0"/>
              <a:t>Değerlendirme, Avantajları ve Dezavantajları</a:t>
            </a:r>
          </a:p>
          <a:p>
            <a:r>
              <a:rPr lang="tr-TR" dirty="0"/>
              <a:t>ADA </a:t>
            </a:r>
            <a:r>
              <a:rPr lang="tr-TR" dirty="0" smtClean="0"/>
              <a:t>Sürüm </a:t>
            </a:r>
            <a:r>
              <a:rPr lang="tr-TR" dirty="0"/>
              <a:t>Karşılaştırma </a:t>
            </a:r>
            <a:r>
              <a:rPr lang="tr-TR" dirty="0" smtClean="0"/>
              <a:t>Grafiği</a:t>
            </a:r>
          </a:p>
          <a:p>
            <a:pPr rtl="0"/>
            <a:r>
              <a:rPr lang="tr-TR" dirty="0" smtClean="0"/>
              <a:t>Kaynakça</a:t>
            </a:r>
            <a:endParaRPr lang="tr-TR" dirty="0"/>
          </a:p>
        </p:txBody>
      </p:sp>
    </p:spTree>
    <p:extLst>
      <p:ext uri="{BB962C8B-B14F-4D97-AF65-F5344CB8AC3E}">
        <p14:creationId xmlns:p14="http://schemas.microsoft.com/office/powerpoint/2010/main" val="142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fontAlgn="base"/>
            <a:r>
              <a:rPr lang="tr-TR" dirty="0" smtClean="0">
                <a:effectLst/>
              </a:rPr>
              <a:t>Değerlendirme </a:t>
            </a:r>
            <a:endParaRPr lang="tr-TR" dirty="0">
              <a:effectLst/>
            </a:endParaRPr>
          </a:p>
        </p:txBody>
      </p:sp>
      <p:sp>
        <p:nvSpPr>
          <p:cNvPr id="7" name="İçerik Yer Tutucusu 6"/>
          <p:cNvSpPr>
            <a:spLocks noGrp="1"/>
          </p:cNvSpPr>
          <p:nvPr>
            <p:ph sz="half" idx="2"/>
          </p:nvPr>
        </p:nvSpPr>
        <p:spPr>
          <a:xfrm>
            <a:off x="1295400" y="1644651"/>
            <a:ext cx="9601200" cy="4070350"/>
          </a:xfrm>
        </p:spPr>
        <p:txBody>
          <a:bodyPr>
            <a:normAutofit/>
          </a:bodyPr>
          <a:lstStyle/>
          <a:p>
            <a:pPr marL="45720" indent="0">
              <a:buNone/>
            </a:pPr>
            <a:r>
              <a:rPr lang="tr-TR" dirty="0"/>
              <a:t>Ada çok </a:t>
            </a:r>
            <a:r>
              <a:rPr lang="tr-TR" dirty="0" smtClean="0"/>
              <a:t>yönlü bir dildir.</a:t>
            </a:r>
            <a:r>
              <a:rPr lang="tr-TR" dirty="0"/>
              <a:t> Basit bir </a:t>
            </a:r>
            <a:r>
              <a:rPr lang="tr-TR" dirty="0" err="1" smtClean="0"/>
              <a:t>syntax</a:t>
            </a:r>
            <a:r>
              <a:rPr lang="tr-TR" dirty="0" smtClean="0"/>
              <a:t>, </a:t>
            </a:r>
            <a:r>
              <a:rPr lang="tr-TR" dirty="0"/>
              <a:t>yapılandırılmış kontrol ifadeleri, esnek veri oluşturma olanakları, güçlü tip </a:t>
            </a:r>
            <a:r>
              <a:rPr lang="tr-TR" dirty="0" smtClean="0"/>
              <a:t>kontrolü, </a:t>
            </a:r>
            <a:r>
              <a:rPr lang="tr-TR" dirty="0"/>
              <a:t>kod </a:t>
            </a:r>
            <a:r>
              <a:rPr lang="tr-TR" dirty="0" err="1"/>
              <a:t>modülerleştirme</a:t>
            </a:r>
            <a:r>
              <a:rPr lang="tr-TR" dirty="0"/>
              <a:t> için geleneksel özellikler ("alt programlar") ve istisnai çalışma zamanı koşullarını algılamak ve bunlara yanıt vermek için bir mekanizmaya </a:t>
            </a:r>
            <a:r>
              <a:rPr lang="tr-TR" dirty="0" smtClean="0"/>
              <a:t>("</a:t>
            </a:r>
            <a:r>
              <a:rPr lang="tr-TR" dirty="0" err="1"/>
              <a:t>exception</a:t>
            </a:r>
            <a:r>
              <a:rPr lang="tr-TR" dirty="0"/>
              <a:t> </a:t>
            </a:r>
            <a:r>
              <a:rPr lang="tr-TR" dirty="0" err="1"/>
              <a:t>handling</a:t>
            </a:r>
            <a:r>
              <a:rPr lang="tr-TR" dirty="0" smtClean="0"/>
              <a:t>") sahiptir. Popülerlik sıralamasında ise tiobe.com verilerine göre 34. sıradadır. Ancak bence tüm bu özelliklerle daha üst sıralarda olmayı </a:t>
            </a:r>
            <a:r>
              <a:rPr lang="tr-TR" dirty="0" err="1" smtClean="0"/>
              <a:t>hakeden</a:t>
            </a:r>
            <a:r>
              <a:rPr lang="tr-TR" dirty="0" smtClean="0"/>
              <a:t> bir dildir.</a:t>
            </a:r>
            <a:endParaRPr lang="tr-TR" dirty="0"/>
          </a:p>
        </p:txBody>
      </p:sp>
    </p:spTree>
    <p:extLst>
      <p:ext uri="{BB962C8B-B14F-4D97-AF65-F5344CB8AC3E}">
        <p14:creationId xmlns:p14="http://schemas.microsoft.com/office/powerpoint/2010/main" val="113514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a:effectLst/>
              </a:rPr>
              <a:t>Avantajları</a:t>
            </a:r>
            <a:endParaRPr lang="tr-TR" dirty="0"/>
          </a:p>
        </p:txBody>
      </p:sp>
      <p:sp>
        <p:nvSpPr>
          <p:cNvPr id="3" name="İçerik Yer Tutucusu 2"/>
          <p:cNvSpPr>
            <a:spLocks noGrp="1"/>
          </p:cNvSpPr>
          <p:nvPr>
            <p:ph idx="1"/>
          </p:nvPr>
        </p:nvSpPr>
        <p:spPr/>
        <p:txBody>
          <a:bodyPr rtlCol="0">
            <a:normAutofit/>
          </a:bodyPr>
          <a:lstStyle/>
          <a:p>
            <a:pPr fontAlgn="base"/>
            <a:r>
              <a:rPr lang="tr-TR" dirty="0"/>
              <a:t>Güvenli ve güvenilir kod tasarlamanıza yardımcı </a:t>
            </a:r>
            <a:r>
              <a:rPr lang="tr-TR" dirty="0" smtClean="0"/>
              <a:t>olur.</a:t>
            </a:r>
            <a:endParaRPr lang="tr-TR" dirty="0"/>
          </a:p>
          <a:p>
            <a:pPr fontAlgn="base"/>
            <a:r>
              <a:rPr lang="tr-TR" dirty="0"/>
              <a:t>Geliştirme maliyetlerini </a:t>
            </a:r>
            <a:r>
              <a:rPr lang="tr-TR" dirty="0" smtClean="0"/>
              <a:t>düşürür.</a:t>
            </a:r>
            <a:endParaRPr lang="tr-TR" dirty="0"/>
          </a:p>
          <a:p>
            <a:pPr fontAlgn="base"/>
            <a:r>
              <a:rPr lang="tr-TR" dirty="0"/>
              <a:t>Yeni ve değişen teknolojileri </a:t>
            </a:r>
            <a:r>
              <a:rPr lang="tr-TR" dirty="0" smtClean="0"/>
              <a:t>destekler.</a:t>
            </a:r>
            <a:endParaRPr lang="tr-TR" dirty="0"/>
          </a:p>
          <a:p>
            <a:pPr fontAlgn="base"/>
            <a:r>
              <a:rPr lang="tr-TR" dirty="0"/>
              <a:t>Karmaşık programların geliştirilmesini </a:t>
            </a:r>
            <a:r>
              <a:rPr lang="tr-TR" dirty="0" smtClean="0"/>
              <a:t>kolaylaştırır.</a:t>
            </a:r>
            <a:endParaRPr lang="tr-TR" dirty="0"/>
          </a:p>
          <a:p>
            <a:pPr fontAlgn="base"/>
            <a:r>
              <a:rPr lang="tr-TR" dirty="0"/>
              <a:t>Kodun okunabilir ve taşınabilir </a:t>
            </a:r>
            <a:r>
              <a:rPr lang="tr-TR" dirty="0" smtClean="0"/>
              <a:t>olmasıdır.</a:t>
            </a:r>
          </a:p>
          <a:p>
            <a:pPr fontAlgn="base"/>
            <a:r>
              <a:rPr lang="tr-TR" dirty="0" smtClean="0"/>
              <a:t>Güvenlik </a:t>
            </a:r>
            <a:r>
              <a:rPr lang="tr-TR" dirty="0"/>
              <a:t>açısından </a:t>
            </a:r>
            <a:r>
              <a:rPr lang="tr-TR" dirty="0" smtClean="0"/>
              <a:t>kritik </a:t>
            </a:r>
            <a:r>
              <a:rPr lang="tr-TR" dirty="0"/>
              <a:t>yazılımlar </a:t>
            </a:r>
            <a:r>
              <a:rPr lang="tr-TR" dirty="0" smtClean="0"/>
              <a:t>için kullanılabilir </a:t>
            </a:r>
            <a:r>
              <a:rPr lang="tr-TR" dirty="0"/>
              <a:t>sertifika maliyetlerini </a:t>
            </a:r>
            <a:r>
              <a:rPr lang="tr-TR" dirty="0" smtClean="0"/>
              <a:t>azaltır.</a:t>
            </a:r>
            <a:endParaRPr lang="tr-TR" dirty="0"/>
          </a:p>
        </p:txBody>
      </p:sp>
    </p:spTree>
    <p:extLst>
      <p:ext uri="{BB962C8B-B14F-4D97-AF65-F5344CB8AC3E}">
        <p14:creationId xmlns:p14="http://schemas.microsoft.com/office/powerpoint/2010/main" val="270365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smtClean="0">
                <a:effectLst/>
              </a:rPr>
              <a:t>Dezavantajları</a:t>
            </a:r>
            <a:endParaRPr lang="tr-TR" dirty="0"/>
          </a:p>
        </p:txBody>
      </p:sp>
      <p:sp>
        <p:nvSpPr>
          <p:cNvPr id="3" name="İçerik Yer Tutucusu 2"/>
          <p:cNvSpPr>
            <a:spLocks noGrp="1"/>
          </p:cNvSpPr>
          <p:nvPr>
            <p:ph idx="1"/>
          </p:nvPr>
        </p:nvSpPr>
        <p:spPr/>
        <p:txBody>
          <a:bodyPr rtlCol="0">
            <a:normAutofit/>
          </a:bodyPr>
          <a:lstStyle/>
          <a:p>
            <a:pPr fontAlgn="base"/>
            <a:r>
              <a:rPr lang="tr-TR" dirty="0" smtClean="0"/>
              <a:t>Diğer programlama dillerine kıyasla önemli bir pazar payı elde edememiş olması,</a:t>
            </a:r>
          </a:p>
          <a:p>
            <a:pPr fontAlgn="base"/>
            <a:r>
              <a:rPr lang="tr-TR" dirty="0"/>
              <a:t>Kullanılabilecek </a:t>
            </a:r>
            <a:r>
              <a:rPr lang="tr-TR" dirty="0" err="1"/>
              <a:t>IDE’nin</a:t>
            </a:r>
            <a:r>
              <a:rPr lang="tr-TR" dirty="0"/>
              <a:t> </a:t>
            </a:r>
            <a:r>
              <a:rPr lang="tr-TR" dirty="0" smtClean="0"/>
              <a:t>uzun yıllar ücretsiz olmaması,</a:t>
            </a:r>
            <a:endParaRPr lang="tr-TR" dirty="0"/>
          </a:p>
          <a:p>
            <a:pPr algn="just" fontAlgn="base"/>
            <a:r>
              <a:rPr lang="tr-TR" dirty="0" smtClean="0"/>
              <a:t>Kullanılabilecek </a:t>
            </a:r>
            <a:r>
              <a:rPr lang="tr-TR" dirty="0" err="1" smtClean="0"/>
              <a:t>IDE’nin</a:t>
            </a:r>
            <a:r>
              <a:rPr lang="tr-TR" dirty="0" smtClean="0"/>
              <a:t> karmaşık bir yapıya sahip olması,</a:t>
            </a:r>
          </a:p>
          <a:p>
            <a:pPr algn="just" fontAlgn="base"/>
            <a:r>
              <a:rPr lang="tr-TR" dirty="0" smtClean="0"/>
              <a:t>Eğitim dokümanlarının ve eğitim videolarının az olması.</a:t>
            </a:r>
          </a:p>
        </p:txBody>
      </p:sp>
    </p:spTree>
    <p:extLst>
      <p:ext uri="{BB962C8B-B14F-4D97-AF65-F5344CB8AC3E}">
        <p14:creationId xmlns:p14="http://schemas.microsoft.com/office/powerpoint/2010/main" val="204479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a:t>ADA </a:t>
            </a:r>
            <a:r>
              <a:rPr lang="tr-TR" dirty="0" smtClean="0"/>
              <a:t>sürüm Karşılaştırma </a:t>
            </a:r>
            <a:r>
              <a:rPr lang="tr-TR" dirty="0"/>
              <a:t>grafiği</a:t>
            </a:r>
          </a:p>
        </p:txBody>
      </p:sp>
    </p:spTree>
    <p:extLst>
      <p:ext uri="{BB962C8B-B14F-4D97-AF65-F5344CB8AC3E}">
        <p14:creationId xmlns:p14="http://schemas.microsoft.com/office/powerpoint/2010/main" val="374420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a:t>Programlama Yapısı, Modülerlik</a:t>
            </a:r>
          </a:p>
        </p:txBody>
      </p:sp>
      <p:sp>
        <p:nvSpPr>
          <p:cNvPr id="6" name="Resim Yer Tutucusu 2" descr="Resim eklemek için boş yer tutucu. Yer tutucuya tıklayın ve eklemek istediğiniz resmi seçin"/>
          <p:cNvSpPr>
            <a:spLocks noGrp="1"/>
          </p:cNvSpPr>
          <p:nvPr>
            <p:ph type="pic" idx="1"/>
          </p:nvPr>
        </p:nvSpPr>
        <p:spPr>
          <a:xfrm>
            <a:off x="0" y="1325880"/>
            <a:ext cx="6858000" cy="4206240"/>
          </a:xfrm>
        </p:spPr>
      </p:sp>
      <p:pic>
        <p:nvPicPr>
          <p:cNvPr id="3" name="Resim 2"/>
          <p:cNvPicPr>
            <a:picLocks noChangeAspect="1"/>
          </p:cNvPicPr>
          <p:nvPr/>
        </p:nvPicPr>
        <p:blipFill>
          <a:blip r:embed="rId3"/>
          <a:stretch>
            <a:fillRect/>
          </a:stretch>
        </p:blipFill>
        <p:spPr>
          <a:xfrm>
            <a:off x="0" y="1325880"/>
            <a:ext cx="6855736" cy="4206239"/>
          </a:xfrm>
          <a:prstGeom prst="rect">
            <a:avLst/>
          </a:prstGeom>
        </p:spPr>
      </p:pic>
    </p:spTree>
    <p:extLst>
      <p:ext uri="{BB962C8B-B14F-4D97-AF65-F5344CB8AC3E}">
        <p14:creationId xmlns:p14="http://schemas.microsoft.com/office/powerpoint/2010/main" val="774208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a:effectLst/>
              </a:rPr>
              <a:t>Nesne yönelimli programlama</a:t>
            </a:r>
            <a:endParaRPr lang="tr-TR" dirty="0"/>
          </a:p>
        </p:txBody>
      </p:sp>
      <p:sp>
        <p:nvSpPr>
          <p:cNvPr id="6" name="Resim Yer Tutucusu 2" descr="Resim eklemek için boş yer tutucu. Yer tutucuya tıklayın ve eklemek istediğiniz resmi seçin"/>
          <p:cNvSpPr>
            <a:spLocks noGrp="1"/>
          </p:cNvSpPr>
          <p:nvPr>
            <p:ph type="pic" idx="1"/>
          </p:nvPr>
        </p:nvSpPr>
        <p:spPr>
          <a:xfrm>
            <a:off x="0" y="1325880"/>
            <a:ext cx="6858000" cy="4206240"/>
          </a:xfrm>
        </p:spPr>
      </p:sp>
      <p:pic>
        <p:nvPicPr>
          <p:cNvPr id="5" name="Resim 4"/>
          <p:cNvPicPr>
            <a:picLocks noChangeAspect="1"/>
          </p:cNvPicPr>
          <p:nvPr/>
        </p:nvPicPr>
        <p:blipFill>
          <a:blip r:embed="rId3"/>
          <a:stretch>
            <a:fillRect/>
          </a:stretch>
        </p:blipFill>
        <p:spPr>
          <a:xfrm>
            <a:off x="1" y="1325880"/>
            <a:ext cx="6854828" cy="4206240"/>
          </a:xfrm>
          <a:prstGeom prst="rect">
            <a:avLst/>
          </a:prstGeom>
        </p:spPr>
      </p:pic>
    </p:spTree>
    <p:extLst>
      <p:ext uri="{BB962C8B-B14F-4D97-AF65-F5344CB8AC3E}">
        <p14:creationId xmlns:p14="http://schemas.microsoft.com/office/powerpoint/2010/main" val="206698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05800" y="3931920"/>
            <a:ext cx="3474720" cy="1600200"/>
          </a:xfrm>
        </p:spPr>
        <p:txBody>
          <a:bodyPr rtlCol="0">
            <a:normAutofit fontScale="90000"/>
          </a:bodyPr>
          <a:lstStyle/>
          <a:p>
            <a:r>
              <a:rPr lang="tr-TR" dirty="0" smtClean="0">
                <a:effectLst/>
              </a:rPr>
              <a:t>Eşzamanlılık</a:t>
            </a:r>
            <a:br>
              <a:rPr lang="tr-TR" dirty="0" smtClean="0">
                <a:effectLst/>
              </a:rPr>
            </a:br>
            <a:r>
              <a:rPr lang="tr-TR" dirty="0">
                <a:effectLst/>
              </a:rPr>
              <a:t/>
            </a:r>
            <a:br>
              <a:rPr lang="tr-TR" dirty="0">
                <a:effectLst/>
              </a:rPr>
            </a:br>
            <a:r>
              <a:rPr lang="tr-TR" dirty="0">
                <a:effectLst/>
              </a:rPr>
              <a:t>Bilimsel </a:t>
            </a:r>
            <a:r>
              <a:rPr lang="tr-TR" dirty="0" smtClean="0">
                <a:effectLst/>
              </a:rPr>
              <a:t>hesaplama</a:t>
            </a:r>
            <a:br>
              <a:rPr lang="tr-TR" dirty="0" smtClean="0">
                <a:effectLst/>
              </a:rPr>
            </a:br>
            <a:r>
              <a:rPr lang="tr-TR" dirty="0">
                <a:effectLst/>
              </a:rPr>
              <a:t/>
            </a:r>
            <a:br>
              <a:rPr lang="tr-TR" dirty="0">
                <a:effectLst/>
              </a:rPr>
            </a:br>
            <a:r>
              <a:rPr lang="tr-TR" dirty="0">
                <a:effectLst/>
              </a:rPr>
              <a:t>Standart </a:t>
            </a:r>
            <a:r>
              <a:rPr lang="tr-TR" dirty="0" smtClean="0">
                <a:effectLst/>
              </a:rPr>
              <a:t>Kitaplıklar</a:t>
            </a:r>
            <a:br>
              <a:rPr lang="tr-TR" dirty="0" smtClean="0">
                <a:effectLst/>
              </a:rPr>
            </a:br>
            <a:r>
              <a:rPr lang="tr-TR" dirty="0">
                <a:effectLst/>
              </a:rPr>
              <a:t/>
            </a:r>
            <a:br>
              <a:rPr lang="tr-TR" dirty="0">
                <a:effectLst/>
              </a:rPr>
            </a:br>
            <a:r>
              <a:rPr lang="tr-TR" dirty="0">
                <a:effectLst/>
              </a:rPr>
              <a:t>Karakter Desteği</a:t>
            </a:r>
            <a:endParaRPr lang="tr-TR" dirty="0"/>
          </a:p>
        </p:txBody>
      </p:sp>
      <p:sp>
        <p:nvSpPr>
          <p:cNvPr id="6" name="Resim Yer Tutucusu 2" descr="Resim eklemek için boş yer tutucu. Yer tutucuya tıklayın ve eklemek istediğiniz resmi seçin"/>
          <p:cNvSpPr>
            <a:spLocks noGrp="1"/>
          </p:cNvSpPr>
          <p:nvPr>
            <p:ph type="pic" idx="1"/>
          </p:nvPr>
        </p:nvSpPr>
        <p:spPr>
          <a:xfrm>
            <a:off x="0" y="1325880"/>
            <a:ext cx="6858000" cy="4206240"/>
          </a:xfrm>
        </p:spPr>
      </p:sp>
      <p:pic>
        <p:nvPicPr>
          <p:cNvPr id="3" name="Resim 2"/>
          <p:cNvPicPr>
            <a:picLocks noChangeAspect="1"/>
          </p:cNvPicPr>
          <p:nvPr/>
        </p:nvPicPr>
        <p:blipFill>
          <a:blip r:embed="rId3"/>
          <a:stretch>
            <a:fillRect/>
          </a:stretch>
        </p:blipFill>
        <p:spPr>
          <a:xfrm>
            <a:off x="-2531" y="1325880"/>
            <a:ext cx="6860531" cy="4209913"/>
          </a:xfrm>
          <a:prstGeom prst="rect">
            <a:avLst/>
          </a:prstGeom>
        </p:spPr>
      </p:pic>
    </p:spTree>
    <p:extLst>
      <p:ext uri="{BB962C8B-B14F-4D97-AF65-F5344CB8AC3E}">
        <p14:creationId xmlns:p14="http://schemas.microsoft.com/office/powerpoint/2010/main" val="239415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Kaynakça</a:t>
            </a:r>
            <a:endParaRPr lang="tr-TR" dirty="0"/>
          </a:p>
        </p:txBody>
      </p:sp>
      <p:sp>
        <p:nvSpPr>
          <p:cNvPr id="3" name="İçerik Yer Tutucusu 2"/>
          <p:cNvSpPr>
            <a:spLocks noGrp="1"/>
          </p:cNvSpPr>
          <p:nvPr>
            <p:ph idx="1"/>
          </p:nvPr>
        </p:nvSpPr>
        <p:spPr/>
        <p:txBody>
          <a:bodyPr rtlCol="0">
            <a:normAutofit/>
          </a:bodyPr>
          <a:lstStyle/>
          <a:p>
            <a:pPr rtl="0"/>
            <a:r>
              <a:rPr lang="tr-TR" dirty="0" smtClean="0"/>
              <a:t>Medium.com/</a:t>
            </a:r>
            <a:r>
              <a:rPr lang="tr-TR" dirty="0" err="1" smtClean="0"/>
              <a:t>Elliot</a:t>
            </a:r>
            <a:r>
              <a:rPr lang="tr-TR" dirty="0" smtClean="0"/>
              <a:t> </a:t>
            </a:r>
            <a:r>
              <a:rPr lang="tr-TR" dirty="0" err="1" smtClean="0"/>
              <a:t>Caleira</a:t>
            </a:r>
            <a:endParaRPr lang="tr-TR" dirty="0" smtClean="0"/>
          </a:p>
          <a:p>
            <a:r>
              <a:rPr lang="tr-TR" dirty="0">
                <a:hlinkClick r:id="rId3"/>
              </a:rPr>
              <a:t>https://en.wikipedia.org/wiki/Ada_(programming_language</a:t>
            </a:r>
            <a:r>
              <a:rPr lang="tr-TR" dirty="0" smtClean="0">
                <a:hlinkClick r:id="rId3"/>
              </a:rPr>
              <a:t>)</a:t>
            </a:r>
            <a:endParaRPr lang="tr-TR" dirty="0" smtClean="0"/>
          </a:p>
          <a:p>
            <a:r>
              <a:rPr lang="tr-TR" dirty="0" smtClean="0"/>
              <a:t>Ada, </a:t>
            </a:r>
            <a:r>
              <a:rPr lang="tr-TR" dirty="0" err="1"/>
              <a:t>Murray</a:t>
            </a:r>
            <a:r>
              <a:rPr lang="tr-TR" dirty="0"/>
              <a:t> </a:t>
            </a:r>
            <a:r>
              <a:rPr lang="tr-TR" dirty="0" err="1"/>
              <a:t>State</a:t>
            </a:r>
            <a:r>
              <a:rPr lang="tr-TR" dirty="0"/>
              <a:t> </a:t>
            </a:r>
            <a:r>
              <a:rPr lang="tr-TR" dirty="0" err="1" smtClean="0"/>
              <a:t>University-Kyler</a:t>
            </a:r>
            <a:r>
              <a:rPr lang="tr-TR" dirty="0" smtClean="0"/>
              <a:t> </a:t>
            </a:r>
            <a:r>
              <a:rPr lang="tr-TR" dirty="0" err="1" smtClean="0"/>
              <a:t>Branaum</a:t>
            </a:r>
            <a:r>
              <a:rPr lang="tr-TR" dirty="0" smtClean="0"/>
              <a:t>, 14 Nisan 2014</a:t>
            </a:r>
          </a:p>
          <a:p>
            <a:r>
              <a:rPr lang="tr-TR" dirty="0">
                <a:hlinkClick r:id="rId4"/>
              </a:rPr>
              <a:t>http://</a:t>
            </a:r>
            <a:r>
              <a:rPr lang="tr-TR" dirty="0" smtClean="0">
                <a:hlinkClick r:id="rId4"/>
              </a:rPr>
              <a:t>www-staging.eu.adacore.com/adaanswers/about/ada</a:t>
            </a:r>
            <a:endParaRPr lang="tr-TR" dirty="0" smtClean="0"/>
          </a:p>
          <a:p>
            <a:r>
              <a:rPr lang="tr-TR" dirty="0"/>
              <a:t>https://</a:t>
            </a:r>
            <a:r>
              <a:rPr lang="tr-TR" dirty="0" smtClean="0"/>
              <a:t>www.adacore.com/about-ada</a:t>
            </a:r>
          </a:p>
          <a:p>
            <a:r>
              <a:rPr lang="tr-TR" dirty="0"/>
              <a:t>http://www.bedriemir.com/Ada</a:t>
            </a:r>
            <a:r>
              <a:rPr lang="tr-TR" dirty="0" smtClean="0"/>
              <a:t>/</a:t>
            </a:r>
          </a:p>
          <a:p>
            <a:r>
              <a:rPr lang="tr-TR" dirty="0">
                <a:hlinkClick r:id="rId5"/>
              </a:rPr>
              <a:t>https://erdemoflaz.com/ada-programlama-dili</a:t>
            </a:r>
            <a:r>
              <a:rPr lang="tr-TR" dirty="0" smtClean="0">
                <a:hlinkClick r:id="rId5"/>
              </a:rPr>
              <a:t>/</a:t>
            </a:r>
            <a:endParaRPr lang="tr-TR" dirty="0" smtClean="0"/>
          </a:p>
        </p:txBody>
      </p:sp>
    </p:spTree>
    <p:extLst>
      <p:ext uri="{BB962C8B-B14F-4D97-AF65-F5344CB8AC3E}">
        <p14:creationId xmlns:p14="http://schemas.microsoft.com/office/powerpoint/2010/main" val="234413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smtClean="0"/>
              <a:t>Teşekkürler</a:t>
            </a:r>
            <a:endParaRPr lang="tr-TR" dirty="0"/>
          </a:p>
        </p:txBody>
      </p:sp>
    </p:spTree>
    <p:extLst>
      <p:ext uri="{BB962C8B-B14F-4D97-AF65-F5344CB8AC3E}">
        <p14:creationId xmlns:p14="http://schemas.microsoft.com/office/powerpoint/2010/main" val="95265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Tarihçe</a:t>
            </a:r>
            <a:endParaRPr lang="tr-TR" dirty="0"/>
          </a:p>
        </p:txBody>
      </p:sp>
      <p:sp>
        <p:nvSpPr>
          <p:cNvPr id="7" name="İçerik Yer Tutucusu 6"/>
          <p:cNvSpPr>
            <a:spLocks noGrp="1"/>
          </p:cNvSpPr>
          <p:nvPr>
            <p:ph sz="half" idx="2"/>
          </p:nvPr>
        </p:nvSpPr>
        <p:spPr>
          <a:xfrm>
            <a:off x="1295400" y="1644650"/>
            <a:ext cx="9601200" cy="4603750"/>
          </a:xfrm>
        </p:spPr>
        <p:txBody>
          <a:bodyPr>
            <a:normAutofit lnSpcReduction="10000"/>
          </a:bodyPr>
          <a:lstStyle/>
          <a:p>
            <a:pPr marL="45720" indent="0">
              <a:buNone/>
            </a:pPr>
            <a:r>
              <a:rPr lang="tr-TR" dirty="0" smtClean="0"/>
              <a:t>ADA dili</a:t>
            </a:r>
            <a:r>
              <a:rPr lang="tr-TR" dirty="0"/>
              <a:t> 1970'lerdeki ABD Savunma Bakanlığı, projelerin ve donanıma bağlı yazılımların hiçbirinin korunmadığından endişeliydi. Bir yol bulmaya </a:t>
            </a:r>
            <a:r>
              <a:rPr lang="tr-TR" dirty="0" smtClean="0"/>
              <a:t>ve </a:t>
            </a:r>
            <a:r>
              <a:rPr lang="tr-TR" dirty="0"/>
              <a:t>o sırada kullanımda olan birçok programlama dilini ortadan kaldıracak yeni bir dil </a:t>
            </a:r>
            <a:r>
              <a:rPr lang="tr-TR" dirty="0" smtClean="0"/>
              <a:t>yaratmak için </a:t>
            </a:r>
            <a:r>
              <a:rPr lang="tr-TR" dirty="0"/>
              <a:t>bir programcı ekibi tuttular. Gruba </a:t>
            </a:r>
            <a:r>
              <a:rPr lang="tr-TR" u="sng" dirty="0">
                <a:hlinkClick r:id="rId3"/>
              </a:rPr>
              <a:t>HOLWG</a:t>
            </a:r>
            <a:r>
              <a:rPr lang="tr-TR" dirty="0"/>
              <a:t> adını </a:t>
            </a:r>
            <a:r>
              <a:rPr lang="tr-TR" dirty="0" smtClean="0"/>
              <a:t>verdiler ve </a:t>
            </a:r>
            <a:r>
              <a:rPr lang="tr-TR" dirty="0"/>
              <a:t>1975'te büyük bir başarı yakaladılar. Ancak, kamu incelemesiyle karşı karşıya kaldılar ve projeyi her biri bir lider programcı ile 4 farklı </a:t>
            </a:r>
            <a:r>
              <a:rPr lang="tr-TR" dirty="0" smtClean="0"/>
              <a:t>takıma </a:t>
            </a:r>
            <a:r>
              <a:rPr lang="tr-TR" dirty="0"/>
              <a:t>ayırdılar. Bu </a:t>
            </a:r>
            <a:r>
              <a:rPr lang="tr-TR" dirty="0" smtClean="0"/>
              <a:t>takımlara </a:t>
            </a:r>
            <a:r>
              <a:rPr lang="tr-TR" dirty="0"/>
              <a:t>Kırmızı, Yeşil, Mavi ve Sarı adını verdiler. Bir sonraki </a:t>
            </a:r>
            <a:r>
              <a:rPr lang="tr-TR" dirty="0" smtClean="0"/>
              <a:t>aşamaya </a:t>
            </a:r>
            <a:r>
              <a:rPr lang="tr-TR" dirty="0"/>
              <a:t>sadece </a:t>
            </a:r>
            <a:r>
              <a:rPr lang="tr-TR" dirty="0" smtClean="0"/>
              <a:t>Kırmızı </a:t>
            </a:r>
            <a:r>
              <a:rPr lang="tr-TR" dirty="0"/>
              <a:t>ve </a:t>
            </a:r>
            <a:r>
              <a:rPr lang="tr-TR" dirty="0" smtClean="0"/>
              <a:t>Yeşil takımları geçti </a:t>
            </a:r>
            <a:r>
              <a:rPr lang="tr-TR" dirty="0"/>
              <a:t>ve </a:t>
            </a:r>
            <a:r>
              <a:rPr lang="tr-TR" dirty="0" smtClean="0"/>
              <a:t>sonuçta Yeşil takım, </a:t>
            </a:r>
            <a:r>
              <a:rPr lang="tr-TR" dirty="0"/>
              <a:t>CII </a:t>
            </a:r>
            <a:r>
              <a:rPr lang="tr-TR" dirty="0" err="1"/>
              <a:t>Honeywell</a:t>
            </a:r>
            <a:r>
              <a:rPr lang="tr-TR" dirty="0"/>
              <a:t> </a:t>
            </a:r>
            <a:r>
              <a:rPr lang="tr-TR" dirty="0" err="1"/>
              <a:t>Bull</a:t>
            </a:r>
            <a:r>
              <a:rPr lang="tr-TR" dirty="0"/>
              <a:t> </a:t>
            </a:r>
            <a:r>
              <a:rPr lang="tr-TR" dirty="0" smtClean="0"/>
              <a:t>şirketini </a:t>
            </a:r>
            <a:r>
              <a:rPr lang="tr-TR" dirty="0"/>
              <a:t>yöneten Jean </a:t>
            </a:r>
            <a:r>
              <a:rPr lang="tr-TR" dirty="0" err="1"/>
              <a:t>Ichbiah</a:t>
            </a:r>
            <a:r>
              <a:rPr lang="tr-TR" dirty="0"/>
              <a:t> adlı Fransız bir </a:t>
            </a:r>
            <a:r>
              <a:rPr lang="tr-TR" dirty="0" smtClean="0"/>
              <a:t>programcı/bilim adamı kazandı.</a:t>
            </a:r>
            <a:r>
              <a:rPr lang="tr-TR" dirty="0"/>
              <a:t> </a:t>
            </a:r>
            <a:r>
              <a:rPr lang="tr-TR" dirty="0" smtClean="0"/>
              <a:t>Programlama diline İngiliz şair </a:t>
            </a:r>
            <a:r>
              <a:rPr lang="tr-TR" dirty="0" err="1" smtClean="0"/>
              <a:t>Lord</a:t>
            </a:r>
            <a:r>
              <a:rPr lang="tr-TR" dirty="0" smtClean="0"/>
              <a:t> </a:t>
            </a:r>
            <a:r>
              <a:rPr lang="tr-TR" dirty="0"/>
              <a:t>Byron’un kızı olan </a:t>
            </a:r>
            <a:r>
              <a:rPr lang="tr-TR" dirty="0" err="1"/>
              <a:t>Lady</a:t>
            </a:r>
            <a:r>
              <a:rPr lang="tr-TR" dirty="0"/>
              <a:t> Ada </a:t>
            </a:r>
            <a:r>
              <a:rPr lang="tr-TR" dirty="0" err="1" smtClean="0"/>
              <a:t>Lovelace’in</a:t>
            </a:r>
            <a:r>
              <a:rPr lang="tr-TR" dirty="0" smtClean="0"/>
              <a:t> ismi </a:t>
            </a:r>
            <a:r>
              <a:rPr lang="tr-TR" dirty="0"/>
              <a:t>"ada" </a:t>
            </a:r>
            <a:r>
              <a:rPr lang="tr-TR" dirty="0" smtClean="0"/>
              <a:t>verildi. </a:t>
            </a:r>
            <a:r>
              <a:rPr lang="tr-TR" dirty="0"/>
              <a:t>Ada </a:t>
            </a:r>
            <a:r>
              <a:rPr lang="tr-TR" dirty="0" err="1"/>
              <a:t>Lovelace</a:t>
            </a:r>
            <a:r>
              <a:rPr lang="tr-TR" dirty="0"/>
              <a:t> delikli kartları hesap makinalarında ilk olarak </a:t>
            </a:r>
            <a:r>
              <a:rPr lang="tr-TR" dirty="0" smtClean="0"/>
              <a:t>kullanan </a:t>
            </a:r>
            <a:r>
              <a:rPr lang="tr-TR" dirty="0"/>
              <a:t>Charles </a:t>
            </a:r>
            <a:r>
              <a:rPr lang="tr-TR" dirty="0" err="1"/>
              <a:t>Babbage’in</a:t>
            </a:r>
            <a:r>
              <a:rPr lang="tr-TR" dirty="0"/>
              <a:t> </a:t>
            </a:r>
            <a:r>
              <a:rPr lang="tr-TR" dirty="0" smtClean="0"/>
              <a:t>yardımcısıydı ve </a:t>
            </a:r>
            <a:r>
              <a:rPr lang="tr-TR" dirty="0"/>
              <a:t>1800’lü yılların başında ilk bilgisayar programını </a:t>
            </a:r>
            <a:r>
              <a:rPr lang="tr-TR" dirty="0" smtClean="0"/>
              <a:t>yazan kişi olarak kabul edilmektedir.</a:t>
            </a:r>
            <a:r>
              <a:rPr lang="tr-TR" dirty="0"/>
              <a:t> 1980 de Ada programlama dili, </a:t>
            </a:r>
            <a:r>
              <a:rPr lang="tr-TR" dirty="0" err="1"/>
              <a:t>Military</a:t>
            </a:r>
            <a:r>
              <a:rPr lang="tr-TR" dirty="0"/>
              <a:t> Standard 1815 olarak kabul edildi. (1815 Ada </a:t>
            </a:r>
            <a:r>
              <a:rPr lang="tr-TR" dirty="0" err="1"/>
              <a:t>Lovelace’in</a:t>
            </a:r>
            <a:r>
              <a:rPr lang="tr-TR" dirty="0"/>
              <a:t> doğum yılıdır). 1995 de Ada 95 ilk nesne yönelimli (</a:t>
            </a:r>
            <a:r>
              <a:rPr lang="tr-TR" dirty="0" err="1"/>
              <a:t>object</a:t>
            </a:r>
            <a:r>
              <a:rPr lang="tr-TR" dirty="0"/>
              <a:t> </a:t>
            </a:r>
            <a:r>
              <a:rPr lang="tr-TR" dirty="0" err="1"/>
              <a:t>oriented</a:t>
            </a:r>
            <a:r>
              <a:rPr lang="tr-TR" dirty="0"/>
              <a:t>) programlama dili niteliği ile, ISO ve ANSI standardı ISO-1856:1995 olarak tescil </a:t>
            </a:r>
            <a:r>
              <a:rPr lang="tr-TR" dirty="0" smtClean="0"/>
              <a:t>edildi</a:t>
            </a:r>
            <a:r>
              <a:rPr lang="tr-TR" dirty="0"/>
              <a:t>. </a:t>
            </a:r>
            <a:r>
              <a:rPr lang="tr-TR" dirty="0" smtClean="0"/>
              <a:t>“Teknik </a:t>
            </a:r>
            <a:r>
              <a:rPr lang="tr-TR" dirty="0"/>
              <a:t>bir düzeltme” </a:t>
            </a:r>
            <a:r>
              <a:rPr lang="tr-TR" dirty="0" smtClean="0"/>
              <a:t>olarak tanımlanan Ada 2005 ile özellikle nesne yönelimli özellikleri güçlendirildi. Dil </a:t>
            </a:r>
            <a:r>
              <a:rPr lang="tr-TR" dirty="0"/>
              <a:t>standardının en yeni sürümü, diğer özelliklerin yanı sıra sözleşmeye dayalı programlama </a:t>
            </a:r>
            <a:r>
              <a:rPr lang="tr-TR" dirty="0" smtClean="0"/>
              <a:t>için tam </a:t>
            </a:r>
            <a:r>
              <a:rPr lang="tr-TR" dirty="0"/>
              <a:t>destek sağlayan Ada 2012'dir.</a:t>
            </a:r>
          </a:p>
        </p:txBody>
      </p:sp>
    </p:spTree>
    <p:extLst>
      <p:ext uri="{BB962C8B-B14F-4D97-AF65-F5344CB8AC3E}">
        <p14:creationId xmlns:p14="http://schemas.microsoft.com/office/powerpoint/2010/main" val="11467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Kullanım alanları</a:t>
            </a:r>
            <a:endParaRPr lang="tr-TR" dirty="0"/>
          </a:p>
        </p:txBody>
      </p:sp>
      <p:sp>
        <p:nvSpPr>
          <p:cNvPr id="7" name="İçerik Yer Tutucusu 6"/>
          <p:cNvSpPr>
            <a:spLocks noGrp="1"/>
          </p:cNvSpPr>
          <p:nvPr>
            <p:ph sz="half" idx="2"/>
          </p:nvPr>
        </p:nvSpPr>
        <p:spPr>
          <a:xfrm>
            <a:off x="1295400" y="1644651"/>
            <a:ext cx="9601200" cy="4070350"/>
          </a:xfrm>
        </p:spPr>
        <p:txBody>
          <a:bodyPr>
            <a:normAutofit/>
          </a:bodyPr>
          <a:lstStyle/>
          <a:p>
            <a:pPr marL="45720" indent="0">
              <a:buNone/>
            </a:pPr>
            <a:r>
              <a:rPr lang="tr-TR" dirty="0" smtClean="0"/>
              <a:t>Ada </a:t>
            </a:r>
            <a:r>
              <a:rPr lang="tr-TR" dirty="0"/>
              <a:t>ayrılmamış belleğe erişime, </a:t>
            </a:r>
            <a:r>
              <a:rPr lang="tr-TR" dirty="0" smtClean="0"/>
              <a:t>arabellek taşması(</a:t>
            </a:r>
            <a:r>
              <a:rPr lang="tr-TR" dirty="0" err="1"/>
              <a:t>buffer</a:t>
            </a:r>
            <a:r>
              <a:rPr lang="tr-TR" dirty="0"/>
              <a:t> </a:t>
            </a:r>
            <a:r>
              <a:rPr lang="tr-TR" dirty="0" err="1"/>
              <a:t>overflow</a:t>
            </a:r>
            <a:r>
              <a:rPr lang="tr-TR" dirty="0" smtClean="0"/>
              <a:t>)</a:t>
            </a:r>
            <a:r>
              <a:rPr lang="tr-TR" dirty="0"/>
              <a:t> hatalarına, aralık </a:t>
            </a:r>
            <a:r>
              <a:rPr lang="tr-TR" dirty="0" smtClean="0"/>
              <a:t>ihlallerine(</a:t>
            </a:r>
            <a:r>
              <a:rPr lang="tr-TR" dirty="0" err="1"/>
              <a:t>range</a:t>
            </a:r>
            <a:r>
              <a:rPr lang="tr-TR" dirty="0"/>
              <a:t> </a:t>
            </a:r>
            <a:r>
              <a:rPr lang="tr-TR" dirty="0" err="1"/>
              <a:t>violations</a:t>
            </a:r>
            <a:r>
              <a:rPr lang="tr-TR" dirty="0" smtClean="0"/>
              <a:t>)</a:t>
            </a:r>
            <a:r>
              <a:rPr lang="tr-TR" dirty="0"/>
              <a:t> , dizi </a:t>
            </a:r>
            <a:r>
              <a:rPr lang="tr-TR" dirty="0" smtClean="0"/>
              <a:t>erişim(</a:t>
            </a:r>
            <a:r>
              <a:rPr lang="tr-TR" dirty="0" err="1"/>
              <a:t>array</a:t>
            </a:r>
            <a:r>
              <a:rPr lang="tr-TR" dirty="0"/>
              <a:t> </a:t>
            </a:r>
            <a:r>
              <a:rPr lang="tr-TR" dirty="0" err="1"/>
              <a:t>access</a:t>
            </a:r>
            <a:r>
              <a:rPr lang="tr-TR" dirty="0" smtClean="0"/>
              <a:t>) </a:t>
            </a:r>
            <a:r>
              <a:rPr lang="tr-TR" dirty="0"/>
              <a:t>hatalarına ve diğer tespit edilebilir hatalara karşı koruma sağlamak için </a:t>
            </a:r>
            <a:r>
              <a:rPr lang="tr-TR" dirty="0" err="1" smtClean="0"/>
              <a:t>runtime</a:t>
            </a:r>
            <a:r>
              <a:rPr lang="tr-TR" dirty="0" smtClean="0"/>
              <a:t> kontrollerini destekler . Bu kontroller, çalışma zamanı verimliliği açısından devre dışı bırakılabilir, ancak genellikle verimli bir şekilde derlenebilir. Bu nedenlerden dolayı Ada, herhangi bir anormalliğin kaza sonucu ölüm, yaralanma veya ciddi mali kayıp gibi çok ciddi sonuçlara yol açabileceği kritik sistemlerde yaygın olarak kullanılmaktadır . Ada'nın kullanıldığı sistemlerin örnekleri arasında </a:t>
            </a:r>
            <a:r>
              <a:rPr lang="tr-TR" dirty="0" err="1" smtClean="0"/>
              <a:t>aviyonik</a:t>
            </a:r>
            <a:r>
              <a:rPr lang="tr-TR" dirty="0" smtClean="0"/>
              <a:t>, hava trafik kontrolü , demiryolları, bankacılık, askeri ve uzay teknolojisi bulunur.</a:t>
            </a:r>
            <a:endParaRPr lang="tr-TR" dirty="0"/>
          </a:p>
        </p:txBody>
      </p:sp>
    </p:spTree>
    <p:extLst>
      <p:ext uri="{BB962C8B-B14F-4D97-AF65-F5344CB8AC3E}">
        <p14:creationId xmlns:p14="http://schemas.microsoft.com/office/powerpoint/2010/main" val="313628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Değerlendirme kriterleri</a:t>
            </a:r>
            <a:endParaRPr lang="tr-TR" dirty="0"/>
          </a:p>
        </p:txBody>
      </p:sp>
    </p:spTree>
    <p:extLst>
      <p:ext uri="{BB962C8B-B14F-4D97-AF65-F5344CB8AC3E}">
        <p14:creationId xmlns:p14="http://schemas.microsoft.com/office/powerpoint/2010/main" val="396317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Okunabilirlik</a:t>
            </a:r>
            <a:endParaRPr lang="tr-TR" dirty="0"/>
          </a:p>
        </p:txBody>
      </p:sp>
      <p:sp>
        <p:nvSpPr>
          <p:cNvPr id="3" name="İçerik Yer Tutucusu 2"/>
          <p:cNvSpPr>
            <a:spLocks noGrp="1"/>
          </p:cNvSpPr>
          <p:nvPr>
            <p:ph idx="1"/>
          </p:nvPr>
        </p:nvSpPr>
        <p:spPr/>
        <p:txBody>
          <a:bodyPr rtlCol="0">
            <a:normAutofit fontScale="92500"/>
          </a:bodyPr>
          <a:lstStyle/>
          <a:p>
            <a:r>
              <a:rPr lang="tr-TR" dirty="0" smtClean="0"/>
              <a:t>Genel Basitlik</a:t>
            </a:r>
          </a:p>
          <a:p>
            <a:pPr marL="45720" indent="0">
              <a:buNone/>
            </a:pPr>
            <a:r>
              <a:rPr lang="tr-TR" dirty="0"/>
              <a:t>Ada programlama dilinde tüm işlemler açıklıkla tanımlanır. Belirsizliğe neden olabilecek hiçbir tanıma olanak verilmez.</a:t>
            </a:r>
            <a:endParaRPr lang="tr-TR" dirty="0" smtClean="0"/>
          </a:p>
          <a:p>
            <a:r>
              <a:rPr lang="tr-TR" dirty="0" smtClean="0"/>
              <a:t>Ortogonallik</a:t>
            </a:r>
          </a:p>
          <a:p>
            <a:pPr marL="45720" indent="0">
              <a:buNone/>
            </a:pPr>
            <a:r>
              <a:rPr lang="tr-TR" dirty="0" smtClean="0"/>
              <a:t>Ada dilinin eşzamanlı programlama özelliği vardır. İşlemlerin birbirini etkilemesi istenirse bu özellik kullanılabilir.</a:t>
            </a:r>
          </a:p>
          <a:p>
            <a:r>
              <a:rPr lang="tr-TR" dirty="0" smtClean="0"/>
              <a:t>Veri Tipleri</a:t>
            </a:r>
          </a:p>
          <a:p>
            <a:pPr marL="45720" indent="0">
              <a:buNone/>
            </a:pPr>
            <a:r>
              <a:rPr lang="tr-TR" dirty="0" smtClean="0"/>
              <a:t>Ada ile kendi veri tiplerimizi oluşturabiliriz. Ayrıca standart pakette tanımlı </a:t>
            </a:r>
            <a:r>
              <a:rPr lang="tr-TR" dirty="0" err="1" smtClean="0"/>
              <a:t>Boolean</a:t>
            </a:r>
            <a:r>
              <a:rPr lang="tr-TR" dirty="0" smtClean="0"/>
              <a:t> veri tipleri mevcuttur.</a:t>
            </a:r>
          </a:p>
          <a:p>
            <a:r>
              <a:rPr lang="tr-TR" dirty="0"/>
              <a:t>Sözdizimi ile ilgili </a:t>
            </a:r>
            <a:r>
              <a:rPr lang="tr-TR" dirty="0" smtClean="0"/>
              <a:t>hususlar</a:t>
            </a:r>
          </a:p>
          <a:p>
            <a:pPr marL="45720" indent="0">
              <a:buNone/>
            </a:pPr>
            <a:r>
              <a:rPr lang="tr-TR" dirty="0" smtClean="0"/>
              <a:t>Ada’da isimlendirme sınırlaması yoktur ve biçim ve anlam yapısı bakımından doğal dil gibi kolayca anlaşılır.</a:t>
            </a:r>
          </a:p>
          <a:p>
            <a:endParaRPr lang="tr-TR" dirty="0"/>
          </a:p>
        </p:txBody>
      </p:sp>
      <p:sp>
        <p:nvSpPr>
          <p:cNvPr id="4" name="Metin Yer Tutucusu 3"/>
          <p:cNvSpPr>
            <a:spLocks noGrp="1"/>
          </p:cNvSpPr>
          <p:nvPr>
            <p:ph type="body" sz="half" idx="2"/>
          </p:nvPr>
        </p:nvSpPr>
        <p:spPr/>
        <p:txBody>
          <a:bodyPr rtlCol="0"/>
          <a:lstStyle/>
          <a:p>
            <a:pPr rtl="0"/>
            <a:endParaRPr lang="tr-TR" dirty="0"/>
          </a:p>
        </p:txBody>
      </p:sp>
    </p:spTree>
    <p:extLst>
      <p:ext uri="{BB962C8B-B14F-4D97-AF65-F5344CB8AC3E}">
        <p14:creationId xmlns:p14="http://schemas.microsoft.com/office/powerpoint/2010/main" val="252910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err="1" smtClean="0"/>
              <a:t>Yazılabilirlik</a:t>
            </a:r>
            <a:endParaRPr lang="tr-TR" dirty="0"/>
          </a:p>
        </p:txBody>
      </p:sp>
      <p:sp>
        <p:nvSpPr>
          <p:cNvPr id="3" name="İçerik Yer Tutucusu 2"/>
          <p:cNvSpPr>
            <a:spLocks noGrp="1"/>
          </p:cNvSpPr>
          <p:nvPr>
            <p:ph idx="1"/>
          </p:nvPr>
        </p:nvSpPr>
        <p:spPr/>
        <p:txBody>
          <a:bodyPr rtlCol="0">
            <a:normAutofit/>
          </a:bodyPr>
          <a:lstStyle/>
          <a:p>
            <a:r>
              <a:rPr lang="tr-TR" dirty="0" smtClean="0"/>
              <a:t>Basitlik </a:t>
            </a:r>
            <a:r>
              <a:rPr lang="tr-TR" dirty="0"/>
              <a:t>ve </a:t>
            </a:r>
            <a:r>
              <a:rPr lang="tr-TR" dirty="0" smtClean="0"/>
              <a:t>Ortogonallik</a:t>
            </a:r>
          </a:p>
          <a:p>
            <a:pPr marL="45720" indent="0">
              <a:buNone/>
            </a:pPr>
            <a:r>
              <a:rPr lang="tr-TR" dirty="0" smtClean="0"/>
              <a:t>Ada programlama dilinde okunurken olduğu gibi yazılırken de basit ve anlaşılabilir şekilde yazılabilir. Doğal dile yakın bir dildir.</a:t>
            </a:r>
            <a:endParaRPr lang="tr-TR" dirty="0"/>
          </a:p>
          <a:p>
            <a:r>
              <a:rPr lang="tr-TR" dirty="0"/>
              <a:t>Soyutlama </a:t>
            </a:r>
            <a:r>
              <a:rPr lang="tr-TR" dirty="0" smtClean="0"/>
              <a:t>Desteği</a:t>
            </a:r>
          </a:p>
          <a:p>
            <a:pPr marL="45720" indent="0">
              <a:buNone/>
            </a:pPr>
            <a:r>
              <a:rPr lang="tr-TR" dirty="0"/>
              <a:t> Ada 95 güncellemesine eklenen nesne yönelimli programlama</a:t>
            </a:r>
            <a:r>
              <a:rPr lang="tr-TR" dirty="0" smtClean="0"/>
              <a:t> </a:t>
            </a:r>
            <a:r>
              <a:rPr lang="tr-TR" dirty="0"/>
              <a:t>desteği ile </a:t>
            </a:r>
            <a:r>
              <a:rPr lang="tr-TR" dirty="0" err="1"/>
              <a:t>yazılabilirliği</a:t>
            </a:r>
            <a:r>
              <a:rPr lang="tr-TR" dirty="0"/>
              <a:t> kolaylaştıran iyi bir özellik </a:t>
            </a:r>
            <a:r>
              <a:rPr lang="tr-TR" dirty="0" smtClean="0"/>
              <a:t>kazandırıldı.</a:t>
            </a:r>
            <a:r>
              <a:rPr lang="tr-TR" dirty="0"/>
              <a:t> Ada'nın sınıflar, </a:t>
            </a:r>
            <a:r>
              <a:rPr lang="tr-TR" dirty="0" err="1"/>
              <a:t>polimorfizm</a:t>
            </a:r>
            <a:r>
              <a:rPr lang="tr-TR" dirty="0"/>
              <a:t>, kalıtım ve dinamik bağlama </a:t>
            </a:r>
            <a:r>
              <a:rPr lang="tr-TR" dirty="0" smtClean="0"/>
              <a:t>özellikleri de </a:t>
            </a:r>
            <a:r>
              <a:rPr lang="tr-TR" dirty="0"/>
              <a:t>yazılabilir olmasını </a:t>
            </a:r>
            <a:r>
              <a:rPr lang="tr-TR" dirty="0" smtClean="0"/>
              <a:t>sağlıyor.</a:t>
            </a:r>
          </a:p>
          <a:p>
            <a:r>
              <a:rPr lang="tr-TR" dirty="0" smtClean="0"/>
              <a:t>Dışavurum</a:t>
            </a:r>
          </a:p>
          <a:p>
            <a:pPr marL="45720" indent="0">
              <a:buNone/>
            </a:pPr>
            <a:r>
              <a:rPr lang="tr-TR" dirty="0" smtClean="0"/>
              <a:t>Bir işlemin birden fazla yol ile yapılamıyor olması, güçlü tip kontrolleri ve farklı tipte atama yapılamıyor olması </a:t>
            </a:r>
            <a:r>
              <a:rPr lang="tr-TR" dirty="0" err="1" smtClean="0"/>
              <a:t>yazılabilirliği</a:t>
            </a:r>
            <a:r>
              <a:rPr lang="tr-TR" dirty="0" smtClean="0"/>
              <a:t> zorlaştıran etkenlerdir.</a:t>
            </a:r>
            <a:endParaRPr lang="tr-TR" dirty="0"/>
          </a:p>
        </p:txBody>
      </p:sp>
      <p:sp>
        <p:nvSpPr>
          <p:cNvPr id="4" name="Metin Yer Tutucusu 3"/>
          <p:cNvSpPr>
            <a:spLocks noGrp="1"/>
          </p:cNvSpPr>
          <p:nvPr>
            <p:ph type="body" sz="half" idx="2"/>
          </p:nvPr>
        </p:nvSpPr>
        <p:spPr/>
        <p:txBody>
          <a:bodyPr rtlCol="0"/>
          <a:lstStyle/>
          <a:p>
            <a:pPr rtl="0"/>
            <a:endParaRPr lang="tr-TR" dirty="0"/>
          </a:p>
        </p:txBody>
      </p:sp>
    </p:spTree>
    <p:extLst>
      <p:ext uri="{BB962C8B-B14F-4D97-AF65-F5344CB8AC3E}">
        <p14:creationId xmlns:p14="http://schemas.microsoft.com/office/powerpoint/2010/main" val="316839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Güvenirlik</a:t>
            </a:r>
            <a:endParaRPr lang="tr-TR" dirty="0"/>
          </a:p>
        </p:txBody>
      </p:sp>
      <p:sp>
        <p:nvSpPr>
          <p:cNvPr id="3" name="İçerik Yer Tutucusu 2"/>
          <p:cNvSpPr>
            <a:spLocks noGrp="1"/>
          </p:cNvSpPr>
          <p:nvPr>
            <p:ph idx="1"/>
          </p:nvPr>
        </p:nvSpPr>
        <p:spPr/>
        <p:txBody>
          <a:bodyPr rtlCol="0">
            <a:normAutofit/>
          </a:bodyPr>
          <a:lstStyle/>
          <a:p>
            <a:r>
              <a:rPr lang="tr-TR" dirty="0"/>
              <a:t>Tip </a:t>
            </a:r>
            <a:r>
              <a:rPr lang="tr-TR" dirty="0" smtClean="0"/>
              <a:t>kontrolü</a:t>
            </a:r>
          </a:p>
          <a:p>
            <a:pPr marL="45720" indent="0">
              <a:buNone/>
            </a:pPr>
            <a:r>
              <a:rPr lang="tr-TR" dirty="0" smtClean="0"/>
              <a:t>Ada dilinin en önemli özelliklerinden birisi güçlü tip kontrolüdür. Ada ile farklı tipte atama yapılmasına izin verilmiyor.</a:t>
            </a:r>
          </a:p>
          <a:p>
            <a:r>
              <a:rPr lang="tr-TR" dirty="0"/>
              <a:t>İstisna </a:t>
            </a:r>
            <a:r>
              <a:rPr lang="tr-TR" dirty="0" smtClean="0"/>
              <a:t>işleme</a:t>
            </a:r>
          </a:p>
          <a:p>
            <a:pPr marL="45720" indent="0">
              <a:buNone/>
            </a:pPr>
            <a:r>
              <a:rPr lang="tr-TR" dirty="0" smtClean="0"/>
              <a:t>Derleyicilerin </a:t>
            </a:r>
            <a:r>
              <a:rPr lang="tr-TR" dirty="0"/>
              <a:t>güçlü hata yakalama özellikleri ile çalışma zamanı, (Run-Time) hata yakalaması en üst düzeydedir.</a:t>
            </a:r>
            <a:endParaRPr lang="tr-TR" dirty="0" smtClean="0"/>
          </a:p>
          <a:p>
            <a:r>
              <a:rPr lang="tr-TR" dirty="0"/>
              <a:t>Okunabilirlik ve </a:t>
            </a:r>
            <a:r>
              <a:rPr lang="tr-TR" dirty="0" err="1"/>
              <a:t>yazılabilirlik</a:t>
            </a:r>
            <a:endParaRPr lang="tr-TR" dirty="0" smtClean="0"/>
          </a:p>
          <a:p>
            <a:pPr marL="45720" indent="0">
              <a:buNone/>
            </a:pPr>
            <a:r>
              <a:rPr lang="tr-TR" dirty="0" smtClean="0"/>
              <a:t>Ada programlama dilinin başlıca oluşturulma amacı güvenirlik olmasına rağmen dil tasarlanırken okunabilirliğine ve </a:t>
            </a:r>
            <a:r>
              <a:rPr lang="tr-TR" dirty="0" err="1" smtClean="0"/>
              <a:t>yazılabilirliğine</a:t>
            </a:r>
            <a:r>
              <a:rPr lang="tr-TR" dirty="0" smtClean="0"/>
              <a:t> de önem verilmiştir.</a:t>
            </a:r>
            <a:endParaRPr lang="tr-TR" dirty="0"/>
          </a:p>
        </p:txBody>
      </p:sp>
    </p:spTree>
    <p:extLst>
      <p:ext uri="{BB962C8B-B14F-4D97-AF65-F5344CB8AC3E}">
        <p14:creationId xmlns:p14="http://schemas.microsoft.com/office/powerpoint/2010/main" val="228810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a:t>maliyet</a:t>
            </a:r>
          </a:p>
        </p:txBody>
      </p:sp>
      <p:sp>
        <p:nvSpPr>
          <p:cNvPr id="3" name="İçerik Yer Tutucusu 2"/>
          <p:cNvSpPr>
            <a:spLocks noGrp="1"/>
          </p:cNvSpPr>
          <p:nvPr>
            <p:ph idx="1"/>
          </p:nvPr>
        </p:nvSpPr>
        <p:spPr/>
        <p:txBody>
          <a:bodyPr rtlCol="0">
            <a:normAutofit fontScale="85000" lnSpcReduction="10000"/>
          </a:bodyPr>
          <a:lstStyle/>
          <a:p>
            <a:r>
              <a:rPr lang="tr-TR" dirty="0"/>
              <a:t>Programcıları dili kullanmak için </a:t>
            </a:r>
            <a:r>
              <a:rPr lang="tr-TR" dirty="0" smtClean="0"/>
              <a:t>eğitmek</a:t>
            </a:r>
          </a:p>
          <a:p>
            <a:pPr marL="45720" indent="0">
              <a:buNone/>
            </a:pPr>
            <a:r>
              <a:rPr lang="tr-TR" dirty="0" smtClean="0"/>
              <a:t>Günümüzde popülerliği az olması nedeniyle eğitici dokümanlar ve </a:t>
            </a:r>
            <a:r>
              <a:rPr lang="tr-TR" dirty="0" err="1" smtClean="0"/>
              <a:t>eğitimleride</a:t>
            </a:r>
            <a:r>
              <a:rPr lang="tr-TR" dirty="0" smtClean="0"/>
              <a:t> çok az sayıdadır. Bu nedenle eğitim maliyeti yüksek olabilir.</a:t>
            </a:r>
            <a:endParaRPr lang="tr-TR" dirty="0"/>
          </a:p>
          <a:p>
            <a:r>
              <a:rPr lang="tr-TR" dirty="0"/>
              <a:t>Program </a:t>
            </a:r>
            <a:r>
              <a:rPr lang="tr-TR" dirty="0" smtClean="0"/>
              <a:t>yazmak ve derlemek </a:t>
            </a:r>
          </a:p>
          <a:p>
            <a:pPr marL="45720" indent="0">
              <a:buNone/>
            </a:pPr>
            <a:r>
              <a:rPr lang="tr-TR" dirty="0" smtClean="0"/>
              <a:t>Genel olarak bakıldığında yazılabilir bir dil olması program yazmayı ve derlemeyi kolaylaştırmaktadır.</a:t>
            </a:r>
          </a:p>
          <a:p>
            <a:r>
              <a:rPr lang="tr-TR" dirty="0" smtClean="0"/>
              <a:t>Programların bakımı ve yürütmek</a:t>
            </a:r>
          </a:p>
          <a:p>
            <a:pPr marL="45720" indent="0">
              <a:buNone/>
            </a:pPr>
            <a:r>
              <a:rPr lang="tr-TR" dirty="0" smtClean="0"/>
              <a:t>Okunabilirliği yüksek bir dil olması nedeniyle programlar kolaylıkla yürütülebilir ve bakımı yapılabilir.</a:t>
            </a:r>
            <a:endParaRPr lang="tr-TR" dirty="0"/>
          </a:p>
          <a:p>
            <a:r>
              <a:rPr lang="tr-TR" dirty="0"/>
              <a:t>Dil uygulama </a:t>
            </a:r>
            <a:r>
              <a:rPr lang="tr-TR" dirty="0" smtClean="0"/>
              <a:t>sistemi</a:t>
            </a:r>
          </a:p>
          <a:p>
            <a:pPr marL="45720" indent="0">
              <a:buNone/>
            </a:pPr>
            <a:r>
              <a:rPr lang="tr-TR" dirty="0" smtClean="0"/>
              <a:t>Ücretsiz ulaşılabilen GNAT derleyicisi mevcuttur.</a:t>
            </a:r>
          </a:p>
          <a:p>
            <a:r>
              <a:rPr lang="tr-TR" dirty="0" smtClean="0"/>
              <a:t>Güvenilirlik</a:t>
            </a:r>
          </a:p>
          <a:p>
            <a:pPr marL="45720" indent="0">
              <a:buNone/>
            </a:pPr>
            <a:r>
              <a:rPr lang="tr-TR" dirty="0" smtClean="0"/>
              <a:t>Dilin en güçlü özelliğinin güvenirlik olması nedeniyle kullanım alanları kritik sistemlerdir. O nedenle yapılabilecek hatalar ciddi mal ve can kaybına neden olabilir.</a:t>
            </a:r>
            <a:endParaRPr lang="tr-TR" dirty="0"/>
          </a:p>
        </p:txBody>
      </p:sp>
    </p:spTree>
    <p:extLst>
      <p:ext uri="{BB962C8B-B14F-4D97-AF65-F5344CB8AC3E}">
        <p14:creationId xmlns:p14="http://schemas.microsoft.com/office/powerpoint/2010/main" val="44163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Kırmızı Çizgili İş 16x9">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459420_TF03031023" id="{2FDC3178-B355-4906-A3A6-89224A1ECACF}" vid="{3F45BED9-6391-4982-9D70-2EFDED80CCC7}"/>
    </a:ext>
  </a:extLst>
</a:theme>
</file>

<file path=ppt/theme/theme2.xml><?xml version="1.0" encoding="utf-8"?>
<a:theme xmlns:a="http://schemas.openxmlformats.org/drawingml/2006/main" name="Ofis Teması">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Kırmızı çizgili iş sunusu (geniş ekran)</Template>
  <TotalTime>1745</TotalTime>
  <Words>605</Words>
  <Application>Microsoft Office PowerPoint</Application>
  <PresentationFormat>Geniş ekran</PresentationFormat>
  <Paragraphs>143</Paragraphs>
  <Slides>28</Slides>
  <Notes>28</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28</vt:i4>
      </vt:variant>
    </vt:vector>
  </HeadingPairs>
  <TitlesOfParts>
    <vt:vector size="31" baseType="lpstr">
      <vt:lpstr>Arial</vt:lpstr>
      <vt:lpstr>Cambria</vt:lpstr>
      <vt:lpstr>Kırmızı Çizgili İş 16x9</vt:lpstr>
      <vt:lpstr>ADA programlama dili</vt:lpstr>
      <vt:lpstr>içindekiler</vt:lpstr>
      <vt:lpstr>Tarihçe</vt:lpstr>
      <vt:lpstr>Kullanım alanları</vt:lpstr>
      <vt:lpstr>Değerlendirme kriterleri</vt:lpstr>
      <vt:lpstr>Okunabilirlik</vt:lpstr>
      <vt:lpstr>Yazılabilirlik</vt:lpstr>
      <vt:lpstr>Güvenirlik</vt:lpstr>
      <vt:lpstr>maliyet</vt:lpstr>
      <vt:lpstr>Taşınabilirlik</vt:lpstr>
      <vt:lpstr>Dil kategorisi</vt:lpstr>
      <vt:lpstr>Gerçekleştirim yöntemi</vt:lpstr>
      <vt:lpstr>Kullanıldığı programlama ortamları</vt:lpstr>
      <vt:lpstr>Örnek kodlar</vt:lpstr>
      <vt:lpstr>Ada’da  “Merhaba dünya“</vt:lpstr>
      <vt:lpstr>Veri tipleri</vt:lpstr>
      <vt:lpstr>Kontrol yapıları</vt:lpstr>
      <vt:lpstr>Paketler, prosedürler ve işlevler</vt:lpstr>
      <vt:lpstr>Eşzamanlı programlama</vt:lpstr>
      <vt:lpstr>Değerlendirme </vt:lpstr>
      <vt:lpstr>Avantajları</vt:lpstr>
      <vt:lpstr>Dezavantajları</vt:lpstr>
      <vt:lpstr>ADA sürüm Karşılaştırma grafiği</vt:lpstr>
      <vt:lpstr>Programlama Yapısı, Modülerlik</vt:lpstr>
      <vt:lpstr>Nesne yönelimli programlama</vt:lpstr>
      <vt:lpstr>Eşzamanlılık  Bilimsel hesaplama  Standart Kitaplıklar  Karakter Desteği</vt:lpstr>
      <vt:lpstr>Kaynakça</vt:lpstr>
      <vt:lpstr>Teşekkürler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dc:title>
  <dc:creator>Ebubekir Karatüm</dc:creator>
  <cp:lastModifiedBy>Ebubekir Karatüm</cp:lastModifiedBy>
  <cp:revision>74</cp:revision>
  <dcterms:created xsi:type="dcterms:W3CDTF">2020-12-01T18:58:17Z</dcterms:created>
  <dcterms:modified xsi:type="dcterms:W3CDTF">2020-12-11T09:12:55Z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