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notesMasterIdLst>
    <p:notesMasterId r:id="rId20"/>
  </p:notesMasterIdLst>
  <p:sldIdLst>
    <p:sldId id="256" r:id="rId2"/>
    <p:sldId id="260" r:id="rId3"/>
    <p:sldId id="261" r:id="rId4"/>
    <p:sldId id="257" r:id="rId5"/>
    <p:sldId id="258" r:id="rId6"/>
    <p:sldId id="274" r:id="rId7"/>
    <p:sldId id="275" r:id="rId8"/>
    <p:sldId id="276" r:id="rId9"/>
    <p:sldId id="265" r:id="rId10"/>
    <p:sldId id="264" r:id="rId11"/>
    <p:sldId id="266" r:id="rId12"/>
    <p:sldId id="267" r:id="rId13"/>
    <p:sldId id="268" r:id="rId14"/>
    <p:sldId id="270" r:id="rId15"/>
    <p:sldId id="272" r:id="rId16"/>
    <p:sldId id="277" r:id="rId17"/>
    <p:sldId id="259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83D676AE-5F02-45B0-B2B1-A16F31576977}">
          <p14:sldIdLst>
            <p14:sldId id="256"/>
            <p14:sldId id="260"/>
            <p14:sldId id="261"/>
            <p14:sldId id="257"/>
            <p14:sldId id="258"/>
            <p14:sldId id="274"/>
            <p14:sldId id="275"/>
            <p14:sldId id="276"/>
            <p14:sldId id="265"/>
            <p14:sldId id="264"/>
            <p14:sldId id="266"/>
            <p14:sldId id="267"/>
            <p14:sldId id="268"/>
            <p14:sldId id="270"/>
            <p14:sldId id="272"/>
            <p14:sldId id="277"/>
            <p14:sldId id="259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ki simsek" initials="ms" lastIdx="1" clrIdx="0">
    <p:extLst>
      <p:ext uri="{19B8F6BF-5375-455C-9EA6-DF929625EA0E}">
        <p15:presenceInfo xmlns:p15="http://schemas.microsoft.com/office/powerpoint/2012/main" userId="37d016db0e9766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059" autoAdjust="0"/>
  </p:normalViewPr>
  <p:slideViewPr>
    <p:cSldViewPr snapToGrid="0">
      <p:cViewPr>
        <p:scale>
          <a:sx n="66" d="100"/>
          <a:sy n="66" d="100"/>
        </p:scale>
        <p:origin x="2268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0666B-EEF4-4046-A08A-0EF91CDC7494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90CC0-150F-422A-9F1C-F41CCDA1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46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Fortran Bilimsel</a:t>
            </a:r>
          </a:p>
          <a:p>
            <a:r>
              <a:rPr lang="tr-TR" dirty="0"/>
              <a:t>LİSP Yapay Zeka</a:t>
            </a:r>
          </a:p>
          <a:p>
            <a:r>
              <a:rPr lang="tr-TR" dirty="0"/>
              <a:t>COBOL İş 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90CC0-150F-422A-9F1C-F41CCDA1DF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49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COBOL, Common Business Oriented </a:t>
            </a:r>
            <a:r>
              <a:rPr lang="en-US" dirty="0" err="1"/>
              <a:t>Language'in</a:t>
            </a:r>
            <a:r>
              <a:rPr lang="en-US" dirty="0"/>
              <a:t> </a:t>
            </a:r>
            <a:r>
              <a:rPr lang="en-US" dirty="0" err="1"/>
              <a:t>kısaltmasıdır</a:t>
            </a:r>
            <a:r>
              <a:rPr lang="en-US" dirty="0"/>
              <a:t>. COBOL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seviyeli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dildir</a:t>
            </a:r>
            <a:r>
              <a:rPr lang="en-US" dirty="0"/>
              <a:t>. 1960'ların </a:t>
            </a:r>
            <a:r>
              <a:rPr lang="en-US" dirty="0" err="1"/>
              <a:t>başında</a:t>
            </a:r>
            <a:r>
              <a:rPr lang="en-US" dirty="0"/>
              <a:t> CODASYL </a:t>
            </a:r>
            <a:r>
              <a:rPr lang="en-US" dirty="0" err="1"/>
              <a:t>Komitesi</a:t>
            </a:r>
            <a:r>
              <a:rPr lang="en-US" dirty="0"/>
              <a:t> (Veri </a:t>
            </a:r>
            <a:r>
              <a:rPr lang="en-US" dirty="0" err="1"/>
              <a:t>Sistemleri</a:t>
            </a:r>
            <a:r>
              <a:rPr lang="en-US" dirty="0"/>
              <a:t> Dili </a:t>
            </a:r>
            <a:r>
              <a:rPr lang="en-US" dirty="0" err="1"/>
              <a:t>Konferansı</a:t>
            </a:r>
            <a:r>
              <a:rPr lang="en-US" dirty="0"/>
              <a:t>)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geliştirilmiştir</a:t>
            </a:r>
            <a:r>
              <a:rPr lang="en-US" dirty="0"/>
              <a:t>. COBOL </a:t>
            </a:r>
            <a:r>
              <a:rPr lang="en-US" dirty="0" err="1"/>
              <a:t>esas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, </a:t>
            </a:r>
            <a:r>
              <a:rPr lang="en-US" dirty="0" err="1"/>
              <a:t>finans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geliştirilmiştir</a:t>
            </a:r>
            <a:r>
              <a:rPr lang="en-US" dirty="0"/>
              <a:t>. </a:t>
            </a:r>
            <a:r>
              <a:rPr lang="en-US" dirty="0" err="1"/>
              <a:t>Esas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bankacılık</a:t>
            </a:r>
            <a:r>
              <a:rPr lang="en-US" dirty="0"/>
              <a:t> </a:t>
            </a:r>
            <a:r>
              <a:rPr lang="en-US" dirty="0" err="1"/>
              <a:t>sistemlerinde</a:t>
            </a:r>
            <a:r>
              <a:rPr lang="en-US" dirty="0"/>
              <a:t>, </a:t>
            </a:r>
            <a:r>
              <a:rPr lang="en-US" dirty="0" err="1"/>
              <a:t>Sigorta</a:t>
            </a:r>
            <a:r>
              <a:rPr lang="en-US" dirty="0"/>
              <a:t> </a:t>
            </a:r>
            <a:r>
              <a:rPr lang="en-US" dirty="0" err="1"/>
              <a:t>uygulamalarında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devlet</a:t>
            </a:r>
            <a:r>
              <a:rPr lang="en-US" dirty="0"/>
              <a:t> </a:t>
            </a:r>
            <a:r>
              <a:rPr lang="en-US" dirty="0" err="1"/>
              <a:t>kurumlarında</a:t>
            </a:r>
            <a:r>
              <a:rPr lang="en-US" dirty="0"/>
              <a:t> </a:t>
            </a:r>
            <a:r>
              <a:rPr lang="en-US" dirty="0" err="1"/>
              <a:t>kullanıldı</a:t>
            </a:r>
            <a:r>
              <a:rPr lang="en-US" dirty="0"/>
              <a:t>. COBOL, </a:t>
            </a:r>
            <a:r>
              <a:rPr lang="tr-TR" dirty="0"/>
              <a:t>server taraflı</a:t>
            </a:r>
            <a:r>
              <a:rPr lang="en-US" dirty="0"/>
              <a:t> </a:t>
            </a:r>
            <a:r>
              <a:rPr lang="en-US" dirty="0" err="1"/>
              <a:t>sistemlerinde</a:t>
            </a:r>
            <a:r>
              <a:rPr lang="en-US" dirty="0"/>
              <a:t> </a:t>
            </a:r>
            <a:r>
              <a:rPr lang="en-US" dirty="0" err="1"/>
              <a:t>öncelikle</a:t>
            </a:r>
            <a:r>
              <a:rPr lang="en-US" dirty="0"/>
              <a:t> </a:t>
            </a:r>
            <a:r>
              <a:rPr lang="en-US" dirty="0" err="1"/>
              <a:t>dili</a:t>
            </a:r>
            <a:r>
              <a:rPr lang="en-US" dirty="0"/>
              <a:t> </a:t>
            </a:r>
            <a:r>
              <a:rPr lang="en-US" dirty="0" err="1"/>
              <a:t>kullandı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90CC0-150F-422A-9F1C-F41CCDA1DF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sequence numbers represent the first six character positions.</a:t>
            </a:r>
            <a:endParaRPr lang="en-US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asterisk (the continuation character) is located in the seventh character position.</a:t>
            </a:r>
            <a:endParaRPr lang="en-US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8 is where the real program text starts.</a:t>
            </a:r>
            <a:endParaRPr lang="en-US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fourth positions from 8 to 11 are known as Area A, and positions from 12 to 72 are called Area B.</a:t>
            </a:r>
            <a:endParaRPr lang="en-US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90CC0-150F-422A-9F1C-F41CCDA1DF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8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90CC0-150F-422A-9F1C-F41CCDA1DF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28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2C66C7-3FB4-4E33-AA33-E84AAFC8B75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56BCAE5-1E8A-4D69-8856-8E7ABBC3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9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C66C7-3FB4-4E33-AA33-E84AAFC8B75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BCAE5-1E8A-4D69-8856-8E7ABBC3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C66C7-3FB4-4E33-AA33-E84AAFC8B75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BCAE5-1E8A-4D69-8856-8E7ABBC3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11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C66C7-3FB4-4E33-AA33-E84AAFC8B75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BCAE5-1E8A-4D69-8856-8E7ABBC3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08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C66C7-3FB4-4E33-AA33-E84AAFC8B75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BCAE5-1E8A-4D69-8856-8E7ABBC3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19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C66C7-3FB4-4E33-AA33-E84AAFC8B75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BCAE5-1E8A-4D69-8856-8E7ABBC3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36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C66C7-3FB4-4E33-AA33-E84AAFC8B75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BCAE5-1E8A-4D69-8856-8E7ABBC3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45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C66C7-3FB4-4E33-AA33-E84AAFC8B75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BCAE5-1E8A-4D69-8856-8E7ABBC3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32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C66C7-3FB4-4E33-AA33-E84AAFC8B75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BCAE5-1E8A-4D69-8856-8E7ABBC3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5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C66C7-3FB4-4E33-AA33-E84AAFC8B75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BCAE5-1E8A-4D69-8856-8E7ABBC3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65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C66C7-3FB4-4E33-AA33-E84AAFC8B75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BCAE5-1E8A-4D69-8856-8E7ABBC3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C66C7-3FB4-4E33-AA33-E84AAFC8B75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BCAE5-1E8A-4D69-8856-8E7ABBC3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1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C66C7-3FB4-4E33-AA33-E84AAFC8B75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BCAE5-1E8A-4D69-8856-8E7ABBC3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5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C66C7-3FB4-4E33-AA33-E84AAFC8B75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BCAE5-1E8A-4D69-8856-8E7ABBC3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2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C66C7-3FB4-4E33-AA33-E84AAFC8B75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BCAE5-1E8A-4D69-8856-8E7ABBC3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C66C7-3FB4-4E33-AA33-E84AAFC8B75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BCAE5-1E8A-4D69-8856-8E7ABBC3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7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C66C7-3FB4-4E33-AA33-E84AAFC8B75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BCAE5-1E8A-4D69-8856-8E7ABBC3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4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2C66C7-3FB4-4E33-AA33-E84AAFC8B75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6BCAE5-1E8A-4D69-8856-8E7ABBC3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47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  <p:sldLayoutId id="21474838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1F5A8885-690C-49D6-A234-15D01FD60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09" y="0"/>
            <a:ext cx="12252817" cy="6858000"/>
          </a:xfrm>
          <a:prstGeom prst="rect">
            <a:avLst/>
          </a:prstGeom>
        </p:spPr>
      </p:pic>
      <p:sp>
        <p:nvSpPr>
          <p:cNvPr id="6" name="Alt Başlık 2">
            <a:extLst>
              <a:ext uri="{FF2B5EF4-FFF2-40B4-BE49-F238E27FC236}">
                <a16:creationId xmlns:a16="http://schemas.microsoft.com/office/drawing/2014/main" id="{B8069E43-4093-46A1-A960-819CC43EA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584" y="5308257"/>
            <a:ext cx="7197726" cy="1416634"/>
          </a:xfrm>
        </p:spPr>
        <p:txBody>
          <a:bodyPr>
            <a:noAutofit/>
          </a:bodyPr>
          <a:lstStyle/>
          <a:p>
            <a:pPr algn="l"/>
            <a:r>
              <a:rPr lang="tr-TR" sz="3600" dirty="0"/>
              <a:t>Meki Şimşek</a:t>
            </a:r>
          </a:p>
          <a:p>
            <a:pPr algn="l"/>
            <a:r>
              <a:rPr lang="en-US" sz="3600" b="0" i="0" u="none" strike="noStrike" dirty="0">
                <a:effectLst/>
                <a:latin typeface="-apple-system"/>
              </a:rPr>
              <a:t>22010073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40514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82463E-F66A-4394-985B-65AB54F7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Okunabilirlik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7655B5E-A828-4904-98B0-905A15A27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675447"/>
            <a:ext cx="101314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68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82463E-F66A-4394-985B-65AB54F7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Yazılabilirlik</a:t>
            </a:r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02177F9-C459-42F6-870D-6B4F4EE08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783079"/>
            <a:ext cx="1020127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01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82463E-F66A-4394-985B-65AB54F7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Güvenirlik</a:t>
            </a:r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3CA9659-BB83-4407-A975-5A4651DB9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2" y="1615494"/>
            <a:ext cx="11178250" cy="4106719"/>
          </a:xfrm>
          <a:prstGeom prst="rect">
            <a:avLst/>
          </a:prstGeom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C874FD44-2346-4167-9DDC-A39F3ED63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803" y="2656176"/>
            <a:ext cx="7530016" cy="3298613"/>
          </a:xfrm>
        </p:spPr>
        <p:txBody>
          <a:bodyPr/>
          <a:lstStyle/>
          <a:p>
            <a:r>
              <a:rPr lang="tr-TR" b="1" dirty="0">
                <a:solidFill>
                  <a:schemeClr val="bg1"/>
                </a:solidFill>
              </a:rPr>
              <a:t>Dil Yapısı</a:t>
            </a:r>
          </a:p>
          <a:p>
            <a:r>
              <a:rPr lang="tr-TR" b="1" dirty="0">
                <a:solidFill>
                  <a:schemeClr val="bg1"/>
                </a:solidFill>
              </a:rPr>
              <a:t>Program Yaklaşımı</a:t>
            </a:r>
          </a:p>
          <a:p>
            <a:r>
              <a:rPr lang="tr-TR" b="1" dirty="0">
                <a:solidFill>
                  <a:schemeClr val="bg1"/>
                </a:solidFill>
              </a:rPr>
              <a:t>Karmaşıklık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530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82463E-F66A-4394-985B-65AB54F7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maliyet</a:t>
            </a:r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73AF9C2-D784-4F15-9AEB-F597B885D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46" y="1643063"/>
            <a:ext cx="10834572" cy="460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96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82463E-F66A-4394-985B-65AB54F7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Kategori</a:t>
            </a:r>
            <a:endParaRPr lang="en-US" dirty="0"/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B1A305D2-78EA-4D48-B7AC-CDE505E2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10131425" cy="1764937"/>
          </a:xfrm>
        </p:spPr>
        <p:txBody>
          <a:bodyPr/>
          <a:lstStyle/>
          <a:p>
            <a:r>
              <a:rPr lang="tr-TR" dirty="0" err="1"/>
              <a:t>İmperative</a:t>
            </a:r>
            <a:r>
              <a:rPr lang="tr-TR" dirty="0"/>
              <a:t> , </a:t>
            </a:r>
            <a:r>
              <a:rPr lang="tr-TR" dirty="0" err="1"/>
              <a:t>prosedüral</a:t>
            </a:r>
            <a:r>
              <a:rPr lang="tr-TR" dirty="0"/>
              <a:t> bir dil yapısı ile oluşturulmuştur.</a:t>
            </a:r>
          </a:p>
          <a:p>
            <a:r>
              <a:rPr lang="tr-TR" dirty="0"/>
              <a:t>2002’de nesne yönelimli programlama desteği kazanmıştır. Fakat OOP desteği 2002 öncesi COBOL ile </a:t>
            </a:r>
            <a:r>
              <a:rPr lang="tr-TR" dirty="0" err="1"/>
              <a:t>ap</a:t>
            </a:r>
            <a:r>
              <a:rPr lang="tr-TR" dirty="0"/>
              <a:t> ayrı bir yapı içermektedir ayrı bir dil olarak değerlendirilebilir.</a:t>
            </a:r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993A61E-DEA8-4909-9D3D-31CC77376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3288937"/>
            <a:ext cx="7629072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B38DDD75-7732-4DF3-A789-606B9EEB9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795" y="1069652"/>
            <a:ext cx="6100143" cy="362967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C282463E-F66A-4394-985B-65AB54F7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Kullanıldığı </a:t>
            </a:r>
            <a:r>
              <a:rPr lang="tr-TR" dirty="0" err="1"/>
              <a:t>IDe</a:t>
            </a:r>
            <a:endParaRPr lang="en-US" dirty="0"/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F61F262B-EAE6-4A70-8BF6-35E0A3FA7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03676"/>
            <a:ext cx="10131425" cy="1764937"/>
          </a:xfrm>
        </p:spPr>
        <p:txBody>
          <a:bodyPr/>
          <a:lstStyle/>
          <a:p>
            <a:r>
              <a:rPr lang="tr-TR" b="1" dirty="0">
                <a:latin typeface="-apple-system"/>
              </a:rPr>
              <a:t>IBM Z Open Editör</a:t>
            </a:r>
          </a:p>
          <a:p>
            <a:r>
              <a:rPr lang="en-US" b="1" i="0" dirty="0">
                <a:effectLst/>
                <a:latin typeface="-apple-system"/>
              </a:rPr>
              <a:t>V</a:t>
            </a:r>
            <a:r>
              <a:rPr lang="tr-TR" b="1" dirty="0">
                <a:latin typeface="-apple-system"/>
              </a:rPr>
              <a:t>S </a:t>
            </a:r>
            <a:r>
              <a:rPr lang="tr-TR" b="1" dirty="0" err="1">
                <a:latin typeface="-apple-system"/>
              </a:rPr>
              <a:t>Code</a:t>
            </a:r>
            <a:endParaRPr lang="tr-TR" b="1" i="0" dirty="0">
              <a:effectLst/>
              <a:latin typeface="-apple-system"/>
            </a:endParaRPr>
          </a:p>
          <a:p>
            <a:r>
              <a:rPr lang="en-US" b="1" dirty="0">
                <a:latin typeface="-apple-system"/>
              </a:rPr>
              <a:t>Sublime Text 3</a:t>
            </a:r>
            <a:endParaRPr lang="tr-TR" b="1" dirty="0">
              <a:latin typeface="-apple-system"/>
            </a:endParaRPr>
          </a:p>
          <a:p>
            <a:r>
              <a:rPr lang="tr-TR" b="1" dirty="0" err="1">
                <a:latin typeface="-apple-system"/>
              </a:rPr>
              <a:t>OpenCobolIDE</a:t>
            </a:r>
            <a:endParaRPr lang="en-US" b="1" dirty="0">
              <a:latin typeface="-apple-system"/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43ED7CE0-1623-4BFD-940B-B68BB73DB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769" y="1900886"/>
            <a:ext cx="3872338" cy="411843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2272A303-5BD4-4DF7-A3C1-97A02D240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113" y="3623085"/>
            <a:ext cx="3099656" cy="323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16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8A2A73-DFEF-4275-B649-BADD9A804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AD4D2D-1FC7-4881-AED3-86BBD7519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8DBF607-3779-4340-B1B7-B1CB80474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558658"/>
            <a:ext cx="11149982" cy="568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09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27D85A-5A54-4D18-B183-DE2D84F86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Avantajlar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78FC75-E815-4618-BBAD-2A6D14144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15347"/>
            <a:ext cx="10131425" cy="3649133"/>
          </a:xfrm>
        </p:spPr>
        <p:txBody>
          <a:bodyPr/>
          <a:lstStyle/>
          <a:p>
            <a:r>
              <a:rPr lang="en-US" dirty="0" err="1"/>
              <a:t>COBOL'u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kendini</a:t>
            </a:r>
            <a:r>
              <a:rPr lang="en-US" dirty="0"/>
              <a:t> </a:t>
            </a:r>
            <a:r>
              <a:rPr lang="en-US" dirty="0" err="1"/>
              <a:t>belgeleyen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tr-TR" dirty="0"/>
              <a:t>kullanılmakta</a:t>
            </a:r>
            <a:r>
              <a:rPr lang="en-US" dirty="0"/>
              <a:t>.</a:t>
            </a:r>
          </a:p>
          <a:p>
            <a:r>
              <a:rPr lang="tr-TR" dirty="0"/>
              <a:t>Büyük veri işlemede </a:t>
            </a:r>
            <a:r>
              <a:rPr lang="tr-TR" dirty="0" err="1"/>
              <a:t>oludkça</a:t>
            </a:r>
            <a:r>
              <a:rPr lang="tr-TR" dirty="0"/>
              <a:t> başarılı.</a:t>
            </a:r>
            <a:endParaRPr lang="en-US" dirty="0"/>
          </a:p>
          <a:p>
            <a:r>
              <a:rPr lang="en-US" dirty="0" err="1"/>
              <a:t>Geçmiş</a:t>
            </a:r>
            <a:r>
              <a:rPr lang="en-US" dirty="0"/>
              <a:t> </a:t>
            </a:r>
            <a:r>
              <a:rPr lang="en-US" dirty="0" err="1"/>
              <a:t>sürümleriyle</a:t>
            </a:r>
            <a:r>
              <a:rPr lang="en-US" dirty="0"/>
              <a:t> tam </a:t>
            </a:r>
            <a:r>
              <a:rPr lang="en-US" dirty="0" err="1"/>
              <a:t>uyumlu</a:t>
            </a:r>
            <a:r>
              <a:rPr lang="en-US" dirty="0"/>
              <a:t>.</a:t>
            </a:r>
          </a:p>
          <a:p>
            <a:r>
              <a:rPr lang="en-US" dirty="0" err="1"/>
              <a:t>Etkili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mesajı</a:t>
            </a:r>
            <a:r>
              <a:rPr lang="en-US" dirty="0"/>
              <a:t> </a:t>
            </a:r>
            <a:r>
              <a:rPr lang="en-US" dirty="0" err="1"/>
              <a:t>sistemine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hataların</a:t>
            </a:r>
            <a:r>
              <a:rPr lang="en-US" dirty="0"/>
              <a:t> </a:t>
            </a:r>
            <a:r>
              <a:rPr lang="en-US" dirty="0" err="1"/>
              <a:t>çözümü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kolaydır</a:t>
            </a:r>
            <a:r>
              <a:rPr lang="en-US" dirty="0"/>
              <a:t>.</a:t>
            </a:r>
          </a:p>
          <a:p>
            <a:r>
              <a:rPr lang="en-US" dirty="0" err="1"/>
              <a:t>COBOL'de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talimatlar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İngilizce</a:t>
            </a:r>
            <a:r>
              <a:rPr lang="en-US" dirty="0"/>
              <a:t> </a:t>
            </a:r>
            <a:r>
              <a:rPr lang="en-US" dirty="0" err="1"/>
              <a:t>kelimelerle</a:t>
            </a:r>
            <a:r>
              <a:rPr lang="en-US" dirty="0"/>
              <a:t> </a:t>
            </a:r>
            <a:r>
              <a:rPr lang="en-US" dirty="0" err="1"/>
              <a:t>kodlanabilir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0759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2AF314-7C59-4B29-9677-F4A64E32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Referanslar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055C41-62CA-44E8-9A62-8DBAEA0608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3122" y="3309521"/>
            <a:ext cx="9191747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buClrTx/>
              <a:buSzTx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Coughan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, Michael.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www.csis.ul.ie/cobol/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. May 2007. 18 September 2012.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defTabSz="914400">
              <a:buClrTx/>
              <a:buSzTx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Menendez, Raul &amp; Lowe, Doug.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Murach's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Structured COBOL for the CICS Programmer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. Fresno, CA: Mike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Murach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&amp; Associates Inc, 2001.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defTabSz="914400">
              <a:buClrTx/>
              <a:buSzTx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Mitchell, Robert L.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www.computerworld.com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. 21 May 2012. 12 September 2012.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defTabSz="914400">
              <a:buClrTx/>
              <a:buSzTx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Molluzzo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, John C.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Complete Course in Structured COBOL Programming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. Belmont, CA: Wadsworth Publishing Company, 1989.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defTabSz="914400">
              <a:buClrTx/>
              <a:buSzTx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Popkin, Gary S.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Introductory Structured COBOL Programming, Second Edition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. Boston, MA: Kent Publishing Company, 1985.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defTabSz="914400">
              <a:buClrTx/>
              <a:buSzTx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Pugh, John &amp; Bell, Doug.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Modern Methods for COBOL Programmers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. Englewood Cliffs, NJ: Prentice Hall International, Inc., 1983.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defTabSz="914400">
              <a:buClrTx/>
              <a:buSzTx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Rogers, Gary Robert.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The COBOL Programmer's Design Book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. Toronto, ON: John Wiley &amp; Sons, Inc, 1986.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defTabSz="914400">
              <a:buClrTx/>
              <a:buSzTx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Sebesta, Robert W.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Concepts of Programming Languages, Tenth Edition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. Upper Saddle River, NJ: Pearson Education, 2012.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425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5D1DE0-FCC8-48E2-941F-C3AC62C95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20861"/>
            <a:ext cx="10131425" cy="5270339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C</a:t>
            </a:r>
            <a:r>
              <a:rPr lang="tr-TR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O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mmon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B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usiness-</a:t>
            </a:r>
            <a:r>
              <a:rPr lang="en-US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O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riented </a:t>
            </a:r>
            <a:r>
              <a:rPr lang="en-US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L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anguage </a:t>
            </a:r>
            <a:endParaRPr lang="tr-TR" b="0" i="0" dirty="0"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ource Sans Pro" panose="020B0503030403020204" pitchFamily="34" charset="0"/>
              </a:rPr>
              <a:t>CODASYL</a:t>
            </a:r>
            <a:r>
              <a:rPr lang="tr-TR" b="0" i="0" dirty="0">
                <a:effectLst/>
                <a:latin typeface="Source Sans Pro" panose="020B0503030403020204" pitchFamily="34" charset="0"/>
              </a:rPr>
              <a:t> tarafından  </a:t>
            </a:r>
            <a:r>
              <a:rPr lang="en-US" b="0" i="0" dirty="0">
                <a:effectLst/>
                <a:latin typeface="Helvetica Neue"/>
              </a:rPr>
              <a:t>Grace Hopper</a:t>
            </a:r>
            <a:r>
              <a:rPr lang="tr-TR" b="0" i="0" dirty="0">
                <a:effectLst/>
                <a:latin typeface="Helvetica Neue"/>
              </a:rPr>
              <a:t> ile beraber </a:t>
            </a:r>
            <a:r>
              <a:rPr lang="tr-TR" b="0" i="0" dirty="0">
                <a:effectLst/>
                <a:latin typeface="Source Sans Pro" panose="020B0503030403020204" pitchFamily="34" charset="0"/>
              </a:rPr>
              <a:t>geliştirilmiştir.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ource Sans Pro" panose="020B0503030403020204" pitchFamily="34" charset="0"/>
              </a:rPr>
              <a:t>1962</a:t>
            </a:r>
            <a:r>
              <a:rPr lang="tr-TR" b="0" i="0" dirty="0">
                <a:effectLst/>
                <a:latin typeface="Source Sans Pro" panose="020B0503030403020204" pitchFamily="34" charset="0"/>
              </a:rPr>
              <a:t> sonlarında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, IBM</a:t>
            </a:r>
            <a:r>
              <a:rPr lang="tr-TR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COBOL'un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birincil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geliştirme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dili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ola</a:t>
            </a:r>
            <a:r>
              <a:rPr lang="tr-TR" b="0" i="0" dirty="0" err="1">
                <a:effectLst/>
                <a:latin typeface="Source Sans Pro" panose="020B0503030403020204" pitchFamily="34" charset="0"/>
              </a:rPr>
              <a:t>rak</a:t>
            </a:r>
            <a:r>
              <a:rPr lang="tr-TR" b="0" i="0" dirty="0">
                <a:effectLst/>
                <a:latin typeface="Source Sans Pro" panose="020B0503030403020204" pitchFamily="34" charset="0"/>
              </a:rPr>
              <a:t> duyurdu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ource Sans Pro" panose="020B0503030403020204" pitchFamily="34" charset="0"/>
              </a:rPr>
              <a:t>1965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yığın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depolama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dosyalarını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ve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tablolarını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işleme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olanakları</a:t>
            </a:r>
            <a:r>
              <a:rPr lang="tr-TR" b="0" i="0" dirty="0">
                <a:effectLst/>
                <a:latin typeface="Source Sans Pro" panose="020B0503030403020204" pitchFamily="34" charset="0"/>
              </a:rPr>
              <a:t> geliştirildi.</a:t>
            </a:r>
            <a:endParaRPr lang="en-US" b="0" i="0" dirty="0"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ource Sans Pro" panose="020B0503030403020204" pitchFamily="34" charset="0"/>
              </a:rPr>
              <a:t>1968'de COBOL,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ticari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kullanım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için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ANSI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standart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tarafından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tanındı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ve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onaylandı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ource Sans Pro" panose="020B0503030403020204" pitchFamily="34" charset="0"/>
              </a:rPr>
              <a:t>1970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yılına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gelindiğinde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, COBOL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dünyada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yaygın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olarak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kullanılan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programlama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dili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haline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geldi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dirty="0">
                <a:latin typeface="Source Sans Pro" panose="020B0503030403020204" pitchFamily="34" charset="0"/>
              </a:rPr>
              <a:t>2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002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yılında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,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COBOL'un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bir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parçası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olarak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kapsüllenebilen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ilk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Nesne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Yönelimli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COBOL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piyasaya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sürüldü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62783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FCB254-97B7-4B2D-8AAC-DC68F0DC6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31DD767-E379-4EA2-B5F7-31D08E5D1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514467"/>
            <a:ext cx="5187461" cy="5077442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E113C6FA-451E-4B45-A961-AD4283EB6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281" y="514466"/>
            <a:ext cx="6022946" cy="507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9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612DB3-2309-409D-B160-89063E9C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244E8BB-FA8D-4EED-A32C-D729B0D0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26ED725-7A69-420E-9176-1A5214C55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75" y="609599"/>
            <a:ext cx="10218251" cy="518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9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82463E-F66A-4394-985B-65AB54F7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C4C2322-CB7F-4788-AB27-FDF3A1B59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8C7C014-19EA-4AB8-91A8-598AC296D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634154"/>
            <a:ext cx="10131425" cy="509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DE27B9-016F-4D1D-AB05-0D31B047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D675A5-379D-4C31-8D05-DB2A4799B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E3003D5-39FC-48BD-8E9E-7D526753C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609600"/>
            <a:ext cx="101314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73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86EFA9-65E4-4C2A-8F7B-7BF191C2B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86B3C1C-76AE-4D85-B69E-B3B710C2C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5A34D96-65A7-4A00-A7B3-D1AB2B879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658792"/>
            <a:ext cx="10820399" cy="558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87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D5C6AF-F1B5-4CD1-8275-120A66F2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CBD78A1-62E7-4570-B2A4-0F0882A38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13FD08D-91D1-4754-9736-9A94B032F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09600"/>
            <a:ext cx="10218823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46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D09FBF-12BC-4FDC-9E14-3F85524B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://www.mainframegurukul.com/tutorials/programming/cobol/cobolimages/cobol-sample-program-1.GIF">
            <a:extLst>
              <a:ext uri="{FF2B5EF4-FFF2-40B4-BE49-F238E27FC236}">
                <a16:creationId xmlns:a16="http://schemas.microsoft.com/office/drawing/2014/main" id="{616687C1-9200-4B70-A975-F0D9AA905E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503237"/>
            <a:ext cx="10131425" cy="562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934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kyüzü">
  <a:themeElements>
    <a:clrScheme name="Gökyüzü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Gökyüzü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ökyüzü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TM03457452[[fn=Gökyüzü]]</Template>
  <TotalTime>864</TotalTime>
  <Words>498</Words>
  <Application>Microsoft Office PowerPoint</Application>
  <PresentationFormat>Geniş ekran</PresentationFormat>
  <Paragraphs>51</Paragraphs>
  <Slides>18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Helvetica Neue</vt:lpstr>
      <vt:lpstr>Source Sans Pro</vt:lpstr>
      <vt:lpstr>Symbol</vt:lpstr>
      <vt:lpstr>Gökyüzü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Okunabilirlik</vt:lpstr>
      <vt:lpstr>Yazılabilirlik</vt:lpstr>
      <vt:lpstr>Güvenirlik</vt:lpstr>
      <vt:lpstr>maliyet</vt:lpstr>
      <vt:lpstr>Kategori</vt:lpstr>
      <vt:lpstr>Kullanıldığı IDe</vt:lpstr>
      <vt:lpstr>PowerPoint Sunusu</vt:lpstr>
      <vt:lpstr>Avantajlar</vt:lpstr>
      <vt:lpstr>Referanslar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meki simsek</dc:creator>
  <cp:lastModifiedBy>meki simsek</cp:lastModifiedBy>
  <cp:revision>34</cp:revision>
  <dcterms:created xsi:type="dcterms:W3CDTF">2020-12-15T18:17:41Z</dcterms:created>
  <dcterms:modified xsi:type="dcterms:W3CDTF">2020-12-16T17:31:44Z</dcterms:modified>
</cp:coreProperties>
</file>