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67" r:id="rId5"/>
    <p:sldId id="259" r:id="rId6"/>
    <p:sldId id="260" r:id="rId7"/>
    <p:sldId id="261" r:id="rId8"/>
    <p:sldId id="262" r:id="rId9"/>
    <p:sldId id="264" r:id="rId10"/>
    <p:sldId id="265" r:id="rId11"/>
    <p:sldId id="266" r:id="rId12"/>
    <p:sldId id="294" r:id="rId13"/>
    <p:sldId id="268" r:id="rId14"/>
    <p:sldId id="293" r:id="rId15"/>
    <p:sldId id="269" r:id="rId16"/>
    <p:sldId id="270" r:id="rId17"/>
    <p:sldId id="271" r:id="rId18"/>
    <p:sldId id="272" r:id="rId19"/>
    <p:sldId id="273" r:id="rId20"/>
    <p:sldId id="274" r:id="rId21"/>
    <p:sldId id="295" r:id="rId22"/>
    <p:sldId id="285" r:id="rId23"/>
    <p:sldId id="286" r:id="rId24"/>
    <p:sldId id="287" r:id="rId25"/>
    <p:sldId id="284" r:id="rId26"/>
    <p:sldId id="278" r:id="rId27"/>
    <p:sldId id="279" r:id="rId28"/>
    <p:sldId id="280" r:id="rId29"/>
    <p:sldId id="288" r:id="rId30"/>
    <p:sldId id="289" r:id="rId31"/>
    <p:sldId id="290" r:id="rId32"/>
    <p:sldId id="291" r:id="rId33"/>
    <p:sldId id="292" r:id="rId34"/>
    <p:sldId id="282" r:id="rId35"/>
    <p:sldId id="283" r:id="rId3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6" autoAdjust="0"/>
    <p:restoredTop sz="94660"/>
  </p:normalViewPr>
  <p:slideViewPr>
    <p:cSldViewPr snapToGrid="0">
      <p:cViewPr varScale="1">
        <p:scale>
          <a:sx n="90" d="100"/>
          <a:sy n="90" d="100"/>
        </p:scale>
        <p:origin x="43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E0F96-1B80-49BC-B69C-7B5BCBE5B4EB}" type="datetimeFigureOut">
              <a:rPr lang="tr-TR" smtClean="0"/>
              <a:t>9.12.2020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1429D-B314-41F0-99B6-D2F1C25189D3}" type="slidenum">
              <a:rPr lang="tr-TR" smtClean="0"/>
              <a:t>‹#›</a:t>
            </a:fld>
            <a:endParaRPr lang="tr-TR"/>
          </a:p>
        </p:txBody>
      </p:sp>
    </p:spTree>
    <p:extLst>
      <p:ext uri="{BB962C8B-B14F-4D97-AF65-F5344CB8AC3E}">
        <p14:creationId xmlns:p14="http://schemas.microsoft.com/office/powerpoint/2010/main" val="3262000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A0E3-AA55-4F7D-853A-EB1E0822D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053C533-E287-40C2-BEFE-7F8B7E15B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F53BE19B-9ACB-4707-804D-04168F981D78}"/>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42131864-FE83-41FC-A168-021A205DDE5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0DF05BE-2257-4582-8341-F971B12EEF77}"/>
              </a:ext>
            </a:extLst>
          </p:cNvPr>
          <p:cNvSpPr>
            <a:spLocks noGrp="1"/>
          </p:cNvSpPr>
          <p:nvPr>
            <p:ph type="sldNum" sz="quarter" idx="12"/>
          </p:nvPr>
        </p:nvSpPr>
        <p:spPr/>
        <p:txBody>
          <a:bodyPr/>
          <a:lstStyle/>
          <a:p>
            <a:fld id="{47798A3A-5210-4E3C-B7E1-E46E5A185CCB}" type="slidenum">
              <a:rPr lang="tr-TR" smtClean="0"/>
              <a:t>‹#›</a:t>
            </a:fld>
            <a:endParaRPr lang="tr-TR"/>
          </a:p>
        </p:txBody>
      </p:sp>
    </p:spTree>
    <p:extLst>
      <p:ext uri="{BB962C8B-B14F-4D97-AF65-F5344CB8AC3E}">
        <p14:creationId xmlns:p14="http://schemas.microsoft.com/office/powerpoint/2010/main" val="172663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5D10-CC61-46ED-8DBA-84B8509E4A8E}"/>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F20CF1C6-FB5B-479F-A1D7-3A2ECAFBA1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9CA314D-F6F1-4F77-B2DD-F2F04093A634}"/>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96BD6AA0-304B-4739-A772-029C9FFEE15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60B01AF-5C0E-4479-B162-5DC7B0C77BAE}"/>
              </a:ext>
            </a:extLst>
          </p:cNvPr>
          <p:cNvSpPr>
            <a:spLocks noGrp="1"/>
          </p:cNvSpPr>
          <p:nvPr>
            <p:ph type="sldNum" sz="quarter" idx="12"/>
          </p:nvPr>
        </p:nvSpPr>
        <p:spPr/>
        <p:txBody>
          <a:bodyPr/>
          <a:lstStyle/>
          <a:p>
            <a:fld id="{47798A3A-5210-4E3C-B7E1-E46E5A185CCB}" type="slidenum">
              <a:rPr lang="tr-TR" smtClean="0"/>
              <a:t>‹#›</a:t>
            </a:fld>
            <a:endParaRPr lang="tr-TR"/>
          </a:p>
        </p:txBody>
      </p:sp>
    </p:spTree>
    <p:extLst>
      <p:ext uri="{BB962C8B-B14F-4D97-AF65-F5344CB8AC3E}">
        <p14:creationId xmlns:p14="http://schemas.microsoft.com/office/powerpoint/2010/main" val="109878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2486A-04B9-4666-AD62-FD39EF0677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DFEA0514-832B-40FA-903E-9732B9C47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9487D91-CDFD-4C03-8D62-C411D2AF654F}"/>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C7943ABA-2536-4D9D-9194-E3702E24D4C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E9AE174-B263-4B9A-AC38-0DFE7AEB8583}"/>
              </a:ext>
            </a:extLst>
          </p:cNvPr>
          <p:cNvSpPr>
            <a:spLocks noGrp="1"/>
          </p:cNvSpPr>
          <p:nvPr>
            <p:ph type="sldNum" sz="quarter" idx="12"/>
          </p:nvPr>
        </p:nvSpPr>
        <p:spPr/>
        <p:txBody>
          <a:bodyPr/>
          <a:lstStyle/>
          <a:p>
            <a:fld id="{47798A3A-5210-4E3C-B7E1-E46E5A185CCB}" type="slidenum">
              <a:rPr lang="tr-TR" smtClean="0"/>
              <a:t>‹#›</a:t>
            </a:fld>
            <a:endParaRPr lang="tr-TR"/>
          </a:p>
        </p:txBody>
      </p:sp>
    </p:spTree>
    <p:extLst>
      <p:ext uri="{BB962C8B-B14F-4D97-AF65-F5344CB8AC3E}">
        <p14:creationId xmlns:p14="http://schemas.microsoft.com/office/powerpoint/2010/main" val="159085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980A-A1F5-4424-833A-A2F5150F0B7E}"/>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81B0CEB-48C3-45CF-AD9B-439F55354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52CF6F8-F120-49D0-96BD-1D16AF95CAFF}"/>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980FE865-1546-4DD6-B11F-68023A9D767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98F8A14-554B-4FB9-95AB-FA448E184C56}"/>
              </a:ext>
            </a:extLst>
          </p:cNvPr>
          <p:cNvSpPr>
            <a:spLocks noGrp="1"/>
          </p:cNvSpPr>
          <p:nvPr>
            <p:ph type="sldNum" sz="quarter" idx="12"/>
          </p:nvPr>
        </p:nvSpPr>
        <p:spPr/>
        <p:txBody>
          <a:bodyPr/>
          <a:lstStyle/>
          <a:p>
            <a:fld id="{47798A3A-5210-4E3C-B7E1-E46E5A185CCB}" type="slidenum">
              <a:rPr lang="tr-TR" smtClean="0"/>
              <a:t>‹#›</a:t>
            </a:fld>
            <a:endParaRPr lang="tr-TR"/>
          </a:p>
        </p:txBody>
      </p:sp>
    </p:spTree>
    <p:extLst>
      <p:ext uri="{BB962C8B-B14F-4D97-AF65-F5344CB8AC3E}">
        <p14:creationId xmlns:p14="http://schemas.microsoft.com/office/powerpoint/2010/main" val="303429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F056-198A-42CF-81EA-2489D479E3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D1F7C762-55F4-4D61-8FAF-7BB04E97E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62AD82-500D-45F4-BB2D-F104E7F85D4C}"/>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646DADC5-6EA7-4132-BB05-AD84E6DCD75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2CC5AE9-F5F0-4589-AF24-DD8F5BB1C1DF}"/>
              </a:ext>
            </a:extLst>
          </p:cNvPr>
          <p:cNvSpPr>
            <a:spLocks noGrp="1"/>
          </p:cNvSpPr>
          <p:nvPr>
            <p:ph type="sldNum" sz="quarter" idx="12"/>
          </p:nvPr>
        </p:nvSpPr>
        <p:spPr/>
        <p:txBody>
          <a:bodyPr/>
          <a:lstStyle/>
          <a:p>
            <a:fld id="{47798A3A-5210-4E3C-B7E1-E46E5A185CCB}" type="slidenum">
              <a:rPr lang="tr-TR" smtClean="0"/>
              <a:t>‹#›</a:t>
            </a:fld>
            <a:endParaRPr lang="tr-TR"/>
          </a:p>
        </p:txBody>
      </p:sp>
    </p:spTree>
    <p:extLst>
      <p:ext uri="{BB962C8B-B14F-4D97-AF65-F5344CB8AC3E}">
        <p14:creationId xmlns:p14="http://schemas.microsoft.com/office/powerpoint/2010/main" val="21204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7917-11AB-4864-AEFB-5DD2E196C12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36F39B9C-EEE6-433C-AC7B-EDFD6D30C8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5E3BF2DF-C69F-4A06-84CF-0C559A6C77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16E1FEC3-F31A-40D9-BE6B-1B5F67335454}"/>
              </a:ext>
            </a:extLst>
          </p:cNvPr>
          <p:cNvSpPr>
            <a:spLocks noGrp="1"/>
          </p:cNvSpPr>
          <p:nvPr>
            <p:ph type="dt" sz="half" idx="10"/>
          </p:nvPr>
        </p:nvSpPr>
        <p:spPr/>
        <p:txBody>
          <a:bodyPr/>
          <a:lstStyle/>
          <a:p>
            <a:r>
              <a:rPr lang="tr-TR"/>
              <a:t>09.12.2020</a:t>
            </a:r>
          </a:p>
        </p:txBody>
      </p:sp>
      <p:sp>
        <p:nvSpPr>
          <p:cNvPr id="6" name="Footer Placeholder 5">
            <a:extLst>
              <a:ext uri="{FF2B5EF4-FFF2-40B4-BE49-F238E27FC236}">
                <a16:creationId xmlns:a16="http://schemas.microsoft.com/office/drawing/2014/main" id="{A2A71043-2A92-4B3B-97FA-A06E8701E97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4D08406-5D6B-4E77-81EF-335950BA367B}"/>
              </a:ext>
            </a:extLst>
          </p:cNvPr>
          <p:cNvSpPr>
            <a:spLocks noGrp="1"/>
          </p:cNvSpPr>
          <p:nvPr>
            <p:ph type="sldNum" sz="quarter" idx="12"/>
          </p:nvPr>
        </p:nvSpPr>
        <p:spPr/>
        <p:txBody>
          <a:bodyPr/>
          <a:lstStyle/>
          <a:p>
            <a:fld id="{47798A3A-5210-4E3C-B7E1-E46E5A185CCB}" type="slidenum">
              <a:rPr lang="tr-TR" smtClean="0"/>
              <a:t>‹#›</a:t>
            </a:fld>
            <a:endParaRPr lang="tr-TR"/>
          </a:p>
        </p:txBody>
      </p:sp>
    </p:spTree>
    <p:extLst>
      <p:ext uri="{BB962C8B-B14F-4D97-AF65-F5344CB8AC3E}">
        <p14:creationId xmlns:p14="http://schemas.microsoft.com/office/powerpoint/2010/main" val="250943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057D-B2AB-4999-9F71-52562DB379CB}"/>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EA9445A0-B7F1-431C-A549-3664FCED5C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3D4BAD-AB1E-441B-A4B3-43BA958D3B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D9602DC1-C052-447D-B5AF-B332483C7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8EE0E4-3937-4D52-B47B-5D661C60B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0A4A4301-C3C5-4B6A-9CBE-9A644C23160A}"/>
              </a:ext>
            </a:extLst>
          </p:cNvPr>
          <p:cNvSpPr>
            <a:spLocks noGrp="1"/>
          </p:cNvSpPr>
          <p:nvPr>
            <p:ph type="dt" sz="half" idx="10"/>
          </p:nvPr>
        </p:nvSpPr>
        <p:spPr/>
        <p:txBody>
          <a:bodyPr/>
          <a:lstStyle/>
          <a:p>
            <a:r>
              <a:rPr lang="tr-TR"/>
              <a:t>09.12.2020</a:t>
            </a:r>
          </a:p>
        </p:txBody>
      </p:sp>
      <p:sp>
        <p:nvSpPr>
          <p:cNvPr id="8" name="Footer Placeholder 7">
            <a:extLst>
              <a:ext uri="{FF2B5EF4-FFF2-40B4-BE49-F238E27FC236}">
                <a16:creationId xmlns:a16="http://schemas.microsoft.com/office/drawing/2014/main" id="{CE550F73-0AFB-49AC-A515-1CCDD3724355}"/>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BD63BD07-1C0A-449A-9771-B52511D29143}"/>
              </a:ext>
            </a:extLst>
          </p:cNvPr>
          <p:cNvSpPr>
            <a:spLocks noGrp="1"/>
          </p:cNvSpPr>
          <p:nvPr>
            <p:ph type="sldNum" sz="quarter" idx="12"/>
          </p:nvPr>
        </p:nvSpPr>
        <p:spPr/>
        <p:txBody>
          <a:bodyPr/>
          <a:lstStyle/>
          <a:p>
            <a:fld id="{47798A3A-5210-4E3C-B7E1-E46E5A185CCB}" type="slidenum">
              <a:rPr lang="tr-TR" smtClean="0"/>
              <a:t>‹#›</a:t>
            </a:fld>
            <a:endParaRPr lang="tr-TR"/>
          </a:p>
        </p:txBody>
      </p:sp>
    </p:spTree>
    <p:extLst>
      <p:ext uri="{BB962C8B-B14F-4D97-AF65-F5344CB8AC3E}">
        <p14:creationId xmlns:p14="http://schemas.microsoft.com/office/powerpoint/2010/main" val="1180237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3001-B267-476C-875A-F0279539FD1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45059C20-36B1-4353-84AD-225A5F8C8F67}"/>
              </a:ext>
            </a:extLst>
          </p:cNvPr>
          <p:cNvSpPr>
            <a:spLocks noGrp="1"/>
          </p:cNvSpPr>
          <p:nvPr>
            <p:ph type="dt" sz="half" idx="10"/>
          </p:nvPr>
        </p:nvSpPr>
        <p:spPr/>
        <p:txBody>
          <a:bodyPr/>
          <a:lstStyle/>
          <a:p>
            <a:r>
              <a:rPr lang="tr-TR"/>
              <a:t>09.12.2020</a:t>
            </a:r>
          </a:p>
        </p:txBody>
      </p:sp>
      <p:sp>
        <p:nvSpPr>
          <p:cNvPr id="4" name="Footer Placeholder 3">
            <a:extLst>
              <a:ext uri="{FF2B5EF4-FFF2-40B4-BE49-F238E27FC236}">
                <a16:creationId xmlns:a16="http://schemas.microsoft.com/office/drawing/2014/main" id="{F9BEE7E0-F6DE-438D-A037-9A558C6F4D7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5D51420C-BF56-4D1E-8D3B-1998DDF9BD5C}"/>
              </a:ext>
            </a:extLst>
          </p:cNvPr>
          <p:cNvSpPr>
            <a:spLocks noGrp="1"/>
          </p:cNvSpPr>
          <p:nvPr>
            <p:ph type="sldNum" sz="quarter" idx="12"/>
          </p:nvPr>
        </p:nvSpPr>
        <p:spPr/>
        <p:txBody>
          <a:bodyPr/>
          <a:lstStyle/>
          <a:p>
            <a:fld id="{47798A3A-5210-4E3C-B7E1-E46E5A185CCB}" type="slidenum">
              <a:rPr lang="tr-TR" smtClean="0"/>
              <a:t>‹#›</a:t>
            </a:fld>
            <a:endParaRPr lang="tr-TR"/>
          </a:p>
        </p:txBody>
      </p:sp>
    </p:spTree>
    <p:extLst>
      <p:ext uri="{BB962C8B-B14F-4D97-AF65-F5344CB8AC3E}">
        <p14:creationId xmlns:p14="http://schemas.microsoft.com/office/powerpoint/2010/main" val="177137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08097-FE40-4859-8E34-7960AD7A2363}"/>
              </a:ext>
            </a:extLst>
          </p:cNvPr>
          <p:cNvSpPr>
            <a:spLocks noGrp="1"/>
          </p:cNvSpPr>
          <p:nvPr>
            <p:ph type="dt" sz="half" idx="10"/>
          </p:nvPr>
        </p:nvSpPr>
        <p:spPr/>
        <p:txBody>
          <a:bodyPr/>
          <a:lstStyle/>
          <a:p>
            <a:r>
              <a:rPr lang="tr-TR"/>
              <a:t>09.12.2020</a:t>
            </a:r>
          </a:p>
        </p:txBody>
      </p:sp>
      <p:sp>
        <p:nvSpPr>
          <p:cNvPr id="3" name="Footer Placeholder 2">
            <a:extLst>
              <a:ext uri="{FF2B5EF4-FFF2-40B4-BE49-F238E27FC236}">
                <a16:creationId xmlns:a16="http://schemas.microsoft.com/office/drawing/2014/main" id="{534E82CF-8C52-4DA8-A644-500781A1F436}"/>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28196EE9-C092-45BD-ACA6-1D6661C95689}"/>
              </a:ext>
            </a:extLst>
          </p:cNvPr>
          <p:cNvSpPr>
            <a:spLocks noGrp="1"/>
          </p:cNvSpPr>
          <p:nvPr>
            <p:ph type="sldNum" sz="quarter" idx="12"/>
          </p:nvPr>
        </p:nvSpPr>
        <p:spPr/>
        <p:txBody>
          <a:bodyPr/>
          <a:lstStyle/>
          <a:p>
            <a:fld id="{47798A3A-5210-4E3C-B7E1-E46E5A185CCB}" type="slidenum">
              <a:rPr lang="tr-TR" smtClean="0"/>
              <a:t>‹#›</a:t>
            </a:fld>
            <a:endParaRPr lang="tr-TR"/>
          </a:p>
        </p:txBody>
      </p:sp>
    </p:spTree>
    <p:extLst>
      <p:ext uri="{BB962C8B-B14F-4D97-AF65-F5344CB8AC3E}">
        <p14:creationId xmlns:p14="http://schemas.microsoft.com/office/powerpoint/2010/main" val="30720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92EFA-4EC4-44CD-A21E-EA7AD752B4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60BAB0C-B018-4E5F-9AE0-B7BA6E46DE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9FCAA9E9-7AC3-42EF-BE8B-43CF5BF6D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51CA8-9ED8-4AA6-B9C7-40D80D032019}"/>
              </a:ext>
            </a:extLst>
          </p:cNvPr>
          <p:cNvSpPr>
            <a:spLocks noGrp="1"/>
          </p:cNvSpPr>
          <p:nvPr>
            <p:ph type="dt" sz="half" idx="10"/>
          </p:nvPr>
        </p:nvSpPr>
        <p:spPr/>
        <p:txBody>
          <a:bodyPr/>
          <a:lstStyle/>
          <a:p>
            <a:r>
              <a:rPr lang="tr-TR"/>
              <a:t>09.12.2020</a:t>
            </a:r>
          </a:p>
        </p:txBody>
      </p:sp>
      <p:sp>
        <p:nvSpPr>
          <p:cNvPr id="6" name="Footer Placeholder 5">
            <a:extLst>
              <a:ext uri="{FF2B5EF4-FFF2-40B4-BE49-F238E27FC236}">
                <a16:creationId xmlns:a16="http://schemas.microsoft.com/office/drawing/2014/main" id="{FCA7FFF0-AEB0-46BA-8488-FA71AE03E6E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22091D4-7CD3-42D1-9187-C989BAE9D2C8}"/>
              </a:ext>
            </a:extLst>
          </p:cNvPr>
          <p:cNvSpPr>
            <a:spLocks noGrp="1"/>
          </p:cNvSpPr>
          <p:nvPr>
            <p:ph type="sldNum" sz="quarter" idx="12"/>
          </p:nvPr>
        </p:nvSpPr>
        <p:spPr/>
        <p:txBody>
          <a:bodyPr/>
          <a:lstStyle/>
          <a:p>
            <a:fld id="{47798A3A-5210-4E3C-B7E1-E46E5A185CCB}" type="slidenum">
              <a:rPr lang="tr-TR" smtClean="0"/>
              <a:t>‹#›</a:t>
            </a:fld>
            <a:endParaRPr lang="tr-TR"/>
          </a:p>
        </p:txBody>
      </p:sp>
    </p:spTree>
    <p:extLst>
      <p:ext uri="{BB962C8B-B14F-4D97-AF65-F5344CB8AC3E}">
        <p14:creationId xmlns:p14="http://schemas.microsoft.com/office/powerpoint/2010/main" val="370545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83AB-B20F-46CB-94B5-36109043DC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7E32674C-855F-40C2-9877-80F12E4EA2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DD27BE7E-2CF2-4C41-B289-546DB7259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820B10-651A-42B3-AE08-0B886E3C553A}"/>
              </a:ext>
            </a:extLst>
          </p:cNvPr>
          <p:cNvSpPr>
            <a:spLocks noGrp="1"/>
          </p:cNvSpPr>
          <p:nvPr>
            <p:ph type="dt" sz="half" idx="10"/>
          </p:nvPr>
        </p:nvSpPr>
        <p:spPr/>
        <p:txBody>
          <a:bodyPr/>
          <a:lstStyle/>
          <a:p>
            <a:r>
              <a:rPr lang="tr-TR"/>
              <a:t>09.12.2020</a:t>
            </a:r>
          </a:p>
        </p:txBody>
      </p:sp>
      <p:sp>
        <p:nvSpPr>
          <p:cNvPr id="6" name="Footer Placeholder 5">
            <a:extLst>
              <a:ext uri="{FF2B5EF4-FFF2-40B4-BE49-F238E27FC236}">
                <a16:creationId xmlns:a16="http://schemas.microsoft.com/office/drawing/2014/main" id="{74FE2291-8468-482B-B827-BC2D25F98D44}"/>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530F5CA0-7BBE-4100-851F-C7B761B6F5C0}"/>
              </a:ext>
            </a:extLst>
          </p:cNvPr>
          <p:cNvSpPr>
            <a:spLocks noGrp="1"/>
          </p:cNvSpPr>
          <p:nvPr>
            <p:ph type="sldNum" sz="quarter" idx="12"/>
          </p:nvPr>
        </p:nvSpPr>
        <p:spPr/>
        <p:txBody>
          <a:bodyPr/>
          <a:lstStyle/>
          <a:p>
            <a:fld id="{47798A3A-5210-4E3C-B7E1-E46E5A185CCB}" type="slidenum">
              <a:rPr lang="tr-TR" smtClean="0"/>
              <a:t>‹#›</a:t>
            </a:fld>
            <a:endParaRPr lang="tr-TR"/>
          </a:p>
        </p:txBody>
      </p:sp>
    </p:spTree>
    <p:extLst>
      <p:ext uri="{BB962C8B-B14F-4D97-AF65-F5344CB8AC3E}">
        <p14:creationId xmlns:p14="http://schemas.microsoft.com/office/powerpoint/2010/main" val="390649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36A867-00B6-4DFF-AF9E-2B2D67F70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3726B921-D6A8-4BD3-8F56-85B7B28FFF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B6C09E0-2883-4041-A7D9-4C43990BC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r-TR"/>
              <a:t>09.12.2020</a:t>
            </a:r>
          </a:p>
        </p:txBody>
      </p:sp>
      <p:sp>
        <p:nvSpPr>
          <p:cNvPr id="5" name="Footer Placeholder 4">
            <a:extLst>
              <a:ext uri="{FF2B5EF4-FFF2-40B4-BE49-F238E27FC236}">
                <a16:creationId xmlns:a16="http://schemas.microsoft.com/office/drawing/2014/main" id="{34F22524-D5FD-4674-B2D7-49DC71763D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64884FB8-02FF-4F69-8082-142C22CAC1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98A3A-5210-4E3C-B7E1-E46E5A185CCB}" type="slidenum">
              <a:rPr lang="tr-TR" smtClean="0"/>
              <a:t>‹#›</a:t>
            </a:fld>
            <a:endParaRPr lang="tr-TR"/>
          </a:p>
        </p:txBody>
      </p:sp>
    </p:spTree>
    <p:extLst>
      <p:ext uri="{BB962C8B-B14F-4D97-AF65-F5344CB8AC3E}">
        <p14:creationId xmlns:p14="http://schemas.microsoft.com/office/powerpoint/2010/main" val="3759044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0DE9A087-FF75-40F5-9734-E6938F0A5B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43928" y="4347101"/>
            <a:ext cx="1809871" cy="1809871"/>
          </a:xfrm>
          <a:prstGeom prst="rect">
            <a:avLst/>
          </a:prstGeom>
          <a:noFill/>
          <a:extLst>
            <a:ext uri="{909E8E84-426E-40DD-AFC4-6F175D3DCCD1}">
              <a14:hiddenFill xmlns:a14="http://schemas.microsoft.com/office/drawing/2010/main">
                <a:solidFill>
                  <a:srgbClr val="FFFFFF"/>
                </a:solidFill>
              </a14:hiddenFill>
            </a:ext>
          </a:extLst>
        </p:spPr>
      </p:pic>
      <p:sp>
        <p:nvSpPr>
          <p:cNvPr id="137" name="Freeform: Shape 136">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38">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C4451B-E65F-4AF1-BB5D-158E6CAC2DE3}"/>
              </a:ext>
            </a:extLst>
          </p:cNvPr>
          <p:cNvSpPr>
            <a:spLocks noGrp="1"/>
          </p:cNvSpPr>
          <p:nvPr>
            <p:ph type="ctrTitle"/>
          </p:nvPr>
        </p:nvSpPr>
        <p:spPr>
          <a:xfrm>
            <a:off x="804672" y="877824"/>
            <a:ext cx="5294376" cy="3072384"/>
          </a:xfrm>
        </p:spPr>
        <p:txBody>
          <a:bodyPr anchor="b">
            <a:normAutofit/>
          </a:bodyPr>
          <a:lstStyle/>
          <a:p>
            <a:pPr algn="l"/>
            <a:r>
              <a:rPr lang="en-GB" sz="5400"/>
              <a:t>Dart Programming Language</a:t>
            </a:r>
            <a:endParaRPr lang="tr-TR" sz="5400"/>
          </a:p>
        </p:txBody>
      </p:sp>
      <p:sp>
        <p:nvSpPr>
          <p:cNvPr id="3" name="Subtitle 2">
            <a:extLst>
              <a:ext uri="{FF2B5EF4-FFF2-40B4-BE49-F238E27FC236}">
                <a16:creationId xmlns:a16="http://schemas.microsoft.com/office/drawing/2014/main" id="{DF902C23-BEFC-44DD-9A86-7CE68314B0DE}"/>
              </a:ext>
            </a:extLst>
          </p:cNvPr>
          <p:cNvSpPr>
            <a:spLocks noGrp="1"/>
          </p:cNvSpPr>
          <p:nvPr>
            <p:ph type="subTitle" idx="1"/>
          </p:nvPr>
        </p:nvSpPr>
        <p:spPr>
          <a:xfrm>
            <a:off x="804672" y="4096512"/>
            <a:ext cx="4167376" cy="1155525"/>
          </a:xfrm>
        </p:spPr>
        <p:txBody>
          <a:bodyPr anchor="t">
            <a:normAutofit/>
          </a:bodyPr>
          <a:lstStyle/>
          <a:p>
            <a:pPr algn="l"/>
            <a:r>
              <a:rPr lang="en-GB" sz="2000"/>
              <a:t>Sercan Sarman</a:t>
            </a:r>
          </a:p>
          <a:p>
            <a:pPr algn="l"/>
            <a:r>
              <a:rPr lang="en-GB" sz="2000"/>
              <a:t>December 2020</a:t>
            </a:r>
            <a:endParaRPr lang="tr-TR" sz="2000"/>
          </a:p>
        </p:txBody>
      </p:sp>
      <p:sp>
        <p:nvSpPr>
          <p:cNvPr id="5" name="Footer Placeholder 4">
            <a:extLst>
              <a:ext uri="{FF2B5EF4-FFF2-40B4-BE49-F238E27FC236}">
                <a16:creationId xmlns:a16="http://schemas.microsoft.com/office/drawing/2014/main" id="{F44488D4-4779-4A23-AFD9-7B7E1E40A084}"/>
              </a:ext>
            </a:extLst>
          </p:cNvPr>
          <p:cNvSpPr>
            <a:spLocks noGrp="1"/>
          </p:cNvSpPr>
          <p:nvPr>
            <p:ph type="ftr" sz="quarter" idx="11"/>
          </p:nvPr>
        </p:nvSpPr>
        <p:spPr>
          <a:xfrm>
            <a:off x="804672" y="6356350"/>
            <a:ext cx="4057841" cy="365125"/>
          </a:xfrm>
        </p:spPr>
        <p:txBody>
          <a:bodyPr>
            <a:normAutofit/>
          </a:bodyPr>
          <a:lstStyle/>
          <a:p>
            <a:pPr algn="l"/>
            <a:endParaRPr lang="tr-TR">
              <a:solidFill>
                <a:schemeClr val="tx1">
                  <a:alpha val="80000"/>
                </a:schemeClr>
              </a:solidFill>
            </a:endParaRPr>
          </a:p>
        </p:txBody>
      </p:sp>
      <p:sp>
        <p:nvSpPr>
          <p:cNvPr id="4" name="Date Placeholder 3">
            <a:extLst>
              <a:ext uri="{FF2B5EF4-FFF2-40B4-BE49-F238E27FC236}">
                <a16:creationId xmlns:a16="http://schemas.microsoft.com/office/drawing/2014/main" id="{3E31EBD3-752A-4FA4-9D16-8DC83472EC20}"/>
              </a:ext>
            </a:extLst>
          </p:cNvPr>
          <p:cNvSpPr>
            <a:spLocks noGrp="1"/>
          </p:cNvSpPr>
          <p:nvPr>
            <p:ph type="dt" sz="half" idx="10"/>
          </p:nvPr>
        </p:nvSpPr>
        <p:spPr>
          <a:xfrm>
            <a:off x="9334120" y="6356350"/>
            <a:ext cx="1381506" cy="365125"/>
          </a:xfrm>
        </p:spPr>
        <p:txBody>
          <a:bodyPr>
            <a:normAutofit/>
          </a:bodyPr>
          <a:lstStyle/>
          <a:p>
            <a:pPr algn="r">
              <a:spcAft>
                <a:spcPts val="600"/>
              </a:spcAft>
            </a:pPr>
            <a:r>
              <a:rPr lang="tr-TR">
                <a:solidFill>
                  <a:schemeClr val="bg1">
                    <a:alpha val="80000"/>
                  </a:schemeClr>
                </a:solidFill>
              </a:rPr>
              <a:t>09.12.2020</a:t>
            </a:r>
          </a:p>
        </p:txBody>
      </p:sp>
      <p:sp>
        <p:nvSpPr>
          <p:cNvPr id="6" name="Slide Number Placeholder 5">
            <a:extLst>
              <a:ext uri="{FF2B5EF4-FFF2-40B4-BE49-F238E27FC236}">
                <a16:creationId xmlns:a16="http://schemas.microsoft.com/office/drawing/2014/main" id="{C4F7C5C9-38DF-466A-97A4-097B8F4C1C29}"/>
              </a:ext>
            </a:extLst>
          </p:cNvPr>
          <p:cNvSpPr>
            <a:spLocks noGrp="1"/>
          </p:cNvSpPr>
          <p:nvPr>
            <p:ph type="sldNum" sz="quarter" idx="12"/>
          </p:nvPr>
        </p:nvSpPr>
        <p:spPr>
          <a:xfrm>
            <a:off x="10925174" y="6356350"/>
            <a:ext cx="428625" cy="365125"/>
          </a:xfrm>
        </p:spPr>
        <p:txBody>
          <a:bodyPr>
            <a:normAutofit/>
          </a:bodyPr>
          <a:lstStyle/>
          <a:p>
            <a:pPr>
              <a:spcAft>
                <a:spcPts val="600"/>
              </a:spcAft>
            </a:pPr>
            <a:fld id="{47798A3A-5210-4E3C-B7E1-E46E5A185CCB}" type="slidenum">
              <a:rPr lang="tr-TR" smtClean="0">
                <a:solidFill>
                  <a:schemeClr val="bg1">
                    <a:alpha val="80000"/>
                  </a:schemeClr>
                </a:solidFill>
              </a:rPr>
              <a:pPr>
                <a:spcAft>
                  <a:spcPts val="600"/>
                </a:spcAft>
              </a:pPr>
              <a:t>1</a:t>
            </a:fld>
            <a:endParaRPr lang="tr-TR">
              <a:solidFill>
                <a:schemeClr val="bg1">
                  <a:alpha val="80000"/>
                </a:schemeClr>
              </a:solidFill>
            </a:endParaRPr>
          </a:p>
        </p:txBody>
      </p:sp>
    </p:spTree>
    <p:extLst>
      <p:ext uri="{BB962C8B-B14F-4D97-AF65-F5344CB8AC3E}">
        <p14:creationId xmlns:p14="http://schemas.microsoft.com/office/powerpoint/2010/main" val="30800998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656B-2DDC-4573-85B5-13412EE2B926}"/>
              </a:ext>
            </a:extLst>
          </p:cNvPr>
          <p:cNvSpPr>
            <a:spLocks noGrp="1"/>
          </p:cNvSpPr>
          <p:nvPr>
            <p:ph type="title"/>
          </p:nvPr>
        </p:nvSpPr>
        <p:spPr/>
        <p:txBody>
          <a:bodyPr/>
          <a:lstStyle/>
          <a:p>
            <a:r>
              <a:rPr lang="en-GB" dirty="0" err="1"/>
              <a:t>Const</a:t>
            </a:r>
            <a:r>
              <a:rPr lang="en-GB" dirty="0"/>
              <a:t> objects [4]</a:t>
            </a:r>
            <a:endParaRPr lang="tr-TR" dirty="0"/>
          </a:p>
        </p:txBody>
      </p:sp>
      <p:sp>
        <p:nvSpPr>
          <p:cNvPr id="3" name="Content Placeholder 2">
            <a:extLst>
              <a:ext uri="{FF2B5EF4-FFF2-40B4-BE49-F238E27FC236}">
                <a16:creationId xmlns:a16="http://schemas.microsoft.com/office/drawing/2014/main" id="{33DED5CD-2B51-4986-84E9-363B91067306}"/>
              </a:ext>
            </a:extLst>
          </p:cNvPr>
          <p:cNvSpPr>
            <a:spLocks noGrp="1"/>
          </p:cNvSpPr>
          <p:nvPr>
            <p:ph idx="1"/>
          </p:nvPr>
        </p:nvSpPr>
        <p:spPr/>
        <p:txBody>
          <a:bodyPr>
            <a:normAutofit fontScale="92500"/>
          </a:bodyPr>
          <a:lstStyle/>
          <a:p>
            <a:r>
              <a:rPr lang="en-US" dirty="0"/>
              <a:t>They must be created from data that can be calculated at compile time. A const object does not have access to anything you would need to calculate at runtime. 1 + 2 is a valid const expression, but new </a:t>
            </a:r>
            <a:r>
              <a:rPr lang="en-US" dirty="0" err="1"/>
              <a:t>DateTime.now</a:t>
            </a:r>
            <a:r>
              <a:rPr lang="en-US" dirty="0"/>
              <a:t>() is not. </a:t>
            </a:r>
          </a:p>
          <a:p>
            <a:r>
              <a:rPr lang="en-US" dirty="0"/>
              <a:t>They are deeply, transitively immutable. If you have a final field containing a collection, that collection can still be mutable. If you have a const collection, everything in it must also be const, recursively. </a:t>
            </a:r>
          </a:p>
          <a:p>
            <a:r>
              <a:rPr lang="en-US" dirty="0"/>
              <a:t>They are *canonicalized*. This is sort of like string interning: for any given const value, a single const object will be created and re-used no matter how many times the const expression(s) are evaluated. </a:t>
            </a:r>
          </a:p>
          <a:p>
            <a:endParaRPr lang="tr-TR" dirty="0"/>
          </a:p>
        </p:txBody>
      </p:sp>
      <p:sp>
        <p:nvSpPr>
          <p:cNvPr id="4" name="Date Placeholder 3">
            <a:extLst>
              <a:ext uri="{FF2B5EF4-FFF2-40B4-BE49-F238E27FC236}">
                <a16:creationId xmlns:a16="http://schemas.microsoft.com/office/drawing/2014/main" id="{A705F0B9-0FE8-4BA5-8DAE-B56A3D8675E0}"/>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9EB4908D-74F3-4738-8198-975CE5B707A5}"/>
              </a:ext>
            </a:extLst>
          </p:cNvPr>
          <p:cNvSpPr>
            <a:spLocks noGrp="1"/>
          </p:cNvSpPr>
          <p:nvPr>
            <p:ph type="ftr" sz="quarter" idx="11"/>
          </p:nvPr>
        </p:nvSpPr>
        <p:spPr>
          <a:xfrm>
            <a:off x="1981200" y="6356350"/>
            <a:ext cx="6172200" cy="365125"/>
          </a:xfrm>
        </p:spPr>
        <p:txBody>
          <a:bodyPr/>
          <a:lstStyle/>
          <a:p>
            <a:pPr algn="just"/>
            <a:r>
              <a:rPr lang="en-GB" dirty="0"/>
              <a:t>[4] https://news.dartlang.org/2012/06/const-static-final-oh-my.html</a:t>
            </a:r>
            <a:endParaRPr lang="tr-TR" dirty="0"/>
          </a:p>
        </p:txBody>
      </p:sp>
      <p:sp>
        <p:nvSpPr>
          <p:cNvPr id="6" name="Slide Number Placeholder 5">
            <a:extLst>
              <a:ext uri="{FF2B5EF4-FFF2-40B4-BE49-F238E27FC236}">
                <a16:creationId xmlns:a16="http://schemas.microsoft.com/office/drawing/2014/main" id="{4B26AE40-683B-46F6-B0F0-EBD56BBB1535}"/>
              </a:ext>
            </a:extLst>
          </p:cNvPr>
          <p:cNvSpPr>
            <a:spLocks noGrp="1"/>
          </p:cNvSpPr>
          <p:nvPr>
            <p:ph type="sldNum" sz="quarter" idx="12"/>
          </p:nvPr>
        </p:nvSpPr>
        <p:spPr/>
        <p:txBody>
          <a:bodyPr/>
          <a:lstStyle/>
          <a:p>
            <a:fld id="{47798A3A-5210-4E3C-B7E1-E46E5A185CCB}" type="slidenum">
              <a:rPr lang="tr-TR" smtClean="0"/>
              <a:t>10</a:t>
            </a:fld>
            <a:endParaRPr lang="tr-TR"/>
          </a:p>
        </p:txBody>
      </p:sp>
    </p:spTree>
    <p:extLst>
      <p:ext uri="{BB962C8B-B14F-4D97-AF65-F5344CB8AC3E}">
        <p14:creationId xmlns:p14="http://schemas.microsoft.com/office/powerpoint/2010/main" val="362330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63BE-BFDD-4E8F-9E3F-EF88F5B16635}"/>
              </a:ext>
            </a:extLst>
          </p:cNvPr>
          <p:cNvSpPr>
            <a:spLocks noGrp="1"/>
          </p:cNvSpPr>
          <p:nvPr>
            <p:ph type="title"/>
          </p:nvPr>
        </p:nvSpPr>
        <p:spPr/>
        <p:txBody>
          <a:bodyPr/>
          <a:lstStyle/>
          <a:p>
            <a:r>
              <a:rPr lang="en-GB" dirty="0"/>
              <a:t>Const.</a:t>
            </a:r>
            <a:endParaRPr lang="tr-TR" dirty="0"/>
          </a:p>
        </p:txBody>
      </p:sp>
      <p:sp>
        <p:nvSpPr>
          <p:cNvPr id="3" name="Content Placeholder 2">
            <a:extLst>
              <a:ext uri="{FF2B5EF4-FFF2-40B4-BE49-F238E27FC236}">
                <a16:creationId xmlns:a16="http://schemas.microsoft.com/office/drawing/2014/main" id="{8007E616-2A7A-40FD-9477-9CECA1BB8E02}"/>
              </a:ext>
            </a:extLst>
          </p:cNvPr>
          <p:cNvSpPr>
            <a:spLocks noGrp="1"/>
          </p:cNvSpPr>
          <p:nvPr>
            <p:ph idx="1"/>
          </p:nvPr>
        </p:nvSpPr>
        <p:spPr/>
        <p:txBody>
          <a:bodyPr>
            <a:normAutofit lnSpcReduction="10000"/>
          </a:bodyPr>
          <a:lstStyle/>
          <a:p>
            <a:r>
              <a:rPr lang="en-US" dirty="0" err="1"/>
              <a:t>getConst</a:t>
            </a:r>
            <a:r>
              <a:rPr lang="en-US" dirty="0"/>
              <a:t>() =&gt; const [1, 2]; </a:t>
            </a:r>
            <a:br>
              <a:rPr lang="en-US" dirty="0"/>
            </a:br>
            <a:r>
              <a:rPr lang="en-US" dirty="0"/>
              <a:t>main() { </a:t>
            </a:r>
            <a:br>
              <a:rPr lang="en-US" dirty="0"/>
            </a:br>
            <a:r>
              <a:rPr lang="en-US" dirty="0"/>
              <a:t>  var a = </a:t>
            </a:r>
            <a:r>
              <a:rPr lang="en-US" dirty="0" err="1"/>
              <a:t>getConst</a:t>
            </a:r>
            <a:r>
              <a:rPr lang="en-US" dirty="0"/>
              <a:t>(); </a:t>
            </a:r>
            <a:br>
              <a:rPr lang="en-US" dirty="0"/>
            </a:br>
            <a:r>
              <a:rPr lang="en-US" dirty="0"/>
              <a:t>  var b = </a:t>
            </a:r>
            <a:r>
              <a:rPr lang="en-US" dirty="0" err="1"/>
              <a:t>getConst</a:t>
            </a:r>
            <a:r>
              <a:rPr lang="en-US" dirty="0"/>
              <a:t>(); </a:t>
            </a:r>
            <a:br>
              <a:rPr lang="en-US" dirty="0"/>
            </a:br>
            <a:r>
              <a:rPr lang="en-US" dirty="0"/>
              <a:t>  print(a === b); // true </a:t>
            </a:r>
            <a:br>
              <a:rPr lang="en-US" dirty="0"/>
            </a:br>
            <a:r>
              <a:rPr lang="en-US" dirty="0"/>
              <a:t>} </a:t>
            </a:r>
            <a:br>
              <a:rPr lang="en-US" dirty="0"/>
            </a:br>
            <a:br>
              <a:rPr lang="en-US" dirty="0"/>
            </a:br>
            <a:r>
              <a:rPr lang="en-US" dirty="0"/>
              <a:t>I think Dart does a pretty good job of keeping the semantics and the keywords nicely clear and distinct. (There was a time where const was used both for const and final. It was confusing.) The only downside is that when you want to indicate a member that is single-assignment and on the class itself, you have to use both keywords: static final.</a:t>
            </a:r>
            <a:endParaRPr lang="tr-TR" dirty="0"/>
          </a:p>
        </p:txBody>
      </p:sp>
      <p:sp>
        <p:nvSpPr>
          <p:cNvPr id="4" name="Date Placeholder 3">
            <a:extLst>
              <a:ext uri="{FF2B5EF4-FFF2-40B4-BE49-F238E27FC236}">
                <a16:creationId xmlns:a16="http://schemas.microsoft.com/office/drawing/2014/main" id="{D8052846-8AF3-4322-B26E-4E7AD733F4A4}"/>
              </a:ext>
            </a:extLst>
          </p:cNvPr>
          <p:cNvSpPr>
            <a:spLocks noGrp="1"/>
          </p:cNvSpPr>
          <p:nvPr>
            <p:ph type="dt" sz="half" idx="10"/>
          </p:nvPr>
        </p:nvSpPr>
        <p:spPr/>
        <p:txBody>
          <a:bodyPr/>
          <a:lstStyle/>
          <a:p>
            <a:r>
              <a:rPr lang="tr-TR"/>
              <a:t>09.12.2020</a:t>
            </a:r>
          </a:p>
        </p:txBody>
      </p:sp>
      <p:sp>
        <p:nvSpPr>
          <p:cNvPr id="6" name="Slide Number Placeholder 5">
            <a:extLst>
              <a:ext uri="{FF2B5EF4-FFF2-40B4-BE49-F238E27FC236}">
                <a16:creationId xmlns:a16="http://schemas.microsoft.com/office/drawing/2014/main" id="{871B9E2A-4BB2-4E39-96B1-E27FB436F0C7}"/>
              </a:ext>
            </a:extLst>
          </p:cNvPr>
          <p:cNvSpPr>
            <a:spLocks noGrp="1"/>
          </p:cNvSpPr>
          <p:nvPr>
            <p:ph type="sldNum" sz="quarter" idx="12"/>
          </p:nvPr>
        </p:nvSpPr>
        <p:spPr/>
        <p:txBody>
          <a:bodyPr/>
          <a:lstStyle/>
          <a:p>
            <a:fld id="{47798A3A-5210-4E3C-B7E1-E46E5A185CCB}" type="slidenum">
              <a:rPr lang="tr-TR" smtClean="0"/>
              <a:t>11</a:t>
            </a:fld>
            <a:endParaRPr lang="tr-TR"/>
          </a:p>
        </p:txBody>
      </p:sp>
      <p:sp>
        <p:nvSpPr>
          <p:cNvPr id="7" name="Footer Placeholder 4">
            <a:extLst>
              <a:ext uri="{FF2B5EF4-FFF2-40B4-BE49-F238E27FC236}">
                <a16:creationId xmlns:a16="http://schemas.microsoft.com/office/drawing/2014/main" id="{9EB4908D-74F3-4738-8198-975CE5B707A5}"/>
              </a:ext>
            </a:extLst>
          </p:cNvPr>
          <p:cNvSpPr>
            <a:spLocks noGrp="1"/>
          </p:cNvSpPr>
          <p:nvPr>
            <p:ph type="ftr" sz="quarter" idx="11"/>
          </p:nvPr>
        </p:nvSpPr>
        <p:spPr>
          <a:xfrm>
            <a:off x="2069869" y="6356350"/>
            <a:ext cx="6083531" cy="365125"/>
          </a:xfrm>
        </p:spPr>
        <p:txBody>
          <a:bodyPr/>
          <a:lstStyle/>
          <a:p>
            <a:pPr algn="just"/>
            <a:r>
              <a:rPr lang="en-GB" dirty="0"/>
              <a:t>[4] https://news.dartlang.org/2012/06/const-static-final-oh-my.html</a:t>
            </a:r>
            <a:endParaRPr lang="tr-TR" dirty="0"/>
          </a:p>
        </p:txBody>
      </p:sp>
    </p:spTree>
    <p:extLst>
      <p:ext uri="{BB962C8B-B14F-4D97-AF65-F5344CB8AC3E}">
        <p14:creationId xmlns:p14="http://schemas.microsoft.com/office/powerpoint/2010/main" val="194090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a:t>
            </a:r>
            <a:endParaRPr lang="en-US" dirty="0"/>
          </a:p>
        </p:txBody>
      </p:sp>
      <p:pic>
        <p:nvPicPr>
          <p:cNvPr id="7" name="Content Placeholder 6"/>
          <p:cNvPicPr>
            <a:picLocks noGrp="1" noChangeAspect="1"/>
          </p:cNvPicPr>
          <p:nvPr>
            <p:ph idx="1"/>
          </p:nvPr>
        </p:nvPicPr>
        <p:blipFill>
          <a:blip r:embed="rId2"/>
          <a:stretch>
            <a:fillRect/>
          </a:stretch>
        </p:blipFill>
        <p:spPr>
          <a:xfrm>
            <a:off x="3464189" y="1027906"/>
            <a:ext cx="5263621" cy="4922461"/>
          </a:xfrm>
          <a:prstGeom prst="rect">
            <a:avLst/>
          </a:prstGeom>
        </p:spPr>
      </p:pic>
      <p:sp>
        <p:nvSpPr>
          <p:cNvPr id="4" name="Date Placeholder 3"/>
          <p:cNvSpPr>
            <a:spLocks noGrp="1"/>
          </p:cNvSpPr>
          <p:nvPr>
            <p:ph type="dt" sz="half" idx="10"/>
          </p:nvPr>
        </p:nvSpPr>
        <p:spPr/>
        <p:txBody>
          <a:bodyPr/>
          <a:lstStyle/>
          <a:p>
            <a:r>
              <a:rPr lang="tr-TR"/>
              <a:t>09.12.2020</a:t>
            </a:r>
          </a:p>
        </p:txBody>
      </p:sp>
      <p:sp>
        <p:nvSpPr>
          <p:cNvPr id="5" name="Footer Placeholder 4"/>
          <p:cNvSpPr>
            <a:spLocks noGrp="1"/>
          </p:cNvSpPr>
          <p:nvPr>
            <p:ph type="ftr" sz="quarter" idx="11"/>
          </p:nvPr>
        </p:nvSpPr>
        <p:spPr>
          <a:xfrm>
            <a:off x="1870364" y="6356350"/>
            <a:ext cx="8620298" cy="365125"/>
          </a:xfrm>
        </p:spPr>
        <p:txBody>
          <a:bodyPr/>
          <a:lstStyle/>
          <a:p>
            <a:r>
              <a:rPr lang="en-US" dirty="0"/>
              <a:t>[9] https://stackoverflow.com/questions/50431055/what-is-the-difference-between-the-const-and-final-keywords-in-dart</a:t>
            </a:r>
            <a:endParaRPr lang="tr-TR" dirty="0"/>
          </a:p>
          <a:p>
            <a:endParaRPr lang="tr-TR" dirty="0"/>
          </a:p>
        </p:txBody>
      </p:sp>
      <p:sp>
        <p:nvSpPr>
          <p:cNvPr id="6" name="Slide Number Placeholder 5"/>
          <p:cNvSpPr>
            <a:spLocks noGrp="1"/>
          </p:cNvSpPr>
          <p:nvPr>
            <p:ph type="sldNum" sz="quarter" idx="12"/>
          </p:nvPr>
        </p:nvSpPr>
        <p:spPr/>
        <p:txBody>
          <a:bodyPr/>
          <a:lstStyle/>
          <a:p>
            <a:fld id="{47798A3A-5210-4E3C-B7E1-E46E5A185CCB}" type="slidenum">
              <a:rPr lang="tr-TR" smtClean="0"/>
              <a:t>12</a:t>
            </a:fld>
            <a:endParaRPr lang="tr-TR"/>
          </a:p>
        </p:txBody>
      </p:sp>
    </p:spTree>
    <p:extLst>
      <p:ext uri="{BB962C8B-B14F-4D97-AF65-F5344CB8AC3E}">
        <p14:creationId xmlns:p14="http://schemas.microsoft.com/office/powerpoint/2010/main" val="667255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63E5-17F9-49C0-83AC-C9481FA913AA}"/>
              </a:ext>
            </a:extLst>
          </p:cNvPr>
          <p:cNvSpPr>
            <a:spLocks noGrp="1"/>
          </p:cNvSpPr>
          <p:nvPr>
            <p:ph type="title"/>
          </p:nvPr>
        </p:nvSpPr>
        <p:spPr>
          <a:xfrm>
            <a:off x="838200" y="428921"/>
            <a:ext cx="10515600" cy="1325563"/>
          </a:xfrm>
        </p:spPr>
        <p:txBody>
          <a:bodyPr/>
          <a:lstStyle/>
          <a:p>
            <a:r>
              <a:rPr lang="en-GB" dirty="0"/>
              <a:t>Short History (contd.)</a:t>
            </a:r>
            <a:endParaRPr lang="tr-TR" dirty="0">
              <a:highlight>
                <a:srgbClr val="FFFF00"/>
              </a:highlight>
            </a:endParaRPr>
          </a:p>
        </p:txBody>
      </p:sp>
      <p:sp>
        <p:nvSpPr>
          <p:cNvPr id="3" name="Content Placeholder 2">
            <a:extLst>
              <a:ext uri="{FF2B5EF4-FFF2-40B4-BE49-F238E27FC236}">
                <a16:creationId xmlns:a16="http://schemas.microsoft.com/office/drawing/2014/main" id="{56FDD061-C422-41AA-BF74-19567E9924EF}"/>
              </a:ext>
            </a:extLst>
          </p:cNvPr>
          <p:cNvSpPr>
            <a:spLocks noGrp="1"/>
          </p:cNvSpPr>
          <p:nvPr>
            <p:ph idx="1"/>
          </p:nvPr>
        </p:nvSpPr>
        <p:spPr>
          <a:xfrm>
            <a:off x="838200" y="1506648"/>
            <a:ext cx="10515600" cy="4351338"/>
          </a:xfrm>
        </p:spPr>
        <p:txBody>
          <a:bodyPr>
            <a:normAutofit fontScale="92500"/>
          </a:bodyPr>
          <a:lstStyle/>
          <a:p>
            <a:pPr algn="just"/>
            <a:r>
              <a:rPr lang="en-US" dirty="0"/>
              <a:t>July 2014, </a:t>
            </a:r>
            <a:r>
              <a:rPr lang="en-US" dirty="0" err="1"/>
              <a:t>Ecma</a:t>
            </a:r>
            <a:r>
              <a:rPr lang="en-US" dirty="0"/>
              <a:t> International approved the first edition of the Dart language specification at the 107</a:t>
            </a:r>
            <a:r>
              <a:rPr lang="en-US" baseline="30000" dirty="0"/>
              <a:t>th</a:t>
            </a:r>
            <a:r>
              <a:rPr lang="en-US" dirty="0"/>
              <a:t> General Assembly of the international body.</a:t>
            </a:r>
          </a:p>
          <a:p>
            <a:pPr algn="just"/>
            <a:r>
              <a:rPr lang="en-US" dirty="0"/>
              <a:t>December 2014, yet another edition of the Dart language specification was approved by </a:t>
            </a:r>
            <a:r>
              <a:rPr lang="en-US" dirty="0" err="1"/>
              <a:t>Ecma</a:t>
            </a:r>
            <a:r>
              <a:rPr lang="en-US" dirty="0"/>
              <a:t> International. </a:t>
            </a:r>
            <a:r>
              <a:rPr lang="en-US" dirty="0" err="1"/>
              <a:t>Enums</a:t>
            </a:r>
            <a:r>
              <a:rPr lang="en-US" dirty="0"/>
              <a:t> also introduced.</a:t>
            </a:r>
          </a:p>
          <a:p>
            <a:pPr algn="just"/>
            <a:r>
              <a:rPr lang="en-US" dirty="0"/>
              <a:t>January 2015, </a:t>
            </a:r>
            <a:r>
              <a:rPr lang="en-US" dirty="0" err="1"/>
              <a:t>Ecma</a:t>
            </a:r>
            <a:r>
              <a:rPr lang="en-US" dirty="0"/>
              <a:t> Discussion Topics: Configurable Imports, Union Types, Generic Methods (aka polymorphic methods)</a:t>
            </a:r>
          </a:p>
          <a:p>
            <a:pPr algn="just"/>
            <a:r>
              <a:rPr lang="en-US" dirty="0"/>
              <a:t>March 2015, Rest API with Dart announcement</a:t>
            </a:r>
          </a:p>
          <a:p>
            <a:pPr algn="just"/>
            <a:r>
              <a:rPr lang="en-US" dirty="0"/>
              <a:t>March 2015, </a:t>
            </a:r>
            <a:r>
              <a:rPr lang="en-US" dirty="0" err="1"/>
              <a:t>Enum</a:t>
            </a:r>
            <a:r>
              <a:rPr lang="en-US" dirty="0"/>
              <a:t> fully supported with Dart 1.9</a:t>
            </a:r>
          </a:p>
          <a:p>
            <a:pPr algn="just"/>
            <a:r>
              <a:rPr lang="en-US" dirty="0"/>
              <a:t>June 2015, Dart is on GitHub</a:t>
            </a:r>
          </a:p>
          <a:p>
            <a:pPr algn="just"/>
            <a:endParaRPr lang="en-US" dirty="0"/>
          </a:p>
          <a:p>
            <a:pPr algn="just"/>
            <a:endParaRPr lang="en-US" dirty="0"/>
          </a:p>
        </p:txBody>
      </p:sp>
      <p:sp>
        <p:nvSpPr>
          <p:cNvPr id="4" name="Date Placeholder 3">
            <a:extLst>
              <a:ext uri="{FF2B5EF4-FFF2-40B4-BE49-F238E27FC236}">
                <a16:creationId xmlns:a16="http://schemas.microsoft.com/office/drawing/2014/main" id="{A02866A2-DCEB-478D-8AD7-BE70A5F387C9}"/>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806CCDE3-A0AB-478F-8BC0-223251241A43}"/>
              </a:ext>
            </a:extLst>
          </p:cNvPr>
          <p:cNvSpPr>
            <a:spLocks noGrp="1"/>
          </p:cNvSpPr>
          <p:nvPr>
            <p:ph type="ftr" sz="quarter" idx="11"/>
          </p:nvPr>
        </p:nvSpPr>
        <p:spPr>
          <a:xfrm>
            <a:off x="1967023" y="6356350"/>
            <a:ext cx="8931349" cy="365125"/>
          </a:xfrm>
        </p:spPr>
        <p:txBody>
          <a:bodyPr/>
          <a:lstStyle/>
          <a:p>
            <a:pPr algn="just"/>
            <a:r>
              <a:rPr lang="en-GB" dirty="0"/>
              <a:t>[3] </a:t>
            </a:r>
            <a:r>
              <a:rPr lang="en-US" dirty="0"/>
              <a:t>Dart 1.0: A stable SDK for structured web apps". news.dartlang.org</a:t>
            </a:r>
            <a:endParaRPr lang="tr-TR" dirty="0"/>
          </a:p>
        </p:txBody>
      </p:sp>
      <p:sp>
        <p:nvSpPr>
          <p:cNvPr id="6" name="Slide Number Placeholder 5">
            <a:extLst>
              <a:ext uri="{FF2B5EF4-FFF2-40B4-BE49-F238E27FC236}">
                <a16:creationId xmlns:a16="http://schemas.microsoft.com/office/drawing/2014/main" id="{B5799BD2-7477-4B56-B5C1-320AFDBCA20B}"/>
              </a:ext>
            </a:extLst>
          </p:cNvPr>
          <p:cNvSpPr>
            <a:spLocks noGrp="1"/>
          </p:cNvSpPr>
          <p:nvPr>
            <p:ph type="sldNum" sz="quarter" idx="12"/>
          </p:nvPr>
        </p:nvSpPr>
        <p:spPr/>
        <p:txBody>
          <a:bodyPr/>
          <a:lstStyle/>
          <a:p>
            <a:fld id="{47798A3A-5210-4E3C-B7E1-E46E5A185CCB}" type="slidenum">
              <a:rPr lang="tr-TR" smtClean="0"/>
              <a:t>13</a:t>
            </a:fld>
            <a:endParaRPr lang="tr-TR"/>
          </a:p>
        </p:txBody>
      </p:sp>
    </p:spTree>
    <p:extLst>
      <p:ext uri="{BB962C8B-B14F-4D97-AF65-F5344CB8AC3E}">
        <p14:creationId xmlns:p14="http://schemas.microsoft.com/office/powerpoint/2010/main" val="144619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63E5-17F9-49C0-83AC-C9481FA913AA}"/>
              </a:ext>
            </a:extLst>
          </p:cNvPr>
          <p:cNvSpPr>
            <a:spLocks noGrp="1"/>
          </p:cNvSpPr>
          <p:nvPr>
            <p:ph type="title"/>
          </p:nvPr>
        </p:nvSpPr>
        <p:spPr>
          <a:xfrm>
            <a:off x="838200" y="428921"/>
            <a:ext cx="10515600" cy="1325563"/>
          </a:xfrm>
        </p:spPr>
        <p:txBody>
          <a:bodyPr/>
          <a:lstStyle/>
          <a:p>
            <a:r>
              <a:rPr lang="en-GB" dirty="0"/>
              <a:t>Short History</a:t>
            </a:r>
            <a:endParaRPr lang="tr-TR" dirty="0">
              <a:highlight>
                <a:srgbClr val="FFFF00"/>
              </a:highlight>
            </a:endParaRPr>
          </a:p>
        </p:txBody>
      </p:sp>
      <p:sp>
        <p:nvSpPr>
          <p:cNvPr id="3" name="Content Placeholder 2">
            <a:extLst>
              <a:ext uri="{FF2B5EF4-FFF2-40B4-BE49-F238E27FC236}">
                <a16:creationId xmlns:a16="http://schemas.microsoft.com/office/drawing/2014/main" id="{56FDD061-C422-41AA-BF74-19567E9924EF}"/>
              </a:ext>
            </a:extLst>
          </p:cNvPr>
          <p:cNvSpPr>
            <a:spLocks noGrp="1"/>
          </p:cNvSpPr>
          <p:nvPr>
            <p:ph idx="1"/>
          </p:nvPr>
        </p:nvSpPr>
        <p:spPr>
          <a:xfrm>
            <a:off x="838200" y="1506648"/>
            <a:ext cx="10515600" cy="4351338"/>
          </a:xfrm>
        </p:spPr>
        <p:txBody>
          <a:bodyPr>
            <a:normAutofit/>
          </a:bodyPr>
          <a:lstStyle/>
          <a:p>
            <a:r>
              <a:rPr lang="en-US" dirty="0"/>
              <a:t>August 2018, Dart 2.0 release (optimized for Client-Side development)</a:t>
            </a:r>
          </a:p>
          <a:p>
            <a:r>
              <a:rPr lang="en-US" dirty="0"/>
              <a:t>November 2018, Dart 2.1 release (improved performance &amp; usability)</a:t>
            </a:r>
          </a:p>
          <a:p>
            <a:r>
              <a:rPr lang="en-US" dirty="0"/>
              <a:t>February 2019, Dart 2.2: Faster native code, support for set literals</a:t>
            </a:r>
          </a:p>
          <a:p>
            <a:r>
              <a:rPr lang="en-US" dirty="0"/>
              <a:t>November 2019, Dart 2.6: Compile Dart to self contained native executables</a:t>
            </a:r>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A02866A2-DCEB-478D-8AD7-BE70A5F387C9}"/>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806CCDE3-A0AB-478F-8BC0-223251241A43}"/>
              </a:ext>
            </a:extLst>
          </p:cNvPr>
          <p:cNvSpPr>
            <a:spLocks noGrp="1"/>
          </p:cNvSpPr>
          <p:nvPr>
            <p:ph type="ftr" sz="quarter" idx="11"/>
          </p:nvPr>
        </p:nvSpPr>
        <p:spPr>
          <a:xfrm>
            <a:off x="1967023" y="6356350"/>
            <a:ext cx="8931349" cy="365125"/>
          </a:xfrm>
        </p:spPr>
        <p:txBody>
          <a:bodyPr/>
          <a:lstStyle/>
          <a:p>
            <a:pPr algn="just"/>
            <a:r>
              <a:rPr lang="en-GB" dirty="0"/>
              <a:t>[3] </a:t>
            </a:r>
            <a:r>
              <a:rPr lang="en-US" dirty="0"/>
              <a:t>Dart 1.0: A stable SDK for structured web apps". news.dartlang.org</a:t>
            </a:r>
          </a:p>
          <a:p>
            <a:pPr algn="just"/>
            <a:r>
              <a:rPr lang="en-US" dirty="0"/>
              <a:t>[8] https://medium.com/dartlang</a:t>
            </a:r>
            <a:endParaRPr lang="tr-TR" dirty="0"/>
          </a:p>
        </p:txBody>
      </p:sp>
      <p:sp>
        <p:nvSpPr>
          <p:cNvPr id="6" name="Slide Number Placeholder 5">
            <a:extLst>
              <a:ext uri="{FF2B5EF4-FFF2-40B4-BE49-F238E27FC236}">
                <a16:creationId xmlns:a16="http://schemas.microsoft.com/office/drawing/2014/main" id="{B5799BD2-7477-4B56-B5C1-320AFDBCA20B}"/>
              </a:ext>
            </a:extLst>
          </p:cNvPr>
          <p:cNvSpPr>
            <a:spLocks noGrp="1"/>
          </p:cNvSpPr>
          <p:nvPr>
            <p:ph type="sldNum" sz="quarter" idx="12"/>
          </p:nvPr>
        </p:nvSpPr>
        <p:spPr/>
        <p:txBody>
          <a:bodyPr/>
          <a:lstStyle/>
          <a:p>
            <a:fld id="{47798A3A-5210-4E3C-B7E1-E46E5A185CCB}" type="slidenum">
              <a:rPr lang="tr-TR" smtClean="0"/>
              <a:t>14</a:t>
            </a:fld>
            <a:endParaRPr lang="tr-TR"/>
          </a:p>
        </p:txBody>
      </p:sp>
    </p:spTree>
    <p:extLst>
      <p:ext uri="{BB962C8B-B14F-4D97-AF65-F5344CB8AC3E}">
        <p14:creationId xmlns:p14="http://schemas.microsoft.com/office/powerpoint/2010/main" val="330471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B44E-2FE3-4663-8C77-B7FE14D683B8}"/>
              </a:ext>
            </a:extLst>
          </p:cNvPr>
          <p:cNvSpPr>
            <a:spLocks noGrp="1"/>
          </p:cNvSpPr>
          <p:nvPr>
            <p:ph type="title"/>
          </p:nvPr>
        </p:nvSpPr>
        <p:spPr/>
        <p:txBody>
          <a:bodyPr/>
          <a:lstStyle/>
          <a:p>
            <a:r>
              <a:rPr lang="en-GB" dirty="0"/>
              <a:t>Domain</a:t>
            </a:r>
            <a:endParaRPr lang="tr-TR" dirty="0"/>
          </a:p>
        </p:txBody>
      </p:sp>
      <p:sp>
        <p:nvSpPr>
          <p:cNvPr id="3" name="Content Placeholder 2">
            <a:extLst>
              <a:ext uri="{FF2B5EF4-FFF2-40B4-BE49-F238E27FC236}">
                <a16:creationId xmlns:a16="http://schemas.microsoft.com/office/drawing/2014/main" id="{1A0F5F22-778A-4211-B9BC-349D8B7DF099}"/>
              </a:ext>
            </a:extLst>
          </p:cNvPr>
          <p:cNvSpPr>
            <a:spLocks noGrp="1"/>
          </p:cNvSpPr>
          <p:nvPr>
            <p:ph idx="1"/>
          </p:nvPr>
        </p:nvSpPr>
        <p:spPr/>
        <p:txBody>
          <a:bodyPr/>
          <a:lstStyle/>
          <a:p>
            <a:r>
              <a:rPr lang="en-US" b="1" dirty="0"/>
              <a:t>Dart</a:t>
            </a:r>
            <a:r>
              <a:rPr lang="en-US" dirty="0"/>
              <a:t> is a client-optimized </a:t>
            </a:r>
            <a:r>
              <a:rPr lang="en-US" b="1" dirty="0"/>
              <a:t>programming language</a:t>
            </a:r>
            <a:r>
              <a:rPr lang="en-US" dirty="0"/>
              <a:t> for apps on multiple platforms. </a:t>
            </a:r>
          </a:p>
          <a:p>
            <a:r>
              <a:rPr lang="en-US" dirty="0"/>
              <a:t>It is developed by Google (Important for Long Term Support)</a:t>
            </a:r>
          </a:p>
          <a:p>
            <a:r>
              <a:rPr lang="en-US" b="1" dirty="0"/>
              <a:t>Used</a:t>
            </a:r>
            <a:r>
              <a:rPr lang="en-US" dirty="0"/>
              <a:t> to build mobile, desktop, server, and web applications. </a:t>
            </a:r>
          </a:p>
          <a:p>
            <a:r>
              <a:rPr lang="en-US" b="1" dirty="0"/>
              <a:t>Dart</a:t>
            </a:r>
            <a:r>
              <a:rPr lang="en-US" dirty="0"/>
              <a:t> is an object-oriented, class-based, garbage-collected </a:t>
            </a:r>
            <a:r>
              <a:rPr lang="en-US" b="1" dirty="0"/>
              <a:t>language</a:t>
            </a:r>
            <a:r>
              <a:rPr lang="en-US" dirty="0"/>
              <a:t> with C-style syntax.</a:t>
            </a:r>
            <a:endParaRPr lang="tr-TR" dirty="0"/>
          </a:p>
        </p:txBody>
      </p:sp>
      <p:sp>
        <p:nvSpPr>
          <p:cNvPr id="4" name="Date Placeholder 3">
            <a:extLst>
              <a:ext uri="{FF2B5EF4-FFF2-40B4-BE49-F238E27FC236}">
                <a16:creationId xmlns:a16="http://schemas.microsoft.com/office/drawing/2014/main" id="{D42B42B4-BCA6-4B75-834E-C2F6D91D51D3}"/>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B8FC4F61-CC99-48C3-8CB9-FFEA76DCA0C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AC10125-5164-4E2B-B895-A1DBBC9A5FEB}"/>
              </a:ext>
            </a:extLst>
          </p:cNvPr>
          <p:cNvSpPr>
            <a:spLocks noGrp="1"/>
          </p:cNvSpPr>
          <p:nvPr>
            <p:ph type="sldNum" sz="quarter" idx="12"/>
          </p:nvPr>
        </p:nvSpPr>
        <p:spPr/>
        <p:txBody>
          <a:bodyPr/>
          <a:lstStyle/>
          <a:p>
            <a:fld id="{47798A3A-5210-4E3C-B7E1-E46E5A185CCB}" type="slidenum">
              <a:rPr lang="tr-TR" smtClean="0"/>
              <a:t>15</a:t>
            </a:fld>
            <a:endParaRPr lang="tr-TR"/>
          </a:p>
        </p:txBody>
      </p:sp>
    </p:spTree>
    <p:extLst>
      <p:ext uri="{BB962C8B-B14F-4D97-AF65-F5344CB8AC3E}">
        <p14:creationId xmlns:p14="http://schemas.microsoft.com/office/powerpoint/2010/main" val="431808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921E-5C0A-454B-8853-13ECE8B6ACF4}"/>
              </a:ext>
            </a:extLst>
          </p:cNvPr>
          <p:cNvSpPr>
            <a:spLocks noGrp="1"/>
          </p:cNvSpPr>
          <p:nvPr>
            <p:ph type="title"/>
          </p:nvPr>
        </p:nvSpPr>
        <p:spPr/>
        <p:txBody>
          <a:bodyPr/>
          <a:lstStyle/>
          <a:p>
            <a:r>
              <a:rPr lang="en-GB" dirty="0"/>
              <a:t>Readability</a:t>
            </a:r>
            <a:endParaRPr lang="tr-TR" dirty="0"/>
          </a:p>
        </p:txBody>
      </p:sp>
      <p:pic>
        <p:nvPicPr>
          <p:cNvPr id="7" name="Content Placeholder 6">
            <a:extLst>
              <a:ext uri="{FF2B5EF4-FFF2-40B4-BE49-F238E27FC236}">
                <a16:creationId xmlns:a16="http://schemas.microsoft.com/office/drawing/2014/main" id="{6AECE7CA-786C-4E8F-BB4B-F158500C062E}"/>
              </a:ext>
            </a:extLst>
          </p:cNvPr>
          <p:cNvPicPr>
            <a:picLocks noGrp="1" noChangeAspect="1"/>
          </p:cNvPicPr>
          <p:nvPr>
            <p:ph idx="1"/>
          </p:nvPr>
        </p:nvPicPr>
        <p:blipFill>
          <a:blip r:embed="rId2"/>
          <a:stretch>
            <a:fillRect/>
          </a:stretch>
        </p:blipFill>
        <p:spPr>
          <a:xfrm>
            <a:off x="838200" y="1967697"/>
            <a:ext cx="11263640" cy="3175502"/>
          </a:xfrm>
          <a:prstGeom prst="rect">
            <a:avLst/>
          </a:prstGeom>
        </p:spPr>
      </p:pic>
      <p:sp>
        <p:nvSpPr>
          <p:cNvPr id="4" name="Date Placeholder 3">
            <a:extLst>
              <a:ext uri="{FF2B5EF4-FFF2-40B4-BE49-F238E27FC236}">
                <a16:creationId xmlns:a16="http://schemas.microsoft.com/office/drawing/2014/main" id="{F9E8049A-3FD6-48F5-A4F7-25EE046D08D4}"/>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89AE0DB8-8BF0-4586-98EA-00B510EEB8E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AC0080F-34F5-469E-B31F-782DBD1B6888}"/>
              </a:ext>
            </a:extLst>
          </p:cNvPr>
          <p:cNvSpPr>
            <a:spLocks noGrp="1"/>
          </p:cNvSpPr>
          <p:nvPr>
            <p:ph type="sldNum" sz="quarter" idx="12"/>
          </p:nvPr>
        </p:nvSpPr>
        <p:spPr/>
        <p:txBody>
          <a:bodyPr/>
          <a:lstStyle/>
          <a:p>
            <a:fld id="{47798A3A-5210-4E3C-B7E1-E46E5A185CCB}" type="slidenum">
              <a:rPr lang="tr-TR" smtClean="0"/>
              <a:t>16</a:t>
            </a:fld>
            <a:endParaRPr lang="tr-TR"/>
          </a:p>
        </p:txBody>
      </p:sp>
    </p:spTree>
    <p:extLst>
      <p:ext uri="{BB962C8B-B14F-4D97-AF65-F5344CB8AC3E}">
        <p14:creationId xmlns:p14="http://schemas.microsoft.com/office/powerpoint/2010/main" val="1516247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347F-8FAF-49F9-8A99-5FCC19DEC1FE}"/>
              </a:ext>
            </a:extLst>
          </p:cNvPr>
          <p:cNvSpPr>
            <a:spLocks noGrp="1"/>
          </p:cNvSpPr>
          <p:nvPr>
            <p:ph type="title"/>
          </p:nvPr>
        </p:nvSpPr>
        <p:spPr/>
        <p:txBody>
          <a:bodyPr/>
          <a:lstStyle/>
          <a:p>
            <a:r>
              <a:rPr lang="tr-TR" dirty="0"/>
              <a:t>UpperCamelCase</a:t>
            </a:r>
          </a:p>
        </p:txBody>
      </p:sp>
      <p:pic>
        <p:nvPicPr>
          <p:cNvPr id="7" name="Content Placeholder 6">
            <a:extLst>
              <a:ext uri="{FF2B5EF4-FFF2-40B4-BE49-F238E27FC236}">
                <a16:creationId xmlns:a16="http://schemas.microsoft.com/office/drawing/2014/main" id="{E144C8D8-E372-4151-B679-9AD6CD0BEFE8}"/>
              </a:ext>
            </a:extLst>
          </p:cNvPr>
          <p:cNvPicPr>
            <a:picLocks noGrp="1" noChangeAspect="1"/>
          </p:cNvPicPr>
          <p:nvPr>
            <p:ph idx="1"/>
          </p:nvPr>
        </p:nvPicPr>
        <p:blipFill>
          <a:blip r:embed="rId2"/>
          <a:stretch>
            <a:fillRect/>
          </a:stretch>
        </p:blipFill>
        <p:spPr>
          <a:xfrm>
            <a:off x="838200" y="1569170"/>
            <a:ext cx="9029700" cy="2209800"/>
          </a:xfrm>
          <a:prstGeom prst="rect">
            <a:avLst/>
          </a:prstGeom>
        </p:spPr>
      </p:pic>
      <p:sp>
        <p:nvSpPr>
          <p:cNvPr id="4" name="Date Placeholder 3">
            <a:extLst>
              <a:ext uri="{FF2B5EF4-FFF2-40B4-BE49-F238E27FC236}">
                <a16:creationId xmlns:a16="http://schemas.microsoft.com/office/drawing/2014/main" id="{5E9684C6-7BE3-4869-ADC3-AB16AEA83DD1}"/>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2E897E0B-C9DD-4E77-BEC6-B7D0009CFF0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167E4FF-8827-4799-9514-06848A09D957}"/>
              </a:ext>
            </a:extLst>
          </p:cNvPr>
          <p:cNvSpPr>
            <a:spLocks noGrp="1"/>
          </p:cNvSpPr>
          <p:nvPr>
            <p:ph type="sldNum" sz="quarter" idx="12"/>
          </p:nvPr>
        </p:nvSpPr>
        <p:spPr/>
        <p:txBody>
          <a:bodyPr/>
          <a:lstStyle/>
          <a:p>
            <a:fld id="{47798A3A-5210-4E3C-B7E1-E46E5A185CCB}" type="slidenum">
              <a:rPr lang="tr-TR" smtClean="0"/>
              <a:t>17</a:t>
            </a:fld>
            <a:endParaRPr lang="tr-TR"/>
          </a:p>
        </p:txBody>
      </p:sp>
      <p:pic>
        <p:nvPicPr>
          <p:cNvPr id="11" name="Picture 10">
            <a:extLst>
              <a:ext uri="{FF2B5EF4-FFF2-40B4-BE49-F238E27FC236}">
                <a16:creationId xmlns:a16="http://schemas.microsoft.com/office/drawing/2014/main" id="{1DC09D75-BDDD-4CE4-A39F-CE9BB9E260C3}"/>
              </a:ext>
            </a:extLst>
          </p:cNvPr>
          <p:cNvPicPr>
            <a:picLocks noChangeAspect="1"/>
          </p:cNvPicPr>
          <p:nvPr/>
        </p:nvPicPr>
        <p:blipFill>
          <a:blip r:embed="rId3"/>
          <a:stretch>
            <a:fillRect/>
          </a:stretch>
        </p:blipFill>
        <p:spPr>
          <a:xfrm>
            <a:off x="838200" y="3809223"/>
            <a:ext cx="8924925" cy="1828800"/>
          </a:xfrm>
          <a:prstGeom prst="rect">
            <a:avLst/>
          </a:prstGeom>
        </p:spPr>
      </p:pic>
    </p:spTree>
    <p:extLst>
      <p:ext uri="{BB962C8B-B14F-4D97-AF65-F5344CB8AC3E}">
        <p14:creationId xmlns:p14="http://schemas.microsoft.com/office/powerpoint/2010/main" val="4284985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C3F3-D3BD-475C-BD5E-9D9E7D2426A3}"/>
              </a:ext>
            </a:extLst>
          </p:cNvPr>
          <p:cNvSpPr>
            <a:spLocks noGrp="1"/>
          </p:cNvSpPr>
          <p:nvPr>
            <p:ph type="title"/>
          </p:nvPr>
        </p:nvSpPr>
        <p:spPr>
          <a:xfrm>
            <a:off x="838200" y="200428"/>
            <a:ext cx="10515600" cy="491402"/>
          </a:xfrm>
        </p:spPr>
        <p:txBody>
          <a:bodyPr>
            <a:normAutofit fontScale="90000"/>
          </a:bodyPr>
          <a:lstStyle/>
          <a:p>
            <a:r>
              <a:rPr lang="en-GB" dirty="0" err="1"/>
              <a:t>lower_case_with_underscores</a:t>
            </a:r>
            <a:endParaRPr lang="tr-TR" dirty="0"/>
          </a:p>
        </p:txBody>
      </p:sp>
      <p:pic>
        <p:nvPicPr>
          <p:cNvPr id="7" name="Content Placeholder 6">
            <a:extLst>
              <a:ext uri="{FF2B5EF4-FFF2-40B4-BE49-F238E27FC236}">
                <a16:creationId xmlns:a16="http://schemas.microsoft.com/office/drawing/2014/main" id="{F33EBF79-B7DC-45FB-88D8-3CF944D97995}"/>
              </a:ext>
            </a:extLst>
          </p:cNvPr>
          <p:cNvPicPr>
            <a:picLocks noGrp="1" noChangeAspect="1"/>
          </p:cNvPicPr>
          <p:nvPr>
            <p:ph idx="1"/>
          </p:nvPr>
        </p:nvPicPr>
        <p:blipFill>
          <a:blip r:embed="rId2"/>
          <a:stretch>
            <a:fillRect/>
          </a:stretch>
        </p:blipFill>
        <p:spPr>
          <a:xfrm>
            <a:off x="838200" y="691829"/>
            <a:ext cx="7171481" cy="3263895"/>
          </a:xfrm>
          <a:prstGeom prst="rect">
            <a:avLst/>
          </a:prstGeom>
        </p:spPr>
      </p:pic>
      <p:sp>
        <p:nvSpPr>
          <p:cNvPr id="4" name="Date Placeholder 3">
            <a:extLst>
              <a:ext uri="{FF2B5EF4-FFF2-40B4-BE49-F238E27FC236}">
                <a16:creationId xmlns:a16="http://schemas.microsoft.com/office/drawing/2014/main" id="{99B99467-3F3E-4D26-B92E-66FE4661FF7F}"/>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F972368B-71EE-4D6C-95AD-30145AC0433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56507FD-DFA3-43EE-B1C4-9F19CCA9904D}"/>
              </a:ext>
            </a:extLst>
          </p:cNvPr>
          <p:cNvSpPr>
            <a:spLocks noGrp="1"/>
          </p:cNvSpPr>
          <p:nvPr>
            <p:ph type="sldNum" sz="quarter" idx="12"/>
          </p:nvPr>
        </p:nvSpPr>
        <p:spPr/>
        <p:txBody>
          <a:bodyPr/>
          <a:lstStyle/>
          <a:p>
            <a:fld id="{47798A3A-5210-4E3C-B7E1-E46E5A185CCB}" type="slidenum">
              <a:rPr lang="tr-TR" smtClean="0"/>
              <a:t>18</a:t>
            </a:fld>
            <a:endParaRPr lang="tr-TR"/>
          </a:p>
        </p:txBody>
      </p:sp>
      <p:pic>
        <p:nvPicPr>
          <p:cNvPr id="8" name="Picture 7">
            <a:extLst>
              <a:ext uri="{FF2B5EF4-FFF2-40B4-BE49-F238E27FC236}">
                <a16:creationId xmlns:a16="http://schemas.microsoft.com/office/drawing/2014/main" id="{84D5D5E9-EA20-48E1-AECE-3926018F730A}"/>
              </a:ext>
            </a:extLst>
          </p:cNvPr>
          <p:cNvPicPr>
            <a:picLocks noChangeAspect="1"/>
          </p:cNvPicPr>
          <p:nvPr/>
        </p:nvPicPr>
        <p:blipFill>
          <a:blip r:embed="rId3"/>
          <a:stretch>
            <a:fillRect/>
          </a:stretch>
        </p:blipFill>
        <p:spPr>
          <a:xfrm>
            <a:off x="838200" y="3955724"/>
            <a:ext cx="7171481" cy="2385348"/>
          </a:xfrm>
          <a:prstGeom prst="rect">
            <a:avLst/>
          </a:prstGeom>
        </p:spPr>
      </p:pic>
    </p:spTree>
    <p:extLst>
      <p:ext uri="{BB962C8B-B14F-4D97-AF65-F5344CB8AC3E}">
        <p14:creationId xmlns:p14="http://schemas.microsoft.com/office/powerpoint/2010/main" val="2610986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9BAF-AED3-4764-868F-7215A571CB7B}"/>
              </a:ext>
            </a:extLst>
          </p:cNvPr>
          <p:cNvSpPr>
            <a:spLocks noGrp="1"/>
          </p:cNvSpPr>
          <p:nvPr>
            <p:ph type="title"/>
          </p:nvPr>
        </p:nvSpPr>
        <p:spPr>
          <a:xfrm>
            <a:off x="838200" y="365126"/>
            <a:ext cx="10515600" cy="1106228"/>
          </a:xfrm>
        </p:spPr>
        <p:txBody>
          <a:bodyPr/>
          <a:lstStyle/>
          <a:p>
            <a:r>
              <a:rPr lang="tr-TR" dirty="0"/>
              <a:t>lowerCamelCase</a:t>
            </a:r>
          </a:p>
        </p:txBody>
      </p:sp>
      <p:pic>
        <p:nvPicPr>
          <p:cNvPr id="8" name="Content Placeholder 7">
            <a:extLst>
              <a:ext uri="{FF2B5EF4-FFF2-40B4-BE49-F238E27FC236}">
                <a16:creationId xmlns:a16="http://schemas.microsoft.com/office/drawing/2014/main" id="{FE5B7C67-CCD1-4890-8272-1F7B05CD1759}"/>
              </a:ext>
            </a:extLst>
          </p:cNvPr>
          <p:cNvPicPr>
            <a:picLocks noGrp="1" noChangeAspect="1"/>
          </p:cNvPicPr>
          <p:nvPr>
            <p:ph idx="1"/>
          </p:nvPr>
        </p:nvPicPr>
        <p:blipFill>
          <a:blip r:embed="rId2"/>
          <a:stretch>
            <a:fillRect/>
          </a:stretch>
        </p:blipFill>
        <p:spPr>
          <a:xfrm>
            <a:off x="3097519" y="1334455"/>
            <a:ext cx="5996961" cy="1792709"/>
          </a:xfrm>
          <a:prstGeom prst="rect">
            <a:avLst/>
          </a:prstGeom>
        </p:spPr>
      </p:pic>
      <p:sp>
        <p:nvSpPr>
          <p:cNvPr id="4" name="Date Placeholder 3">
            <a:extLst>
              <a:ext uri="{FF2B5EF4-FFF2-40B4-BE49-F238E27FC236}">
                <a16:creationId xmlns:a16="http://schemas.microsoft.com/office/drawing/2014/main" id="{FE8B3C14-BADE-4F7C-88C3-8F746E1F16D0}"/>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A04C50BE-D7B5-4ED3-9BA8-2E0EB1D1656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FC4EAFE-B539-4CC2-BCD0-E030D74A48C8}"/>
              </a:ext>
            </a:extLst>
          </p:cNvPr>
          <p:cNvSpPr>
            <a:spLocks noGrp="1"/>
          </p:cNvSpPr>
          <p:nvPr>
            <p:ph type="sldNum" sz="quarter" idx="12"/>
          </p:nvPr>
        </p:nvSpPr>
        <p:spPr/>
        <p:txBody>
          <a:bodyPr/>
          <a:lstStyle/>
          <a:p>
            <a:fld id="{47798A3A-5210-4E3C-B7E1-E46E5A185CCB}" type="slidenum">
              <a:rPr lang="tr-TR" smtClean="0"/>
              <a:t>19</a:t>
            </a:fld>
            <a:endParaRPr lang="tr-TR"/>
          </a:p>
        </p:txBody>
      </p:sp>
      <p:pic>
        <p:nvPicPr>
          <p:cNvPr id="10" name="Picture 9">
            <a:extLst>
              <a:ext uri="{FF2B5EF4-FFF2-40B4-BE49-F238E27FC236}">
                <a16:creationId xmlns:a16="http://schemas.microsoft.com/office/drawing/2014/main" id="{3B526819-437A-4B4D-8E41-7DD03E95133E}"/>
              </a:ext>
            </a:extLst>
          </p:cNvPr>
          <p:cNvPicPr>
            <a:picLocks noChangeAspect="1"/>
          </p:cNvPicPr>
          <p:nvPr/>
        </p:nvPicPr>
        <p:blipFill>
          <a:blip r:embed="rId3"/>
          <a:stretch>
            <a:fillRect/>
          </a:stretch>
        </p:blipFill>
        <p:spPr>
          <a:xfrm>
            <a:off x="3097519" y="3277138"/>
            <a:ext cx="5996961" cy="3079212"/>
          </a:xfrm>
          <a:prstGeom prst="rect">
            <a:avLst/>
          </a:prstGeom>
        </p:spPr>
      </p:pic>
    </p:spTree>
    <p:extLst>
      <p:ext uri="{BB962C8B-B14F-4D97-AF65-F5344CB8AC3E}">
        <p14:creationId xmlns:p14="http://schemas.microsoft.com/office/powerpoint/2010/main" val="92202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84AE-9031-4855-AEA9-723922086573}"/>
              </a:ext>
            </a:extLst>
          </p:cNvPr>
          <p:cNvSpPr>
            <a:spLocks noGrp="1"/>
          </p:cNvSpPr>
          <p:nvPr>
            <p:ph type="title"/>
          </p:nvPr>
        </p:nvSpPr>
        <p:spPr/>
        <p:txBody>
          <a:bodyPr>
            <a:normAutofit/>
          </a:bodyPr>
          <a:lstStyle/>
          <a:p>
            <a:r>
              <a:rPr lang="en-GB" dirty="0">
                <a:latin typeface="+mn-lt"/>
                <a:ea typeface="+mn-ea"/>
                <a:cs typeface="+mn-cs"/>
              </a:rPr>
              <a:t>Agenda</a:t>
            </a:r>
            <a:endParaRPr lang="tr-TR" dirty="0">
              <a:latin typeface="+mn-lt"/>
              <a:ea typeface="+mn-ea"/>
              <a:cs typeface="+mn-cs"/>
            </a:endParaRPr>
          </a:p>
        </p:txBody>
      </p:sp>
      <p:sp>
        <p:nvSpPr>
          <p:cNvPr id="3" name="Content Placeholder 2">
            <a:extLst>
              <a:ext uri="{FF2B5EF4-FFF2-40B4-BE49-F238E27FC236}">
                <a16:creationId xmlns:a16="http://schemas.microsoft.com/office/drawing/2014/main" id="{10197531-D9CB-45E5-BF0B-6D2566B109E8}"/>
              </a:ext>
            </a:extLst>
          </p:cNvPr>
          <p:cNvSpPr>
            <a:spLocks noGrp="1"/>
          </p:cNvSpPr>
          <p:nvPr>
            <p:ph idx="1"/>
          </p:nvPr>
        </p:nvSpPr>
        <p:spPr/>
        <p:txBody>
          <a:bodyPr>
            <a:normAutofit fontScale="55000" lnSpcReduction="20000"/>
          </a:bodyPr>
          <a:lstStyle/>
          <a:p>
            <a:r>
              <a:rPr lang="tr-TR" dirty="0"/>
              <a:t>Dart: A short history</a:t>
            </a:r>
            <a:endParaRPr lang="en-GB" dirty="0"/>
          </a:p>
          <a:p>
            <a:pPr lvl="1"/>
            <a:r>
              <a:rPr lang="en-GB" dirty="0"/>
              <a:t>What is Dart?</a:t>
            </a:r>
            <a:endParaRPr lang="tr-TR" dirty="0"/>
          </a:p>
          <a:p>
            <a:pPr lvl="1"/>
            <a:r>
              <a:rPr lang="en-US" dirty="0"/>
              <a:t>Dart 1.0</a:t>
            </a:r>
            <a:endParaRPr lang="tr-TR" dirty="0"/>
          </a:p>
          <a:p>
            <a:pPr lvl="1"/>
            <a:r>
              <a:rPr lang="en-GB" dirty="0" err="1"/>
              <a:t>Const</a:t>
            </a:r>
            <a:r>
              <a:rPr lang="en-GB" dirty="0"/>
              <a:t> Objects</a:t>
            </a:r>
          </a:p>
          <a:p>
            <a:r>
              <a:rPr lang="en-US" dirty="0"/>
              <a:t>Domain</a:t>
            </a:r>
            <a:endParaRPr lang="tr-TR" dirty="0"/>
          </a:p>
          <a:p>
            <a:r>
              <a:rPr lang="en-GB" dirty="0"/>
              <a:t>Readability</a:t>
            </a:r>
            <a:endParaRPr lang="tr-TR" dirty="0"/>
          </a:p>
          <a:p>
            <a:r>
              <a:rPr lang="en-GB" dirty="0"/>
              <a:t>Other Evaluation </a:t>
            </a:r>
          </a:p>
          <a:p>
            <a:r>
              <a:rPr lang="en-US" dirty="0"/>
              <a:t>Platform Dependency</a:t>
            </a:r>
          </a:p>
          <a:p>
            <a:pPr lvl="1"/>
            <a:r>
              <a:rPr lang="en-US" dirty="0"/>
              <a:t>Dart Native</a:t>
            </a:r>
          </a:p>
          <a:p>
            <a:pPr lvl="1"/>
            <a:r>
              <a:rPr lang="en-US" dirty="0"/>
              <a:t>Dart Web</a:t>
            </a:r>
          </a:p>
          <a:p>
            <a:pPr lvl="1"/>
            <a:r>
              <a:rPr lang="en-US" dirty="0"/>
              <a:t>Flutter</a:t>
            </a:r>
          </a:p>
          <a:p>
            <a:r>
              <a:rPr lang="en-US" dirty="0"/>
              <a:t>Usage</a:t>
            </a:r>
          </a:p>
          <a:p>
            <a:r>
              <a:rPr lang="en-US" dirty="0"/>
              <a:t>IDE</a:t>
            </a:r>
          </a:p>
          <a:p>
            <a:r>
              <a:rPr lang="en-US" dirty="0"/>
              <a:t>Example Codes</a:t>
            </a:r>
          </a:p>
          <a:p>
            <a:r>
              <a:rPr lang="en-US" dirty="0"/>
              <a:t>Advantages &amp; Disadvantages</a:t>
            </a:r>
            <a:endParaRPr lang="tr-TR" dirty="0"/>
          </a:p>
          <a:p>
            <a:r>
              <a:rPr lang="en-GB" dirty="0"/>
              <a:t>References</a:t>
            </a:r>
            <a:endParaRPr lang="tr-TR" dirty="0"/>
          </a:p>
        </p:txBody>
      </p:sp>
      <p:sp>
        <p:nvSpPr>
          <p:cNvPr id="4" name="Date Placeholder 3">
            <a:extLst>
              <a:ext uri="{FF2B5EF4-FFF2-40B4-BE49-F238E27FC236}">
                <a16:creationId xmlns:a16="http://schemas.microsoft.com/office/drawing/2014/main" id="{B267BC6D-7169-4570-8BB4-7A7E11A56BFA}"/>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5BF017C3-4B23-457D-9695-604CE849AE34}"/>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F4A6477-B697-407B-8C8F-A2D46043C6C8}"/>
              </a:ext>
            </a:extLst>
          </p:cNvPr>
          <p:cNvSpPr>
            <a:spLocks noGrp="1"/>
          </p:cNvSpPr>
          <p:nvPr>
            <p:ph type="sldNum" sz="quarter" idx="12"/>
          </p:nvPr>
        </p:nvSpPr>
        <p:spPr/>
        <p:txBody>
          <a:bodyPr/>
          <a:lstStyle/>
          <a:p>
            <a:fld id="{47798A3A-5210-4E3C-B7E1-E46E5A185CCB}" type="slidenum">
              <a:rPr lang="tr-TR" smtClean="0"/>
              <a:t>2</a:t>
            </a:fld>
            <a:endParaRPr lang="tr-TR"/>
          </a:p>
        </p:txBody>
      </p:sp>
    </p:spTree>
    <p:extLst>
      <p:ext uri="{BB962C8B-B14F-4D97-AF65-F5344CB8AC3E}">
        <p14:creationId xmlns:p14="http://schemas.microsoft.com/office/powerpoint/2010/main" val="317492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9AE4-12B7-4A31-869C-915D7FDE7A8D}"/>
              </a:ext>
            </a:extLst>
          </p:cNvPr>
          <p:cNvSpPr>
            <a:spLocks noGrp="1"/>
          </p:cNvSpPr>
          <p:nvPr>
            <p:ph type="title"/>
          </p:nvPr>
        </p:nvSpPr>
        <p:spPr/>
        <p:txBody>
          <a:bodyPr/>
          <a:lstStyle/>
          <a:p>
            <a:r>
              <a:rPr lang="en-GB" dirty="0"/>
              <a:t>Other Evaluation</a:t>
            </a:r>
            <a:endParaRPr lang="tr-TR" dirty="0"/>
          </a:p>
        </p:txBody>
      </p:sp>
      <p:sp>
        <p:nvSpPr>
          <p:cNvPr id="3" name="Content Placeholder 2">
            <a:extLst>
              <a:ext uri="{FF2B5EF4-FFF2-40B4-BE49-F238E27FC236}">
                <a16:creationId xmlns:a16="http://schemas.microsoft.com/office/drawing/2014/main" id="{C732B04F-2D83-4C2E-ABE4-0B6C31A01D41}"/>
              </a:ext>
            </a:extLst>
          </p:cNvPr>
          <p:cNvSpPr>
            <a:spLocks noGrp="1"/>
          </p:cNvSpPr>
          <p:nvPr>
            <p:ph idx="1"/>
          </p:nvPr>
        </p:nvSpPr>
        <p:spPr/>
        <p:txBody>
          <a:bodyPr>
            <a:normAutofit fontScale="92500" lnSpcReduction="20000"/>
          </a:bodyPr>
          <a:lstStyle/>
          <a:p>
            <a:r>
              <a:rPr lang="en-GB" dirty="0"/>
              <a:t>Dart is compiled. Because of that, (comparing to JS), Dart is capable of finding most of the errors during compilation time, making it more type-safe than JS.</a:t>
            </a:r>
          </a:p>
          <a:p>
            <a:r>
              <a:rPr lang="en-US" dirty="0"/>
              <a:t>In Dart SDK version 1.9, the Dart language added asynchrony support, making asynchronous Dart code much easier to read and write.</a:t>
            </a:r>
          </a:p>
          <a:p>
            <a:r>
              <a:rPr lang="en-US" dirty="0"/>
              <a:t>The Dart language is type safe: it uses a combination of static type checking and runtime checks to ensure that a variable’s value always matches the variable’s static type.</a:t>
            </a:r>
          </a:p>
          <a:p>
            <a:r>
              <a:rPr lang="en-US" dirty="0"/>
              <a:t>Dart’s type system, like the type systems in Java and C#, is sound. It enforces that soundness using a combination of static checking (compile-time errors) and runtime checks.</a:t>
            </a:r>
          </a:p>
          <a:p>
            <a:pPr lvl="1"/>
            <a:r>
              <a:rPr lang="en-US" dirty="0"/>
              <a:t>For example, assigning a String to int is a compile-time error. Casting an Object to a string using as String fails with a runtime error if the object isn’t a string.</a:t>
            </a:r>
            <a:endParaRPr lang="tr-TR" dirty="0"/>
          </a:p>
        </p:txBody>
      </p:sp>
      <p:sp>
        <p:nvSpPr>
          <p:cNvPr id="4" name="Date Placeholder 3">
            <a:extLst>
              <a:ext uri="{FF2B5EF4-FFF2-40B4-BE49-F238E27FC236}">
                <a16:creationId xmlns:a16="http://schemas.microsoft.com/office/drawing/2014/main" id="{3E4317E3-6D43-46B7-A040-6A7BA246B72A}"/>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2C5C2E13-528C-4933-8802-342BA7DB3DC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D88F5BE-05EE-444D-B27C-46C9298B93E1}"/>
              </a:ext>
            </a:extLst>
          </p:cNvPr>
          <p:cNvSpPr>
            <a:spLocks noGrp="1"/>
          </p:cNvSpPr>
          <p:nvPr>
            <p:ph type="sldNum" sz="quarter" idx="12"/>
          </p:nvPr>
        </p:nvSpPr>
        <p:spPr/>
        <p:txBody>
          <a:bodyPr/>
          <a:lstStyle/>
          <a:p>
            <a:fld id="{47798A3A-5210-4E3C-B7E1-E46E5A185CCB}" type="slidenum">
              <a:rPr lang="tr-TR" smtClean="0"/>
              <a:t>20</a:t>
            </a:fld>
            <a:endParaRPr lang="tr-TR"/>
          </a:p>
        </p:txBody>
      </p:sp>
    </p:spTree>
    <p:extLst>
      <p:ext uri="{BB962C8B-B14F-4D97-AF65-F5344CB8AC3E}">
        <p14:creationId xmlns:p14="http://schemas.microsoft.com/office/powerpoint/2010/main" val="4262796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9AE4-12B7-4A31-869C-915D7FDE7A8D}"/>
              </a:ext>
            </a:extLst>
          </p:cNvPr>
          <p:cNvSpPr>
            <a:spLocks noGrp="1"/>
          </p:cNvSpPr>
          <p:nvPr>
            <p:ph type="title"/>
          </p:nvPr>
        </p:nvSpPr>
        <p:spPr/>
        <p:txBody>
          <a:bodyPr/>
          <a:lstStyle/>
          <a:p>
            <a:r>
              <a:rPr lang="en-US" dirty="0"/>
              <a:t>The benefits of soundness</a:t>
            </a:r>
          </a:p>
        </p:txBody>
      </p:sp>
      <p:sp>
        <p:nvSpPr>
          <p:cNvPr id="3" name="Content Placeholder 2">
            <a:extLst>
              <a:ext uri="{FF2B5EF4-FFF2-40B4-BE49-F238E27FC236}">
                <a16:creationId xmlns:a16="http://schemas.microsoft.com/office/drawing/2014/main" id="{C732B04F-2D83-4C2E-ABE4-0B6C31A01D41}"/>
              </a:ext>
            </a:extLst>
          </p:cNvPr>
          <p:cNvSpPr>
            <a:spLocks noGrp="1"/>
          </p:cNvSpPr>
          <p:nvPr>
            <p:ph idx="1"/>
          </p:nvPr>
        </p:nvSpPr>
        <p:spPr/>
        <p:txBody>
          <a:bodyPr>
            <a:normAutofit fontScale="85000" lnSpcReduction="20000"/>
          </a:bodyPr>
          <a:lstStyle/>
          <a:p>
            <a:r>
              <a:rPr lang="en-US" dirty="0"/>
              <a:t>A sound type system has several benefits:</a:t>
            </a:r>
          </a:p>
          <a:p>
            <a:endParaRPr lang="en-US" dirty="0"/>
          </a:p>
          <a:p>
            <a:r>
              <a:rPr lang="en-US" dirty="0"/>
              <a:t>Revealing type-related bugs at compile time.</a:t>
            </a:r>
          </a:p>
          <a:p>
            <a:pPr lvl="1"/>
            <a:r>
              <a:rPr lang="en-US" dirty="0"/>
              <a:t>A sound type system forces code to be unambiguous about its types, so type-related bugs that might be tricky to find at runtime are revealed at compile time.</a:t>
            </a:r>
          </a:p>
          <a:p>
            <a:r>
              <a:rPr lang="en-US" dirty="0"/>
              <a:t>More readable code.</a:t>
            </a:r>
          </a:p>
          <a:p>
            <a:pPr lvl="1"/>
            <a:r>
              <a:rPr lang="en-US" dirty="0"/>
              <a:t>Code is easier to read because you can rely on a value actually having the specified type. In sound Dart, types can’t lie.</a:t>
            </a:r>
          </a:p>
          <a:p>
            <a:r>
              <a:rPr lang="en-US" dirty="0"/>
              <a:t>More maintainable code.</a:t>
            </a:r>
          </a:p>
          <a:p>
            <a:pPr lvl="1"/>
            <a:r>
              <a:rPr lang="en-US" dirty="0"/>
              <a:t>With a sound type system, when you change one piece of code, the type system can warn you about the other pieces of code that just </a:t>
            </a:r>
            <a:r>
              <a:rPr lang="en-US"/>
              <a:t>broke.</a:t>
            </a:r>
            <a:endParaRPr lang="en-US" dirty="0"/>
          </a:p>
          <a:p>
            <a:r>
              <a:rPr lang="en-US" dirty="0"/>
              <a:t>Better ahead of time (AOT) compilation.</a:t>
            </a:r>
          </a:p>
          <a:p>
            <a:pPr lvl="1"/>
            <a:r>
              <a:rPr lang="en-US" dirty="0"/>
              <a:t>While AOT compilation is possible without types, the generated code is much less efficient.</a:t>
            </a:r>
            <a:endParaRPr lang="tr-TR" dirty="0"/>
          </a:p>
        </p:txBody>
      </p:sp>
      <p:sp>
        <p:nvSpPr>
          <p:cNvPr id="4" name="Date Placeholder 3">
            <a:extLst>
              <a:ext uri="{FF2B5EF4-FFF2-40B4-BE49-F238E27FC236}">
                <a16:creationId xmlns:a16="http://schemas.microsoft.com/office/drawing/2014/main" id="{3E4317E3-6D43-46B7-A040-6A7BA246B72A}"/>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2C5C2E13-528C-4933-8802-342BA7DB3DC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D88F5BE-05EE-444D-B27C-46C9298B93E1}"/>
              </a:ext>
            </a:extLst>
          </p:cNvPr>
          <p:cNvSpPr>
            <a:spLocks noGrp="1"/>
          </p:cNvSpPr>
          <p:nvPr>
            <p:ph type="sldNum" sz="quarter" idx="12"/>
          </p:nvPr>
        </p:nvSpPr>
        <p:spPr/>
        <p:txBody>
          <a:bodyPr/>
          <a:lstStyle/>
          <a:p>
            <a:fld id="{47798A3A-5210-4E3C-B7E1-E46E5A185CCB}" type="slidenum">
              <a:rPr lang="tr-TR" smtClean="0"/>
              <a:t>21</a:t>
            </a:fld>
            <a:endParaRPr lang="tr-TR"/>
          </a:p>
        </p:txBody>
      </p:sp>
    </p:spTree>
    <p:extLst>
      <p:ext uri="{BB962C8B-B14F-4D97-AF65-F5344CB8AC3E}">
        <p14:creationId xmlns:p14="http://schemas.microsoft.com/office/powerpoint/2010/main" val="2025018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85DB-E77E-40F9-8687-2B32301A557F}"/>
              </a:ext>
            </a:extLst>
          </p:cNvPr>
          <p:cNvSpPr>
            <a:spLocks noGrp="1"/>
          </p:cNvSpPr>
          <p:nvPr>
            <p:ph type="title"/>
          </p:nvPr>
        </p:nvSpPr>
        <p:spPr/>
        <p:txBody>
          <a:bodyPr/>
          <a:lstStyle/>
          <a:p>
            <a:r>
              <a:rPr lang="en-GB" dirty="0"/>
              <a:t>Platform Dependency</a:t>
            </a:r>
            <a:endParaRPr lang="tr-TR" dirty="0"/>
          </a:p>
        </p:txBody>
      </p:sp>
      <p:sp>
        <p:nvSpPr>
          <p:cNvPr id="3" name="Content Placeholder 2">
            <a:extLst>
              <a:ext uri="{FF2B5EF4-FFF2-40B4-BE49-F238E27FC236}">
                <a16:creationId xmlns:a16="http://schemas.microsoft.com/office/drawing/2014/main" id="{1FBE74B5-6EB5-4D65-BFD8-40FE676A1642}"/>
              </a:ext>
            </a:extLst>
          </p:cNvPr>
          <p:cNvSpPr>
            <a:spLocks noGrp="1"/>
          </p:cNvSpPr>
          <p:nvPr>
            <p:ph idx="1"/>
          </p:nvPr>
        </p:nvSpPr>
        <p:spPr>
          <a:xfrm>
            <a:off x="742507" y="1357792"/>
            <a:ext cx="5353493" cy="4351338"/>
          </a:xfrm>
        </p:spPr>
        <p:txBody>
          <a:bodyPr>
            <a:normAutofit fontScale="92500" lnSpcReduction="10000"/>
          </a:bodyPr>
          <a:lstStyle/>
          <a:p>
            <a:r>
              <a:rPr lang="en-US" b="1" dirty="0"/>
              <a:t>Dart Native</a:t>
            </a:r>
            <a:r>
              <a:rPr lang="en-US" dirty="0"/>
              <a:t>: For programs targeting devices (mobile, desktop, server, and more), Dart Native includes both a Dart VM with JIT (just-in-time) compilation and an AOT (ahead-of-time) compiler for producing machine code.</a:t>
            </a:r>
          </a:p>
          <a:p>
            <a:r>
              <a:rPr lang="en-US" b="1" dirty="0"/>
              <a:t>Dart Web: </a:t>
            </a:r>
            <a:r>
              <a:rPr lang="en-US" dirty="0"/>
              <a:t>For programs targeting the web, Dart Web includes both a development time compiler (</a:t>
            </a:r>
            <a:r>
              <a:rPr lang="en-US" dirty="0" err="1"/>
              <a:t>dartdevc</a:t>
            </a:r>
            <a:r>
              <a:rPr lang="en-US" dirty="0"/>
              <a:t>) and a production time compiler (dart2js).</a:t>
            </a:r>
          </a:p>
          <a:p>
            <a:endParaRPr lang="tr-TR" dirty="0"/>
          </a:p>
        </p:txBody>
      </p:sp>
      <p:sp>
        <p:nvSpPr>
          <p:cNvPr id="4" name="Date Placeholder 3">
            <a:extLst>
              <a:ext uri="{FF2B5EF4-FFF2-40B4-BE49-F238E27FC236}">
                <a16:creationId xmlns:a16="http://schemas.microsoft.com/office/drawing/2014/main" id="{422AE8F1-A4FD-4C91-84FB-0E9F57ED5957}"/>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38DCF78A-BD1C-460A-B80D-AA35DDF41FA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6DF9A77-0B6A-425F-926E-001B407021A9}"/>
              </a:ext>
            </a:extLst>
          </p:cNvPr>
          <p:cNvSpPr>
            <a:spLocks noGrp="1"/>
          </p:cNvSpPr>
          <p:nvPr>
            <p:ph type="sldNum" sz="quarter" idx="12"/>
          </p:nvPr>
        </p:nvSpPr>
        <p:spPr/>
        <p:txBody>
          <a:bodyPr/>
          <a:lstStyle/>
          <a:p>
            <a:fld id="{47798A3A-5210-4E3C-B7E1-E46E5A185CCB}" type="slidenum">
              <a:rPr lang="tr-TR" smtClean="0"/>
              <a:t>22</a:t>
            </a:fld>
            <a:endParaRPr lang="tr-TR"/>
          </a:p>
        </p:txBody>
      </p:sp>
      <p:pic>
        <p:nvPicPr>
          <p:cNvPr id="11" name="Content Placeholder 8">
            <a:extLst>
              <a:ext uri="{FF2B5EF4-FFF2-40B4-BE49-F238E27FC236}">
                <a16:creationId xmlns:a16="http://schemas.microsoft.com/office/drawing/2014/main" id="{198CB93B-203F-4AFC-86F1-3173B940B7F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1693" y="1967027"/>
            <a:ext cx="5765525" cy="2923945"/>
          </a:xfrm>
          <a:prstGeom prst="rect">
            <a:avLst/>
          </a:prstGeom>
        </p:spPr>
      </p:pic>
    </p:spTree>
    <p:extLst>
      <p:ext uri="{BB962C8B-B14F-4D97-AF65-F5344CB8AC3E}">
        <p14:creationId xmlns:p14="http://schemas.microsoft.com/office/powerpoint/2010/main" val="542027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7136-DCFA-48AA-9239-1FC9D6D15182}"/>
              </a:ext>
            </a:extLst>
          </p:cNvPr>
          <p:cNvSpPr>
            <a:spLocks noGrp="1"/>
          </p:cNvSpPr>
          <p:nvPr>
            <p:ph type="title"/>
          </p:nvPr>
        </p:nvSpPr>
        <p:spPr/>
        <p:txBody>
          <a:bodyPr>
            <a:normAutofit/>
          </a:bodyPr>
          <a:lstStyle/>
          <a:p>
            <a:r>
              <a:rPr lang="en-US" dirty="0"/>
              <a:t>Dart Native (VM JIT and AOT)</a:t>
            </a:r>
            <a:endParaRPr lang="tr-TR" dirty="0"/>
          </a:p>
        </p:txBody>
      </p:sp>
      <p:sp>
        <p:nvSpPr>
          <p:cNvPr id="4" name="Date Placeholder 3">
            <a:extLst>
              <a:ext uri="{FF2B5EF4-FFF2-40B4-BE49-F238E27FC236}">
                <a16:creationId xmlns:a16="http://schemas.microsoft.com/office/drawing/2014/main" id="{79CBCCE0-459B-467D-96CB-5876FDEB4EF4}"/>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241343EF-3A9F-46BE-9852-4FF68B15DC13}"/>
              </a:ext>
            </a:extLst>
          </p:cNvPr>
          <p:cNvSpPr>
            <a:spLocks noGrp="1"/>
          </p:cNvSpPr>
          <p:nvPr>
            <p:ph type="ftr" sz="quarter" idx="11"/>
          </p:nvPr>
        </p:nvSpPr>
        <p:spPr/>
        <p:txBody>
          <a:bodyPr/>
          <a:lstStyle/>
          <a:p>
            <a:r>
              <a:rPr lang="en-GB" dirty="0"/>
              <a:t>[5]: https://dart.dev/platforms</a:t>
            </a:r>
            <a:endParaRPr lang="tr-TR" dirty="0"/>
          </a:p>
        </p:txBody>
      </p:sp>
      <p:sp>
        <p:nvSpPr>
          <p:cNvPr id="6" name="Slide Number Placeholder 5">
            <a:extLst>
              <a:ext uri="{FF2B5EF4-FFF2-40B4-BE49-F238E27FC236}">
                <a16:creationId xmlns:a16="http://schemas.microsoft.com/office/drawing/2014/main" id="{A63E7EBE-9C87-48AC-9E2C-D36475351ABA}"/>
              </a:ext>
            </a:extLst>
          </p:cNvPr>
          <p:cNvSpPr>
            <a:spLocks noGrp="1"/>
          </p:cNvSpPr>
          <p:nvPr>
            <p:ph type="sldNum" sz="quarter" idx="12"/>
          </p:nvPr>
        </p:nvSpPr>
        <p:spPr/>
        <p:txBody>
          <a:bodyPr/>
          <a:lstStyle/>
          <a:p>
            <a:fld id="{47798A3A-5210-4E3C-B7E1-E46E5A185CCB}" type="slidenum">
              <a:rPr lang="tr-TR" smtClean="0"/>
              <a:t>23</a:t>
            </a:fld>
            <a:endParaRPr lang="tr-TR"/>
          </a:p>
        </p:txBody>
      </p:sp>
      <p:sp>
        <p:nvSpPr>
          <p:cNvPr id="11" name="Content Placeholder 10">
            <a:extLst>
              <a:ext uri="{FF2B5EF4-FFF2-40B4-BE49-F238E27FC236}">
                <a16:creationId xmlns:a16="http://schemas.microsoft.com/office/drawing/2014/main" id="{3A756B61-D962-498D-AC06-EE241429B6DB}"/>
              </a:ext>
            </a:extLst>
          </p:cNvPr>
          <p:cNvSpPr>
            <a:spLocks noGrp="1"/>
          </p:cNvSpPr>
          <p:nvPr>
            <p:ph idx="1"/>
          </p:nvPr>
        </p:nvSpPr>
        <p:spPr>
          <a:xfrm>
            <a:off x="838200" y="1825625"/>
            <a:ext cx="10515600" cy="4351338"/>
          </a:xfrm>
        </p:spPr>
        <p:txBody>
          <a:bodyPr>
            <a:normAutofit fontScale="55000" lnSpcReduction="20000"/>
          </a:bodyPr>
          <a:lstStyle/>
          <a:p>
            <a:r>
              <a:rPr lang="tr-TR" dirty="0"/>
              <a:t>Dart Native enables running Dart code compiled to native ARM or X64 machine code for mobile, desktop, and server apps.</a:t>
            </a:r>
          </a:p>
          <a:p>
            <a:endParaRPr lang="tr-TR" dirty="0"/>
          </a:p>
          <a:p>
            <a:r>
              <a:rPr lang="tr-TR" dirty="0"/>
              <a:t>The Flutter framework is a popular multi-platform UI toolkit that’s powered by Dart Native when targeting mobile or desktop devices.</a:t>
            </a:r>
            <a:endParaRPr lang="en-GB" dirty="0"/>
          </a:p>
          <a:p>
            <a:endParaRPr lang="en-GB" dirty="0"/>
          </a:p>
          <a:p>
            <a:r>
              <a:rPr lang="en-US" dirty="0"/>
              <a:t>Lightning fast developer workflow (Dart VM JIT)</a:t>
            </a:r>
          </a:p>
          <a:p>
            <a:r>
              <a:rPr lang="en-US" dirty="0"/>
              <a:t>Having a fast developer cycle is critical for iteration.</a:t>
            </a:r>
          </a:p>
          <a:p>
            <a:r>
              <a:rPr lang="en-US" dirty="0"/>
              <a:t>The Dart VM has a just-in-time compiler (JIT) that supports both pure interpretation (as required on iOS devices, for example) and runtime optimization.</a:t>
            </a:r>
          </a:p>
          <a:p>
            <a:endParaRPr lang="en-US" dirty="0"/>
          </a:p>
          <a:p>
            <a:r>
              <a:rPr lang="tr-TR" b="1" dirty="0"/>
              <a:t>Optimized production code (Dart AOT)</a:t>
            </a:r>
            <a:endParaRPr lang="en-GB" b="1" dirty="0"/>
          </a:p>
          <a:p>
            <a:pPr lvl="1"/>
            <a:r>
              <a:rPr lang="en-US" dirty="0"/>
              <a:t>When apps are ready to be deployed to production — whether you’re publishing to an app store or deploying to a production backend — you can use the Dart AOT compiler to ahead-of-time compile your app to native ARM or X64 code machine code. Your AOT-compiled app starts instantly and runs smoothly.</a:t>
            </a:r>
          </a:p>
          <a:p>
            <a:endParaRPr lang="en-US" b="1" dirty="0"/>
          </a:p>
          <a:p>
            <a:pPr lvl="1"/>
            <a:r>
              <a:rPr lang="en-US" dirty="0"/>
              <a:t>The AOT-compiled code runs inside an efficient Dart runtime that enforces the sound Dart type system and manages memory using fast object allocation and a generational garbage collector.</a:t>
            </a:r>
            <a:endParaRPr lang="tr-TR" dirty="0"/>
          </a:p>
          <a:p>
            <a:endParaRPr lang="tr-TR" dirty="0"/>
          </a:p>
        </p:txBody>
      </p:sp>
    </p:spTree>
    <p:extLst>
      <p:ext uri="{BB962C8B-B14F-4D97-AF65-F5344CB8AC3E}">
        <p14:creationId xmlns:p14="http://schemas.microsoft.com/office/powerpoint/2010/main" val="1833871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0481-D33E-4D74-8E12-6245D022A0DC}"/>
              </a:ext>
            </a:extLst>
          </p:cNvPr>
          <p:cNvSpPr>
            <a:spLocks noGrp="1"/>
          </p:cNvSpPr>
          <p:nvPr>
            <p:ph type="title"/>
          </p:nvPr>
        </p:nvSpPr>
        <p:spPr/>
        <p:txBody>
          <a:bodyPr/>
          <a:lstStyle/>
          <a:p>
            <a:r>
              <a:rPr lang="tr-TR" dirty="0"/>
              <a:t>Dart Web (JavaScript)</a:t>
            </a:r>
          </a:p>
        </p:txBody>
      </p:sp>
      <p:sp>
        <p:nvSpPr>
          <p:cNvPr id="3" name="Content Placeholder 2">
            <a:extLst>
              <a:ext uri="{FF2B5EF4-FFF2-40B4-BE49-F238E27FC236}">
                <a16:creationId xmlns:a16="http://schemas.microsoft.com/office/drawing/2014/main" id="{8A6986C2-9D16-4FA4-92B8-3B81331AE0E0}"/>
              </a:ext>
            </a:extLst>
          </p:cNvPr>
          <p:cNvSpPr>
            <a:spLocks noGrp="1"/>
          </p:cNvSpPr>
          <p:nvPr>
            <p:ph idx="1"/>
          </p:nvPr>
        </p:nvSpPr>
        <p:spPr/>
        <p:txBody>
          <a:bodyPr>
            <a:normAutofit fontScale="62500" lnSpcReduction="20000"/>
          </a:bodyPr>
          <a:lstStyle/>
          <a:p>
            <a:r>
              <a:rPr lang="tr-TR" dirty="0"/>
              <a:t>Dart Web enables running Dart code on web platforms powered by JavaScript. With Dart Web, you compile Dart code to JavaScript code, which in turn runs in a browser — for example, V8 inside Chrome.</a:t>
            </a:r>
          </a:p>
          <a:p>
            <a:endParaRPr lang="tr-TR" dirty="0"/>
          </a:p>
          <a:p>
            <a:r>
              <a:rPr lang="tr-TR" dirty="0"/>
              <a:t>The Flutter framework, a popular multi-platform UI toolkit, is powered by Dart Web when targeting web apps. The AngularDart framework, a popular web app toolkit, is also powered by Dart Web.</a:t>
            </a:r>
            <a:endParaRPr lang="en-GB" dirty="0"/>
          </a:p>
          <a:p>
            <a:endParaRPr lang="en-GB" dirty="0"/>
          </a:p>
          <a:p>
            <a:r>
              <a:rPr lang="tr-TR" dirty="0"/>
              <a:t>Lightning fast developer workflow (Dart dev compiler)</a:t>
            </a:r>
          </a:p>
          <a:p>
            <a:r>
              <a:rPr lang="tr-TR" dirty="0"/>
              <a:t>The Dart dev compiler (dartdevc) is a Dart-to-JavaScript compiler that’s optimized for quick turnaround. Instead of using dartdevc directly, you use it with webdev, a tool that supports core developer tasks such as running, debugging, and building.</a:t>
            </a:r>
            <a:endParaRPr lang="en-GB" dirty="0"/>
          </a:p>
          <a:p>
            <a:endParaRPr lang="en-GB" dirty="0"/>
          </a:p>
          <a:p>
            <a:r>
              <a:rPr lang="tr-TR" dirty="0"/>
              <a:t>Optimized production code (Dart JS compiler)</a:t>
            </a:r>
          </a:p>
          <a:p>
            <a:r>
              <a:rPr lang="tr-TR" dirty="0"/>
              <a:t>The dart2js tool compiles Dart code to fast, compact, deployable JavaScript. It employs techniques such as dead-code elimination</a:t>
            </a:r>
          </a:p>
        </p:txBody>
      </p:sp>
      <p:sp>
        <p:nvSpPr>
          <p:cNvPr id="4" name="Date Placeholder 3">
            <a:extLst>
              <a:ext uri="{FF2B5EF4-FFF2-40B4-BE49-F238E27FC236}">
                <a16:creationId xmlns:a16="http://schemas.microsoft.com/office/drawing/2014/main" id="{C7B24937-42A7-40CD-859D-3B9002B16DFE}"/>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A4C1C8DF-407C-4D43-AD32-F1521E4E9D50}"/>
              </a:ext>
            </a:extLst>
          </p:cNvPr>
          <p:cNvSpPr>
            <a:spLocks noGrp="1"/>
          </p:cNvSpPr>
          <p:nvPr>
            <p:ph type="ftr" sz="quarter" idx="11"/>
          </p:nvPr>
        </p:nvSpPr>
        <p:spPr/>
        <p:txBody>
          <a:bodyPr/>
          <a:lstStyle/>
          <a:p>
            <a:r>
              <a:rPr lang="en-GB" dirty="0"/>
              <a:t>[5] https://dart.dev/platforms</a:t>
            </a:r>
            <a:endParaRPr lang="tr-TR" dirty="0"/>
          </a:p>
        </p:txBody>
      </p:sp>
      <p:sp>
        <p:nvSpPr>
          <p:cNvPr id="6" name="Slide Number Placeholder 5">
            <a:extLst>
              <a:ext uri="{FF2B5EF4-FFF2-40B4-BE49-F238E27FC236}">
                <a16:creationId xmlns:a16="http://schemas.microsoft.com/office/drawing/2014/main" id="{FC712693-FA95-4C22-95AA-03AF88A66E1F}"/>
              </a:ext>
            </a:extLst>
          </p:cNvPr>
          <p:cNvSpPr>
            <a:spLocks noGrp="1"/>
          </p:cNvSpPr>
          <p:nvPr>
            <p:ph type="sldNum" sz="quarter" idx="12"/>
          </p:nvPr>
        </p:nvSpPr>
        <p:spPr/>
        <p:txBody>
          <a:bodyPr/>
          <a:lstStyle/>
          <a:p>
            <a:fld id="{47798A3A-5210-4E3C-B7E1-E46E5A185CCB}" type="slidenum">
              <a:rPr lang="tr-TR" smtClean="0"/>
              <a:t>24</a:t>
            </a:fld>
            <a:endParaRPr lang="tr-TR"/>
          </a:p>
        </p:txBody>
      </p:sp>
    </p:spTree>
    <p:extLst>
      <p:ext uri="{BB962C8B-B14F-4D97-AF65-F5344CB8AC3E}">
        <p14:creationId xmlns:p14="http://schemas.microsoft.com/office/powerpoint/2010/main" val="2811924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0BA0-9DF0-42AA-A8F1-1A22399CE507}"/>
              </a:ext>
            </a:extLst>
          </p:cNvPr>
          <p:cNvSpPr>
            <a:spLocks noGrp="1"/>
          </p:cNvSpPr>
          <p:nvPr>
            <p:ph type="title"/>
          </p:nvPr>
        </p:nvSpPr>
        <p:spPr/>
        <p:txBody>
          <a:bodyPr/>
          <a:lstStyle/>
          <a:p>
            <a:r>
              <a:rPr lang="en-GB" dirty="0"/>
              <a:t>Flutter</a:t>
            </a:r>
            <a:endParaRPr lang="tr-TR" dirty="0"/>
          </a:p>
        </p:txBody>
      </p:sp>
      <p:sp>
        <p:nvSpPr>
          <p:cNvPr id="3" name="Content Placeholder 2">
            <a:extLst>
              <a:ext uri="{FF2B5EF4-FFF2-40B4-BE49-F238E27FC236}">
                <a16:creationId xmlns:a16="http://schemas.microsoft.com/office/drawing/2014/main" id="{C5E5B696-580D-40BA-80ED-C94FBEB23EBA}"/>
              </a:ext>
            </a:extLst>
          </p:cNvPr>
          <p:cNvSpPr>
            <a:spLocks noGrp="1"/>
          </p:cNvSpPr>
          <p:nvPr>
            <p:ph idx="1"/>
          </p:nvPr>
        </p:nvSpPr>
        <p:spPr/>
        <p:txBody>
          <a:bodyPr>
            <a:normAutofit fontScale="92500" lnSpcReduction="10000"/>
          </a:bodyPr>
          <a:lstStyle/>
          <a:p>
            <a:r>
              <a:rPr lang="en-US" dirty="0"/>
              <a:t>Flutter is an open-source UI software development kit created by Google. </a:t>
            </a:r>
          </a:p>
          <a:p>
            <a:r>
              <a:rPr lang="en-US" dirty="0"/>
              <a:t>It is used to develop applications for Android, iOS, Linux, Mac, Windows, Google Fuchsia, and the web from a single codebase.</a:t>
            </a:r>
          </a:p>
          <a:p>
            <a:r>
              <a:rPr lang="en-US" dirty="0"/>
              <a:t>The major components of Flutter include:</a:t>
            </a:r>
          </a:p>
          <a:p>
            <a:pPr lvl="1"/>
            <a:r>
              <a:rPr lang="en-US" dirty="0"/>
              <a:t>Dart platform</a:t>
            </a:r>
          </a:p>
          <a:p>
            <a:pPr lvl="1"/>
            <a:r>
              <a:rPr lang="en-US" dirty="0"/>
              <a:t>Flutter engine: Flutter's engine, written primarily in C++, provides low-level rendering support using Google's </a:t>
            </a:r>
            <a:r>
              <a:rPr lang="en-US" dirty="0" err="1"/>
              <a:t>Skia</a:t>
            </a:r>
            <a:r>
              <a:rPr lang="en-US" dirty="0"/>
              <a:t> graphics library.</a:t>
            </a:r>
          </a:p>
          <a:p>
            <a:pPr lvl="1"/>
            <a:r>
              <a:rPr lang="en-US" dirty="0"/>
              <a:t>Foundation library: Written in Dart, provides basic classes and functions that are used to construct applications using Flutter, such as APIs to communicate with the engine.</a:t>
            </a:r>
          </a:p>
          <a:p>
            <a:pPr lvl="1"/>
            <a:r>
              <a:rPr lang="en-US" dirty="0"/>
              <a:t>Design-specific widgets: Material Design widgets implement Google's design language of the same name, and Cupertino widgets implement Apple's iOS Human interface guidelines.</a:t>
            </a:r>
          </a:p>
          <a:p>
            <a:endParaRPr lang="en-US" dirty="0"/>
          </a:p>
          <a:p>
            <a:endParaRPr lang="tr-TR" dirty="0"/>
          </a:p>
        </p:txBody>
      </p:sp>
      <p:sp>
        <p:nvSpPr>
          <p:cNvPr id="4" name="Date Placeholder 3">
            <a:extLst>
              <a:ext uri="{FF2B5EF4-FFF2-40B4-BE49-F238E27FC236}">
                <a16:creationId xmlns:a16="http://schemas.microsoft.com/office/drawing/2014/main" id="{2E29611B-8E21-403F-9180-BDB5DBB7B092}"/>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79D3A508-519C-419A-A941-5B11FB86E781}"/>
              </a:ext>
            </a:extLst>
          </p:cNvPr>
          <p:cNvSpPr>
            <a:spLocks noGrp="1"/>
          </p:cNvSpPr>
          <p:nvPr>
            <p:ph type="ftr" sz="quarter" idx="11"/>
          </p:nvPr>
        </p:nvSpPr>
        <p:spPr/>
        <p:txBody>
          <a:bodyPr/>
          <a:lstStyle/>
          <a:p>
            <a:r>
              <a:rPr lang="en-GB" dirty="0"/>
              <a:t>[6] https://www.concettolabs.com/blog/flutter-single-codebase-application-for-ios-and-android/</a:t>
            </a:r>
            <a:endParaRPr lang="tr-TR" dirty="0"/>
          </a:p>
        </p:txBody>
      </p:sp>
      <p:sp>
        <p:nvSpPr>
          <p:cNvPr id="6" name="Slide Number Placeholder 5">
            <a:extLst>
              <a:ext uri="{FF2B5EF4-FFF2-40B4-BE49-F238E27FC236}">
                <a16:creationId xmlns:a16="http://schemas.microsoft.com/office/drawing/2014/main" id="{DA4034E8-12B3-4919-AB43-8E1B31D46585}"/>
              </a:ext>
            </a:extLst>
          </p:cNvPr>
          <p:cNvSpPr>
            <a:spLocks noGrp="1"/>
          </p:cNvSpPr>
          <p:nvPr>
            <p:ph type="sldNum" sz="quarter" idx="12"/>
          </p:nvPr>
        </p:nvSpPr>
        <p:spPr/>
        <p:txBody>
          <a:bodyPr/>
          <a:lstStyle/>
          <a:p>
            <a:fld id="{47798A3A-5210-4E3C-B7E1-E46E5A185CCB}" type="slidenum">
              <a:rPr lang="tr-TR" smtClean="0"/>
              <a:t>25</a:t>
            </a:fld>
            <a:endParaRPr lang="tr-TR"/>
          </a:p>
        </p:txBody>
      </p:sp>
    </p:spTree>
    <p:extLst>
      <p:ext uri="{BB962C8B-B14F-4D97-AF65-F5344CB8AC3E}">
        <p14:creationId xmlns:p14="http://schemas.microsoft.com/office/powerpoint/2010/main" val="3670323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7E42-D096-4D54-AE7C-D94D6D0464C7}"/>
              </a:ext>
            </a:extLst>
          </p:cNvPr>
          <p:cNvSpPr>
            <a:spLocks noGrp="1"/>
          </p:cNvSpPr>
          <p:nvPr>
            <p:ph type="title"/>
          </p:nvPr>
        </p:nvSpPr>
        <p:spPr/>
        <p:txBody>
          <a:bodyPr>
            <a:normAutofit/>
          </a:bodyPr>
          <a:lstStyle/>
          <a:p>
            <a:r>
              <a:rPr lang="en-GB" dirty="0"/>
              <a:t>Usage</a:t>
            </a:r>
            <a:endParaRPr lang="tr-TR" dirty="0"/>
          </a:p>
        </p:txBody>
      </p:sp>
      <p:sp>
        <p:nvSpPr>
          <p:cNvPr id="3" name="Content Placeholder 2">
            <a:extLst>
              <a:ext uri="{FF2B5EF4-FFF2-40B4-BE49-F238E27FC236}">
                <a16:creationId xmlns:a16="http://schemas.microsoft.com/office/drawing/2014/main" id="{62B9DA3A-B8B1-4651-A6FB-1D3D8AF37E6A}"/>
              </a:ext>
            </a:extLst>
          </p:cNvPr>
          <p:cNvSpPr>
            <a:spLocks noGrp="1"/>
          </p:cNvSpPr>
          <p:nvPr>
            <p:ph idx="1"/>
          </p:nvPr>
        </p:nvSpPr>
        <p:spPr/>
        <p:txBody>
          <a:bodyPr/>
          <a:lstStyle/>
          <a:p>
            <a:r>
              <a:rPr lang="en-US" dirty="0"/>
              <a:t>There are four ways to run Dart code:</a:t>
            </a:r>
          </a:p>
          <a:p>
            <a:pPr lvl="1"/>
            <a:r>
              <a:rPr lang="en-US" b="1" dirty="0"/>
              <a:t>Compiled as JavaScript: </a:t>
            </a:r>
            <a:r>
              <a:rPr lang="en-US" dirty="0"/>
              <a:t>To run in mainstream web browsers, Dart relies on a source-to-source compiler to JavaScript.</a:t>
            </a:r>
          </a:p>
          <a:p>
            <a:pPr lvl="1"/>
            <a:r>
              <a:rPr lang="en-US" b="1" dirty="0"/>
              <a:t>Stand-alone: </a:t>
            </a:r>
            <a:r>
              <a:rPr lang="en-US" dirty="0"/>
              <a:t>The Dart software development kit (SDK) ships with a stand-alone Dart VM, allowing Dart code to run in a command-line interface environment.</a:t>
            </a:r>
          </a:p>
          <a:p>
            <a:pPr lvl="1"/>
            <a:r>
              <a:rPr lang="en-US" b="1" dirty="0"/>
              <a:t>Ahead-of-time compiled: </a:t>
            </a:r>
            <a:r>
              <a:rPr lang="en-US" dirty="0"/>
              <a:t>Dart code can be AOT-compiled into machine code (native instruction sets). Apps built with Flutter, a mobile app SDK built with Dart, are deployed to app stores as AOT-compiled Dart code.</a:t>
            </a:r>
          </a:p>
          <a:p>
            <a:pPr lvl="1"/>
            <a:r>
              <a:rPr lang="en-US" b="1" dirty="0"/>
              <a:t>Native: </a:t>
            </a:r>
            <a:r>
              <a:rPr lang="en-US" dirty="0"/>
              <a:t>Dart 2.6 with dart2native compiler to compile to self-contained, native executables code. Before Dart 2.6, this feature only exposed this capability on iOS and Android mobile devices via Flutter.</a:t>
            </a:r>
          </a:p>
          <a:p>
            <a:pPr lvl="1"/>
            <a:endParaRPr lang="en-US" dirty="0"/>
          </a:p>
          <a:p>
            <a:endParaRPr lang="en-US" dirty="0"/>
          </a:p>
          <a:p>
            <a:endParaRPr lang="tr-TR" dirty="0"/>
          </a:p>
        </p:txBody>
      </p:sp>
      <p:sp>
        <p:nvSpPr>
          <p:cNvPr id="4" name="Date Placeholder 3">
            <a:extLst>
              <a:ext uri="{FF2B5EF4-FFF2-40B4-BE49-F238E27FC236}">
                <a16:creationId xmlns:a16="http://schemas.microsoft.com/office/drawing/2014/main" id="{6DCA320A-CC54-44D0-ACAF-826FF7748134}"/>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7FF684BD-C4B6-4C11-A721-5AAF400B3FD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D247E3D-6CB9-4181-A129-DDB0090B6037}"/>
              </a:ext>
            </a:extLst>
          </p:cNvPr>
          <p:cNvSpPr>
            <a:spLocks noGrp="1"/>
          </p:cNvSpPr>
          <p:nvPr>
            <p:ph type="sldNum" sz="quarter" idx="12"/>
          </p:nvPr>
        </p:nvSpPr>
        <p:spPr/>
        <p:txBody>
          <a:bodyPr/>
          <a:lstStyle/>
          <a:p>
            <a:fld id="{47798A3A-5210-4E3C-B7E1-E46E5A185CCB}" type="slidenum">
              <a:rPr lang="tr-TR" smtClean="0"/>
              <a:t>26</a:t>
            </a:fld>
            <a:endParaRPr lang="tr-TR"/>
          </a:p>
        </p:txBody>
      </p:sp>
    </p:spTree>
    <p:extLst>
      <p:ext uri="{BB962C8B-B14F-4D97-AF65-F5344CB8AC3E}">
        <p14:creationId xmlns:p14="http://schemas.microsoft.com/office/powerpoint/2010/main" val="2806761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72F9-110C-45B4-8FB9-CDA43CC6FBF0}"/>
              </a:ext>
            </a:extLst>
          </p:cNvPr>
          <p:cNvSpPr>
            <a:spLocks noGrp="1"/>
          </p:cNvSpPr>
          <p:nvPr>
            <p:ph type="title"/>
          </p:nvPr>
        </p:nvSpPr>
        <p:spPr/>
        <p:txBody>
          <a:bodyPr/>
          <a:lstStyle/>
          <a:p>
            <a:r>
              <a:rPr lang="tr-TR" dirty="0"/>
              <a:t>IDE</a:t>
            </a:r>
          </a:p>
        </p:txBody>
      </p:sp>
      <p:sp>
        <p:nvSpPr>
          <p:cNvPr id="3" name="Content Placeholder 2">
            <a:extLst>
              <a:ext uri="{FF2B5EF4-FFF2-40B4-BE49-F238E27FC236}">
                <a16:creationId xmlns:a16="http://schemas.microsoft.com/office/drawing/2014/main" id="{8D78293C-7A95-4CE5-8FDD-0D09947F6ECB}"/>
              </a:ext>
            </a:extLst>
          </p:cNvPr>
          <p:cNvSpPr>
            <a:spLocks noGrp="1"/>
          </p:cNvSpPr>
          <p:nvPr>
            <p:ph idx="1"/>
          </p:nvPr>
        </p:nvSpPr>
        <p:spPr/>
        <p:txBody>
          <a:bodyPr/>
          <a:lstStyle/>
          <a:p>
            <a:r>
              <a:rPr lang="en-GB" dirty="0"/>
              <a:t>November 2011: Dart Editor (based on Eclipse components)</a:t>
            </a:r>
          </a:p>
          <a:p>
            <a:r>
              <a:rPr lang="en-GB" dirty="0"/>
              <a:t>August 2012: Eclipse plugin for Dart development</a:t>
            </a:r>
          </a:p>
          <a:p>
            <a:r>
              <a:rPr lang="en-GB" dirty="0"/>
              <a:t>April 2015: Dart editor is announced to be retired, IntelliJ is recommended IDE for language</a:t>
            </a:r>
            <a:endParaRPr lang="tr-TR" dirty="0"/>
          </a:p>
        </p:txBody>
      </p:sp>
      <p:sp>
        <p:nvSpPr>
          <p:cNvPr id="4" name="Date Placeholder 3">
            <a:extLst>
              <a:ext uri="{FF2B5EF4-FFF2-40B4-BE49-F238E27FC236}">
                <a16:creationId xmlns:a16="http://schemas.microsoft.com/office/drawing/2014/main" id="{E60F5B2C-AD91-465A-AECB-687574384994}"/>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2679E4E3-FF76-4F42-AE40-AF30DC09ED4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33BDB10-C3AA-47FE-A545-311B03CB1773}"/>
              </a:ext>
            </a:extLst>
          </p:cNvPr>
          <p:cNvSpPr>
            <a:spLocks noGrp="1"/>
          </p:cNvSpPr>
          <p:nvPr>
            <p:ph type="sldNum" sz="quarter" idx="12"/>
          </p:nvPr>
        </p:nvSpPr>
        <p:spPr/>
        <p:txBody>
          <a:bodyPr/>
          <a:lstStyle/>
          <a:p>
            <a:fld id="{47798A3A-5210-4E3C-B7E1-E46E5A185CCB}" type="slidenum">
              <a:rPr lang="tr-TR" smtClean="0"/>
              <a:t>27</a:t>
            </a:fld>
            <a:endParaRPr lang="tr-TR"/>
          </a:p>
        </p:txBody>
      </p:sp>
    </p:spTree>
    <p:extLst>
      <p:ext uri="{BB962C8B-B14F-4D97-AF65-F5344CB8AC3E}">
        <p14:creationId xmlns:p14="http://schemas.microsoft.com/office/powerpoint/2010/main" val="409193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14F0-D453-46BA-9F83-E8B6A839FF71}"/>
              </a:ext>
            </a:extLst>
          </p:cNvPr>
          <p:cNvSpPr>
            <a:spLocks noGrp="1"/>
          </p:cNvSpPr>
          <p:nvPr>
            <p:ph type="title"/>
          </p:nvPr>
        </p:nvSpPr>
        <p:spPr/>
        <p:txBody>
          <a:bodyPr>
            <a:normAutofit/>
          </a:bodyPr>
          <a:lstStyle/>
          <a:p>
            <a:r>
              <a:rPr lang="en-GB" dirty="0"/>
              <a:t>Example code</a:t>
            </a:r>
            <a:endParaRPr lang="tr-TR" dirty="0"/>
          </a:p>
        </p:txBody>
      </p:sp>
      <p:pic>
        <p:nvPicPr>
          <p:cNvPr id="7" name="Content Placeholder 6">
            <a:extLst>
              <a:ext uri="{FF2B5EF4-FFF2-40B4-BE49-F238E27FC236}">
                <a16:creationId xmlns:a16="http://schemas.microsoft.com/office/drawing/2014/main" id="{438D394E-B7D3-45A3-AA82-3460063008A6}"/>
              </a:ext>
            </a:extLst>
          </p:cNvPr>
          <p:cNvPicPr>
            <a:picLocks noGrp="1" noChangeAspect="1"/>
          </p:cNvPicPr>
          <p:nvPr>
            <p:ph idx="1"/>
          </p:nvPr>
        </p:nvPicPr>
        <p:blipFill>
          <a:blip r:embed="rId2"/>
          <a:stretch>
            <a:fillRect/>
          </a:stretch>
        </p:blipFill>
        <p:spPr>
          <a:xfrm>
            <a:off x="838200" y="1812759"/>
            <a:ext cx="2343150" cy="762000"/>
          </a:xfrm>
          <a:prstGeom prst="rect">
            <a:avLst/>
          </a:prstGeom>
        </p:spPr>
      </p:pic>
      <p:sp>
        <p:nvSpPr>
          <p:cNvPr id="4" name="Date Placeholder 3">
            <a:extLst>
              <a:ext uri="{FF2B5EF4-FFF2-40B4-BE49-F238E27FC236}">
                <a16:creationId xmlns:a16="http://schemas.microsoft.com/office/drawing/2014/main" id="{835CE945-6534-4B01-ACE0-D9714411005C}"/>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4E9F6167-5A8E-443B-99C7-861B8F0CA72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910D4DD-6965-4287-977B-838099C32578}"/>
              </a:ext>
            </a:extLst>
          </p:cNvPr>
          <p:cNvSpPr>
            <a:spLocks noGrp="1"/>
          </p:cNvSpPr>
          <p:nvPr>
            <p:ph type="sldNum" sz="quarter" idx="12"/>
          </p:nvPr>
        </p:nvSpPr>
        <p:spPr/>
        <p:txBody>
          <a:bodyPr/>
          <a:lstStyle/>
          <a:p>
            <a:fld id="{47798A3A-5210-4E3C-B7E1-E46E5A185CCB}" type="slidenum">
              <a:rPr lang="tr-TR" smtClean="0"/>
              <a:t>28</a:t>
            </a:fld>
            <a:endParaRPr lang="tr-TR"/>
          </a:p>
        </p:txBody>
      </p:sp>
      <p:pic>
        <p:nvPicPr>
          <p:cNvPr id="8" name="Picture 7">
            <a:extLst>
              <a:ext uri="{FF2B5EF4-FFF2-40B4-BE49-F238E27FC236}">
                <a16:creationId xmlns:a16="http://schemas.microsoft.com/office/drawing/2014/main" id="{40C94555-224C-4BDC-B9A0-A84AA5AD8EA7}"/>
              </a:ext>
            </a:extLst>
          </p:cNvPr>
          <p:cNvPicPr>
            <a:picLocks noChangeAspect="1"/>
          </p:cNvPicPr>
          <p:nvPr/>
        </p:nvPicPr>
        <p:blipFill>
          <a:blip r:embed="rId3"/>
          <a:stretch>
            <a:fillRect/>
          </a:stretch>
        </p:blipFill>
        <p:spPr>
          <a:xfrm>
            <a:off x="838200" y="3714582"/>
            <a:ext cx="5772150" cy="1952625"/>
          </a:xfrm>
          <a:prstGeom prst="rect">
            <a:avLst/>
          </a:prstGeom>
        </p:spPr>
      </p:pic>
      <p:sp>
        <p:nvSpPr>
          <p:cNvPr id="9" name="TextBox 8">
            <a:extLst>
              <a:ext uri="{FF2B5EF4-FFF2-40B4-BE49-F238E27FC236}">
                <a16:creationId xmlns:a16="http://schemas.microsoft.com/office/drawing/2014/main" id="{B8644452-8E02-462D-90A3-E5F76D336A3D}"/>
              </a:ext>
            </a:extLst>
          </p:cNvPr>
          <p:cNvSpPr txBox="1"/>
          <p:nvPr/>
        </p:nvSpPr>
        <p:spPr>
          <a:xfrm>
            <a:off x="838200" y="1516284"/>
            <a:ext cx="2343150" cy="369332"/>
          </a:xfrm>
          <a:prstGeom prst="rect">
            <a:avLst/>
          </a:prstGeom>
          <a:noFill/>
        </p:spPr>
        <p:txBody>
          <a:bodyPr wrap="square" rtlCol="0">
            <a:spAutoFit/>
          </a:bodyPr>
          <a:lstStyle/>
          <a:p>
            <a:r>
              <a:rPr lang="en-GB" dirty="0"/>
              <a:t>Hello World</a:t>
            </a:r>
            <a:endParaRPr lang="tr-TR" dirty="0"/>
          </a:p>
        </p:txBody>
      </p:sp>
      <p:sp>
        <p:nvSpPr>
          <p:cNvPr id="10" name="TextBox 9">
            <a:extLst>
              <a:ext uri="{FF2B5EF4-FFF2-40B4-BE49-F238E27FC236}">
                <a16:creationId xmlns:a16="http://schemas.microsoft.com/office/drawing/2014/main" id="{96CC7CA2-A8EE-460C-91A9-8699E6E41011}"/>
              </a:ext>
            </a:extLst>
          </p:cNvPr>
          <p:cNvSpPr txBox="1"/>
          <p:nvPr/>
        </p:nvSpPr>
        <p:spPr>
          <a:xfrm>
            <a:off x="838200" y="3036775"/>
            <a:ext cx="4402238" cy="369332"/>
          </a:xfrm>
          <a:prstGeom prst="rect">
            <a:avLst/>
          </a:prstGeom>
          <a:noFill/>
        </p:spPr>
        <p:txBody>
          <a:bodyPr wrap="square" rtlCol="0">
            <a:spAutoFit/>
          </a:bodyPr>
          <a:lstStyle/>
          <a:p>
            <a:r>
              <a:rPr lang="en-GB" dirty="0"/>
              <a:t>Calculating nth Fibonacci Number</a:t>
            </a:r>
            <a:endParaRPr lang="tr-TR" dirty="0"/>
          </a:p>
        </p:txBody>
      </p:sp>
    </p:spTree>
    <p:extLst>
      <p:ext uri="{BB962C8B-B14F-4D97-AF65-F5344CB8AC3E}">
        <p14:creationId xmlns:p14="http://schemas.microsoft.com/office/powerpoint/2010/main" val="198713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14F0-D453-46BA-9F83-E8B6A839FF71}"/>
              </a:ext>
            </a:extLst>
          </p:cNvPr>
          <p:cNvSpPr>
            <a:spLocks noGrp="1"/>
          </p:cNvSpPr>
          <p:nvPr>
            <p:ph type="title"/>
          </p:nvPr>
        </p:nvSpPr>
        <p:spPr/>
        <p:txBody>
          <a:bodyPr>
            <a:normAutofit/>
          </a:bodyPr>
          <a:lstStyle/>
          <a:p>
            <a:r>
              <a:rPr lang="en-GB" dirty="0"/>
              <a:t>Example code</a:t>
            </a:r>
            <a:endParaRPr lang="tr-TR" dirty="0"/>
          </a:p>
        </p:txBody>
      </p:sp>
      <p:sp>
        <p:nvSpPr>
          <p:cNvPr id="4" name="Date Placeholder 3">
            <a:extLst>
              <a:ext uri="{FF2B5EF4-FFF2-40B4-BE49-F238E27FC236}">
                <a16:creationId xmlns:a16="http://schemas.microsoft.com/office/drawing/2014/main" id="{835CE945-6534-4B01-ACE0-D9714411005C}"/>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4E9F6167-5A8E-443B-99C7-861B8F0CA72C}"/>
              </a:ext>
            </a:extLst>
          </p:cNvPr>
          <p:cNvSpPr>
            <a:spLocks noGrp="1"/>
          </p:cNvSpPr>
          <p:nvPr>
            <p:ph type="ftr" sz="quarter" idx="11"/>
          </p:nvPr>
        </p:nvSpPr>
        <p:spPr/>
        <p:txBody>
          <a:bodyPr/>
          <a:lstStyle/>
          <a:p>
            <a:r>
              <a:rPr lang="en-US" dirty="0"/>
              <a:t>[7] https://dart.dev/</a:t>
            </a:r>
            <a:endParaRPr lang="tr-TR" dirty="0"/>
          </a:p>
        </p:txBody>
      </p:sp>
      <p:sp>
        <p:nvSpPr>
          <p:cNvPr id="6" name="Slide Number Placeholder 5">
            <a:extLst>
              <a:ext uri="{FF2B5EF4-FFF2-40B4-BE49-F238E27FC236}">
                <a16:creationId xmlns:a16="http://schemas.microsoft.com/office/drawing/2014/main" id="{C910D4DD-6965-4287-977B-838099C32578}"/>
              </a:ext>
            </a:extLst>
          </p:cNvPr>
          <p:cNvSpPr>
            <a:spLocks noGrp="1"/>
          </p:cNvSpPr>
          <p:nvPr>
            <p:ph type="sldNum" sz="quarter" idx="12"/>
          </p:nvPr>
        </p:nvSpPr>
        <p:spPr/>
        <p:txBody>
          <a:bodyPr/>
          <a:lstStyle/>
          <a:p>
            <a:fld id="{47798A3A-5210-4E3C-B7E1-E46E5A185CCB}" type="slidenum">
              <a:rPr lang="tr-TR" smtClean="0"/>
              <a:t>29</a:t>
            </a:fld>
            <a:endParaRPr lang="tr-TR"/>
          </a:p>
        </p:txBody>
      </p:sp>
      <p:sp>
        <p:nvSpPr>
          <p:cNvPr id="12" name="TextBox 11">
            <a:extLst>
              <a:ext uri="{FF2B5EF4-FFF2-40B4-BE49-F238E27FC236}">
                <a16:creationId xmlns:a16="http://schemas.microsoft.com/office/drawing/2014/main" id="{96CC7CA2-A8EE-460C-91A9-8699E6E41011}"/>
              </a:ext>
            </a:extLst>
          </p:cNvPr>
          <p:cNvSpPr txBox="1"/>
          <p:nvPr/>
        </p:nvSpPr>
        <p:spPr>
          <a:xfrm>
            <a:off x="838200" y="1506022"/>
            <a:ext cx="4402238" cy="369332"/>
          </a:xfrm>
          <a:prstGeom prst="rect">
            <a:avLst/>
          </a:prstGeom>
          <a:noFill/>
        </p:spPr>
        <p:txBody>
          <a:bodyPr wrap="square" rtlCol="0">
            <a:spAutoFit/>
          </a:bodyPr>
          <a:lstStyle/>
          <a:p>
            <a:r>
              <a:rPr lang="en-GB" dirty="0"/>
              <a:t>Functions</a:t>
            </a:r>
            <a:endParaRPr lang="tr-TR" dirty="0"/>
          </a:p>
        </p:txBody>
      </p:sp>
      <p:pic>
        <p:nvPicPr>
          <p:cNvPr id="7" name="Content Placeholder 6"/>
          <p:cNvPicPr>
            <a:picLocks noGrp="1" noChangeAspect="1"/>
          </p:cNvPicPr>
          <p:nvPr>
            <p:ph idx="1"/>
          </p:nvPr>
        </p:nvPicPr>
        <p:blipFill>
          <a:blip r:embed="rId2"/>
          <a:stretch>
            <a:fillRect/>
          </a:stretch>
        </p:blipFill>
        <p:spPr>
          <a:xfrm>
            <a:off x="838200" y="1875354"/>
            <a:ext cx="10515600" cy="3311364"/>
          </a:xfrm>
          <a:prstGeom prst="rect">
            <a:avLst/>
          </a:prstGeom>
        </p:spPr>
      </p:pic>
    </p:spTree>
    <p:extLst>
      <p:ext uri="{BB962C8B-B14F-4D97-AF65-F5344CB8AC3E}">
        <p14:creationId xmlns:p14="http://schemas.microsoft.com/office/powerpoint/2010/main" val="29203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63E5-17F9-49C0-83AC-C9481FA913AA}"/>
              </a:ext>
            </a:extLst>
          </p:cNvPr>
          <p:cNvSpPr>
            <a:spLocks noGrp="1"/>
          </p:cNvSpPr>
          <p:nvPr>
            <p:ph type="title"/>
          </p:nvPr>
        </p:nvSpPr>
        <p:spPr/>
        <p:txBody>
          <a:bodyPr/>
          <a:lstStyle/>
          <a:p>
            <a:r>
              <a:rPr lang="en-GB" dirty="0"/>
              <a:t>Dart: A short history</a:t>
            </a:r>
            <a:endParaRPr lang="tr-TR" dirty="0"/>
          </a:p>
        </p:txBody>
      </p:sp>
      <p:sp>
        <p:nvSpPr>
          <p:cNvPr id="3" name="Content Placeholder 2">
            <a:extLst>
              <a:ext uri="{FF2B5EF4-FFF2-40B4-BE49-F238E27FC236}">
                <a16:creationId xmlns:a16="http://schemas.microsoft.com/office/drawing/2014/main" id="{56FDD061-C422-41AA-BF74-19567E9924EF}"/>
              </a:ext>
            </a:extLst>
          </p:cNvPr>
          <p:cNvSpPr>
            <a:spLocks noGrp="1"/>
          </p:cNvSpPr>
          <p:nvPr>
            <p:ph idx="1"/>
          </p:nvPr>
        </p:nvSpPr>
        <p:spPr>
          <a:xfrm>
            <a:off x="838200" y="1506648"/>
            <a:ext cx="10515600" cy="4351338"/>
          </a:xfrm>
        </p:spPr>
        <p:txBody>
          <a:bodyPr>
            <a:normAutofit/>
          </a:bodyPr>
          <a:lstStyle/>
          <a:p>
            <a:r>
              <a:rPr lang="en-US" dirty="0"/>
              <a:t>Dart was unveiled at the GOTO conference in Aarhus, Denmark, October 10–12, 2011[1]</a:t>
            </a:r>
          </a:p>
          <a:p>
            <a:r>
              <a:rPr lang="en-US" dirty="0"/>
              <a:t>The project was founded by Lars </a:t>
            </a:r>
            <a:r>
              <a:rPr lang="en-US" dirty="0" err="1"/>
              <a:t>Bak</a:t>
            </a:r>
            <a:r>
              <a:rPr lang="en-US" dirty="0"/>
              <a:t> and Kasper Lund.[2] </a:t>
            </a:r>
          </a:p>
          <a:p>
            <a:r>
              <a:rPr lang="en-US" dirty="0"/>
              <a:t>Dart 1.0 was released on November 14th, 2013.[3]</a:t>
            </a:r>
          </a:p>
          <a:p>
            <a:r>
              <a:rPr lang="en-US" b="1" dirty="0"/>
              <a:t>Cross-browser</a:t>
            </a:r>
            <a:r>
              <a:rPr lang="en-US" dirty="0"/>
              <a:t>, </a:t>
            </a:r>
            <a:r>
              <a:rPr lang="en-US" b="1" dirty="0"/>
              <a:t>open source toolkit</a:t>
            </a:r>
            <a:r>
              <a:rPr lang="en-US" dirty="0"/>
              <a:t> for structured web applications.</a:t>
            </a:r>
          </a:p>
          <a:p>
            <a:r>
              <a:rPr lang="en-US" dirty="0"/>
              <a:t>Includes:</a:t>
            </a:r>
          </a:p>
          <a:p>
            <a:pPr lvl="1"/>
            <a:r>
              <a:rPr lang="en-US" dirty="0"/>
              <a:t>Powerful programming language</a:t>
            </a:r>
          </a:p>
          <a:p>
            <a:pPr lvl="1"/>
            <a:r>
              <a:rPr lang="en-US" dirty="0"/>
              <a:t>Robust tools</a:t>
            </a:r>
          </a:p>
          <a:p>
            <a:pPr lvl="1"/>
            <a:r>
              <a:rPr lang="en-US" dirty="0"/>
              <a:t>Comprehensive core libraries.</a:t>
            </a:r>
          </a:p>
          <a:p>
            <a:endParaRPr lang="tr-TR" dirty="0"/>
          </a:p>
        </p:txBody>
      </p:sp>
      <p:sp>
        <p:nvSpPr>
          <p:cNvPr id="4" name="Date Placeholder 3">
            <a:extLst>
              <a:ext uri="{FF2B5EF4-FFF2-40B4-BE49-F238E27FC236}">
                <a16:creationId xmlns:a16="http://schemas.microsoft.com/office/drawing/2014/main" id="{A02866A2-DCEB-478D-8AD7-BE70A5F387C9}"/>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806CCDE3-A0AB-478F-8BC0-223251241A43}"/>
              </a:ext>
            </a:extLst>
          </p:cNvPr>
          <p:cNvSpPr>
            <a:spLocks noGrp="1"/>
          </p:cNvSpPr>
          <p:nvPr>
            <p:ph type="ftr" sz="quarter" idx="11"/>
          </p:nvPr>
        </p:nvSpPr>
        <p:spPr>
          <a:xfrm>
            <a:off x="1967023" y="6356350"/>
            <a:ext cx="8931349" cy="365125"/>
          </a:xfrm>
        </p:spPr>
        <p:txBody>
          <a:bodyPr/>
          <a:lstStyle/>
          <a:p>
            <a:pPr algn="just"/>
            <a:r>
              <a:rPr lang="en-GB" dirty="0"/>
              <a:t>[1] </a:t>
            </a:r>
            <a:r>
              <a:rPr lang="en-US" dirty="0"/>
              <a:t>"Opening Keynote: Dart, a new programming language for structured web programming“</a:t>
            </a:r>
          </a:p>
          <a:p>
            <a:pPr algn="just"/>
            <a:r>
              <a:rPr lang="en-GB" dirty="0"/>
              <a:t>[2] </a:t>
            </a:r>
            <a:r>
              <a:rPr lang="en-US" dirty="0"/>
              <a:t> Ladd, Seth. "What is Dart". What is Dart?. O'Reilly. Retrieved August 16, 2014.</a:t>
            </a:r>
          </a:p>
          <a:p>
            <a:pPr algn="just"/>
            <a:r>
              <a:rPr lang="en-GB" dirty="0"/>
              <a:t>[3] </a:t>
            </a:r>
            <a:r>
              <a:rPr lang="en-US" dirty="0"/>
              <a:t>Dart 1.0: A stable SDK for structured web apps". news.dartlang.org</a:t>
            </a:r>
            <a:endParaRPr lang="tr-TR" dirty="0"/>
          </a:p>
        </p:txBody>
      </p:sp>
      <p:sp>
        <p:nvSpPr>
          <p:cNvPr id="6" name="Slide Number Placeholder 5">
            <a:extLst>
              <a:ext uri="{FF2B5EF4-FFF2-40B4-BE49-F238E27FC236}">
                <a16:creationId xmlns:a16="http://schemas.microsoft.com/office/drawing/2014/main" id="{B5799BD2-7477-4B56-B5C1-320AFDBCA20B}"/>
              </a:ext>
            </a:extLst>
          </p:cNvPr>
          <p:cNvSpPr>
            <a:spLocks noGrp="1"/>
          </p:cNvSpPr>
          <p:nvPr>
            <p:ph type="sldNum" sz="quarter" idx="12"/>
          </p:nvPr>
        </p:nvSpPr>
        <p:spPr/>
        <p:txBody>
          <a:bodyPr/>
          <a:lstStyle/>
          <a:p>
            <a:fld id="{47798A3A-5210-4E3C-B7E1-E46E5A185CCB}" type="slidenum">
              <a:rPr lang="tr-TR" smtClean="0"/>
              <a:t>3</a:t>
            </a:fld>
            <a:endParaRPr lang="tr-TR"/>
          </a:p>
        </p:txBody>
      </p:sp>
    </p:spTree>
    <p:extLst>
      <p:ext uri="{BB962C8B-B14F-4D97-AF65-F5344CB8AC3E}">
        <p14:creationId xmlns:p14="http://schemas.microsoft.com/office/powerpoint/2010/main" val="2842184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14F0-D453-46BA-9F83-E8B6A839FF71}"/>
              </a:ext>
            </a:extLst>
          </p:cNvPr>
          <p:cNvSpPr>
            <a:spLocks noGrp="1"/>
          </p:cNvSpPr>
          <p:nvPr>
            <p:ph type="title"/>
          </p:nvPr>
        </p:nvSpPr>
        <p:spPr/>
        <p:txBody>
          <a:bodyPr>
            <a:normAutofit/>
          </a:bodyPr>
          <a:lstStyle/>
          <a:p>
            <a:r>
              <a:rPr lang="en-GB" dirty="0"/>
              <a:t>Example code</a:t>
            </a:r>
            <a:endParaRPr lang="tr-TR" dirty="0"/>
          </a:p>
        </p:txBody>
      </p:sp>
      <p:sp>
        <p:nvSpPr>
          <p:cNvPr id="4" name="Date Placeholder 3">
            <a:extLst>
              <a:ext uri="{FF2B5EF4-FFF2-40B4-BE49-F238E27FC236}">
                <a16:creationId xmlns:a16="http://schemas.microsoft.com/office/drawing/2014/main" id="{835CE945-6534-4B01-ACE0-D9714411005C}"/>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4E9F6167-5A8E-443B-99C7-861B8F0CA72C}"/>
              </a:ext>
            </a:extLst>
          </p:cNvPr>
          <p:cNvSpPr>
            <a:spLocks noGrp="1"/>
          </p:cNvSpPr>
          <p:nvPr>
            <p:ph type="ftr" sz="quarter" idx="11"/>
          </p:nvPr>
        </p:nvSpPr>
        <p:spPr/>
        <p:txBody>
          <a:bodyPr/>
          <a:lstStyle/>
          <a:p>
            <a:r>
              <a:rPr lang="en-US" dirty="0"/>
              <a:t>[7] https://dart.dev/</a:t>
            </a:r>
            <a:endParaRPr lang="tr-TR" dirty="0"/>
          </a:p>
        </p:txBody>
      </p:sp>
      <p:sp>
        <p:nvSpPr>
          <p:cNvPr id="6" name="Slide Number Placeholder 5">
            <a:extLst>
              <a:ext uri="{FF2B5EF4-FFF2-40B4-BE49-F238E27FC236}">
                <a16:creationId xmlns:a16="http://schemas.microsoft.com/office/drawing/2014/main" id="{C910D4DD-6965-4287-977B-838099C32578}"/>
              </a:ext>
            </a:extLst>
          </p:cNvPr>
          <p:cNvSpPr>
            <a:spLocks noGrp="1"/>
          </p:cNvSpPr>
          <p:nvPr>
            <p:ph type="sldNum" sz="quarter" idx="12"/>
          </p:nvPr>
        </p:nvSpPr>
        <p:spPr/>
        <p:txBody>
          <a:bodyPr/>
          <a:lstStyle/>
          <a:p>
            <a:fld id="{47798A3A-5210-4E3C-B7E1-E46E5A185CCB}" type="slidenum">
              <a:rPr lang="tr-TR" smtClean="0"/>
              <a:t>30</a:t>
            </a:fld>
            <a:endParaRPr lang="tr-TR"/>
          </a:p>
        </p:txBody>
      </p:sp>
      <p:sp>
        <p:nvSpPr>
          <p:cNvPr id="12" name="TextBox 11">
            <a:extLst>
              <a:ext uri="{FF2B5EF4-FFF2-40B4-BE49-F238E27FC236}">
                <a16:creationId xmlns:a16="http://schemas.microsoft.com/office/drawing/2014/main" id="{96CC7CA2-A8EE-460C-91A9-8699E6E41011}"/>
              </a:ext>
            </a:extLst>
          </p:cNvPr>
          <p:cNvSpPr txBox="1"/>
          <p:nvPr/>
        </p:nvSpPr>
        <p:spPr>
          <a:xfrm>
            <a:off x="933450" y="1376364"/>
            <a:ext cx="4402238" cy="369332"/>
          </a:xfrm>
          <a:prstGeom prst="rect">
            <a:avLst/>
          </a:prstGeom>
          <a:noFill/>
        </p:spPr>
        <p:txBody>
          <a:bodyPr wrap="square" rtlCol="0">
            <a:spAutoFit/>
          </a:bodyPr>
          <a:lstStyle/>
          <a:p>
            <a:r>
              <a:rPr lang="en-US" dirty="0"/>
              <a:t>Control Flow</a:t>
            </a:r>
            <a:endParaRPr lang="tr-TR" dirty="0"/>
          </a:p>
        </p:txBody>
      </p:sp>
      <p:pic>
        <p:nvPicPr>
          <p:cNvPr id="8" name="Content Placeholder 7"/>
          <p:cNvPicPr>
            <a:picLocks noGrp="1" noChangeAspect="1"/>
          </p:cNvPicPr>
          <p:nvPr>
            <p:ph idx="1"/>
          </p:nvPr>
        </p:nvPicPr>
        <p:blipFill>
          <a:blip r:embed="rId2"/>
          <a:stretch>
            <a:fillRect/>
          </a:stretch>
        </p:blipFill>
        <p:spPr>
          <a:xfrm>
            <a:off x="933450" y="1875354"/>
            <a:ext cx="9174014" cy="4351338"/>
          </a:xfrm>
          <a:prstGeom prst="rect">
            <a:avLst/>
          </a:prstGeom>
        </p:spPr>
      </p:pic>
    </p:spTree>
    <p:extLst>
      <p:ext uri="{BB962C8B-B14F-4D97-AF65-F5344CB8AC3E}">
        <p14:creationId xmlns:p14="http://schemas.microsoft.com/office/powerpoint/2010/main" val="1257202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14F0-D453-46BA-9F83-E8B6A839FF71}"/>
              </a:ext>
            </a:extLst>
          </p:cNvPr>
          <p:cNvSpPr>
            <a:spLocks noGrp="1"/>
          </p:cNvSpPr>
          <p:nvPr>
            <p:ph type="title"/>
          </p:nvPr>
        </p:nvSpPr>
        <p:spPr/>
        <p:txBody>
          <a:bodyPr>
            <a:normAutofit/>
          </a:bodyPr>
          <a:lstStyle/>
          <a:p>
            <a:r>
              <a:rPr lang="en-GB" dirty="0"/>
              <a:t>Example code</a:t>
            </a:r>
            <a:endParaRPr lang="tr-TR" dirty="0"/>
          </a:p>
        </p:txBody>
      </p:sp>
      <p:sp>
        <p:nvSpPr>
          <p:cNvPr id="4" name="Date Placeholder 3">
            <a:extLst>
              <a:ext uri="{FF2B5EF4-FFF2-40B4-BE49-F238E27FC236}">
                <a16:creationId xmlns:a16="http://schemas.microsoft.com/office/drawing/2014/main" id="{835CE945-6534-4B01-ACE0-D9714411005C}"/>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4E9F6167-5A8E-443B-99C7-861B8F0CA72C}"/>
              </a:ext>
            </a:extLst>
          </p:cNvPr>
          <p:cNvSpPr>
            <a:spLocks noGrp="1"/>
          </p:cNvSpPr>
          <p:nvPr>
            <p:ph type="ftr" sz="quarter" idx="11"/>
          </p:nvPr>
        </p:nvSpPr>
        <p:spPr/>
        <p:txBody>
          <a:bodyPr/>
          <a:lstStyle/>
          <a:p>
            <a:r>
              <a:rPr lang="en-US" dirty="0"/>
              <a:t>[7] https://dart.dev/</a:t>
            </a:r>
            <a:endParaRPr lang="tr-TR" dirty="0"/>
          </a:p>
        </p:txBody>
      </p:sp>
      <p:sp>
        <p:nvSpPr>
          <p:cNvPr id="6" name="Slide Number Placeholder 5">
            <a:extLst>
              <a:ext uri="{FF2B5EF4-FFF2-40B4-BE49-F238E27FC236}">
                <a16:creationId xmlns:a16="http://schemas.microsoft.com/office/drawing/2014/main" id="{C910D4DD-6965-4287-977B-838099C32578}"/>
              </a:ext>
            </a:extLst>
          </p:cNvPr>
          <p:cNvSpPr>
            <a:spLocks noGrp="1"/>
          </p:cNvSpPr>
          <p:nvPr>
            <p:ph type="sldNum" sz="quarter" idx="12"/>
          </p:nvPr>
        </p:nvSpPr>
        <p:spPr/>
        <p:txBody>
          <a:bodyPr/>
          <a:lstStyle/>
          <a:p>
            <a:fld id="{47798A3A-5210-4E3C-B7E1-E46E5A185CCB}" type="slidenum">
              <a:rPr lang="tr-TR" smtClean="0"/>
              <a:t>31</a:t>
            </a:fld>
            <a:endParaRPr lang="tr-TR"/>
          </a:p>
        </p:txBody>
      </p:sp>
      <p:sp>
        <p:nvSpPr>
          <p:cNvPr id="12" name="TextBox 11">
            <a:extLst>
              <a:ext uri="{FF2B5EF4-FFF2-40B4-BE49-F238E27FC236}">
                <a16:creationId xmlns:a16="http://schemas.microsoft.com/office/drawing/2014/main" id="{96CC7CA2-A8EE-460C-91A9-8699E6E41011}"/>
              </a:ext>
            </a:extLst>
          </p:cNvPr>
          <p:cNvSpPr txBox="1"/>
          <p:nvPr/>
        </p:nvSpPr>
        <p:spPr>
          <a:xfrm>
            <a:off x="933450" y="1376364"/>
            <a:ext cx="4402238" cy="369332"/>
          </a:xfrm>
          <a:prstGeom prst="rect">
            <a:avLst/>
          </a:prstGeom>
          <a:noFill/>
        </p:spPr>
        <p:txBody>
          <a:bodyPr wrap="square" rtlCol="0">
            <a:spAutoFit/>
          </a:bodyPr>
          <a:lstStyle/>
          <a:p>
            <a:r>
              <a:rPr lang="en-US" dirty="0"/>
              <a:t>Strings</a:t>
            </a:r>
            <a:endParaRPr lang="tr-TR" dirty="0"/>
          </a:p>
        </p:txBody>
      </p:sp>
      <p:pic>
        <p:nvPicPr>
          <p:cNvPr id="10" name="Content Placeholder 9"/>
          <p:cNvPicPr>
            <a:picLocks noGrp="1" noChangeAspect="1"/>
          </p:cNvPicPr>
          <p:nvPr>
            <p:ph idx="1"/>
          </p:nvPr>
        </p:nvPicPr>
        <p:blipFill>
          <a:blip r:embed="rId2"/>
          <a:stretch>
            <a:fillRect/>
          </a:stretch>
        </p:blipFill>
        <p:spPr>
          <a:xfrm>
            <a:off x="933450" y="1820346"/>
            <a:ext cx="9168646" cy="4351338"/>
          </a:xfrm>
          <a:prstGeom prst="rect">
            <a:avLst/>
          </a:prstGeom>
        </p:spPr>
      </p:pic>
    </p:spTree>
    <p:extLst>
      <p:ext uri="{BB962C8B-B14F-4D97-AF65-F5344CB8AC3E}">
        <p14:creationId xmlns:p14="http://schemas.microsoft.com/office/powerpoint/2010/main" val="4165800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14F0-D453-46BA-9F83-E8B6A839FF71}"/>
              </a:ext>
            </a:extLst>
          </p:cNvPr>
          <p:cNvSpPr>
            <a:spLocks noGrp="1"/>
          </p:cNvSpPr>
          <p:nvPr>
            <p:ph type="title"/>
          </p:nvPr>
        </p:nvSpPr>
        <p:spPr/>
        <p:txBody>
          <a:bodyPr>
            <a:normAutofit/>
          </a:bodyPr>
          <a:lstStyle/>
          <a:p>
            <a:r>
              <a:rPr lang="en-GB" dirty="0"/>
              <a:t>Example code</a:t>
            </a:r>
            <a:endParaRPr lang="tr-TR" dirty="0"/>
          </a:p>
        </p:txBody>
      </p:sp>
      <p:sp>
        <p:nvSpPr>
          <p:cNvPr id="4" name="Date Placeholder 3">
            <a:extLst>
              <a:ext uri="{FF2B5EF4-FFF2-40B4-BE49-F238E27FC236}">
                <a16:creationId xmlns:a16="http://schemas.microsoft.com/office/drawing/2014/main" id="{835CE945-6534-4B01-ACE0-D9714411005C}"/>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4E9F6167-5A8E-443B-99C7-861B8F0CA72C}"/>
              </a:ext>
            </a:extLst>
          </p:cNvPr>
          <p:cNvSpPr>
            <a:spLocks noGrp="1"/>
          </p:cNvSpPr>
          <p:nvPr>
            <p:ph type="ftr" sz="quarter" idx="11"/>
          </p:nvPr>
        </p:nvSpPr>
        <p:spPr/>
        <p:txBody>
          <a:bodyPr/>
          <a:lstStyle/>
          <a:p>
            <a:r>
              <a:rPr lang="en-US" dirty="0"/>
              <a:t>[7] https://dart.dev/</a:t>
            </a:r>
            <a:endParaRPr lang="tr-TR" dirty="0"/>
          </a:p>
        </p:txBody>
      </p:sp>
      <p:sp>
        <p:nvSpPr>
          <p:cNvPr id="6" name="Slide Number Placeholder 5">
            <a:extLst>
              <a:ext uri="{FF2B5EF4-FFF2-40B4-BE49-F238E27FC236}">
                <a16:creationId xmlns:a16="http://schemas.microsoft.com/office/drawing/2014/main" id="{C910D4DD-6965-4287-977B-838099C32578}"/>
              </a:ext>
            </a:extLst>
          </p:cNvPr>
          <p:cNvSpPr>
            <a:spLocks noGrp="1"/>
          </p:cNvSpPr>
          <p:nvPr>
            <p:ph type="sldNum" sz="quarter" idx="12"/>
          </p:nvPr>
        </p:nvSpPr>
        <p:spPr/>
        <p:txBody>
          <a:bodyPr/>
          <a:lstStyle/>
          <a:p>
            <a:fld id="{47798A3A-5210-4E3C-B7E1-E46E5A185CCB}" type="slidenum">
              <a:rPr lang="tr-TR" smtClean="0"/>
              <a:t>32</a:t>
            </a:fld>
            <a:endParaRPr lang="tr-TR"/>
          </a:p>
        </p:txBody>
      </p:sp>
      <p:sp>
        <p:nvSpPr>
          <p:cNvPr id="12" name="TextBox 11">
            <a:extLst>
              <a:ext uri="{FF2B5EF4-FFF2-40B4-BE49-F238E27FC236}">
                <a16:creationId xmlns:a16="http://schemas.microsoft.com/office/drawing/2014/main" id="{96CC7CA2-A8EE-460C-91A9-8699E6E41011}"/>
              </a:ext>
            </a:extLst>
          </p:cNvPr>
          <p:cNvSpPr txBox="1"/>
          <p:nvPr/>
        </p:nvSpPr>
        <p:spPr>
          <a:xfrm>
            <a:off x="933450" y="1376364"/>
            <a:ext cx="4402238" cy="369332"/>
          </a:xfrm>
          <a:prstGeom prst="rect">
            <a:avLst/>
          </a:prstGeom>
          <a:noFill/>
        </p:spPr>
        <p:txBody>
          <a:bodyPr wrap="square" rtlCol="0">
            <a:spAutoFit/>
          </a:bodyPr>
          <a:lstStyle/>
          <a:p>
            <a:r>
              <a:rPr lang="en-US" dirty="0"/>
              <a:t>Collection Literals</a:t>
            </a:r>
            <a:endParaRPr lang="tr-TR" dirty="0"/>
          </a:p>
        </p:txBody>
      </p:sp>
      <p:pic>
        <p:nvPicPr>
          <p:cNvPr id="7" name="Content Placeholder 6"/>
          <p:cNvPicPr>
            <a:picLocks noGrp="1" noChangeAspect="1"/>
          </p:cNvPicPr>
          <p:nvPr>
            <p:ph idx="1"/>
          </p:nvPr>
        </p:nvPicPr>
        <p:blipFill>
          <a:blip r:embed="rId2"/>
          <a:stretch>
            <a:fillRect/>
          </a:stretch>
        </p:blipFill>
        <p:spPr>
          <a:xfrm>
            <a:off x="933450" y="1820346"/>
            <a:ext cx="9089612" cy="4351338"/>
          </a:xfrm>
          <a:prstGeom prst="rect">
            <a:avLst/>
          </a:prstGeom>
        </p:spPr>
      </p:pic>
    </p:spTree>
    <p:extLst>
      <p:ext uri="{BB962C8B-B14F-4D97-AF65-F5344CB8AC3E}">
        <p14:creationId xmlns:p14="http://schemas.microsoft.com/office/powerpoint/2010/main" val="3632694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14F0-D453-46BA-9F83-E8B6A839FF71}"/>
              </a:ext>
            </a:extLst>
          </p:cNvPr>
          <p:cNvSpPr>
            <a:spLocks noGrp="1"/>
          </p:cNvSpPr>
          <p:nvPr>
            <p:ph type="title"/>
          </p:nvPr>
        </p:nvSpPr>
        <p:spPr/>
        <p:txBody>
          <a:bodyPr>
            <a:normAutofit/>
          </a:bodyPr>
          <a:lstStyle/>
          <a:p>
            <a:r>
              <a:rPr lang="en-GB" dirty="0"/>
              <a:t>Example code</a:t>
            </a:r>
            <a:endParaRPr lang="tr-TR" dirty="0"/>
          </a:p>
        </p:txBody>
      </p:sp>
      <p:sp>
        <p:nvSpPr>
          <p:cNvPr id="4" name="Date Placeholder 3">
            <a:extLst>
              <a:ext uri="{FF2B5EF4-FFF2-40B4-BE49-F238E27FC236}">
                <a16:creationId xmlns:a16="http://schemas.microsoft.com/office/drawing/2014/main" id="{835CE945-6534-4B01-ACE0-D9714411005C}"/>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4E9F6167-5A8E-443B-99C7-861B8F0CA72C}"/>
              </a:ext>
            </a:extLst>
          </p:cNvPr>
          <p:cNvSpPr>
            <a:spLocks noGrp="1"/>
          </p:cNvSpPr>
          <p:nvPr>
            <p:ph type="ftr" sz="quarter" idx="11"/>
          </p:nvPr>
        </p:nvSpPr>
        <p:spPr/>
        <p:txBody>
          <a:bodyPr/>
          <a:lstStyle/>
          <a:p>
            <a:r>
              <a:rPr lang="en-US" dirty="0"/>
              <a:t>[7] https://dart.dev/</a:t>
            </a:r>
            <a:endParaRPr lang="tr-TR" dirty="0"/>
          </a:p>
        </p:txBody>
      </p:sp>
      <p:sp>
        <p:nvSpPr>
          <p:cNvPr id="6" name="Slide Number Placeholder 5">
            <a:extLst>
              <a:ext uri="{FF2B5EF4-FFF2-40B4-BE49-F238E27FC236}">
                <a16:creationId xmlns:a16="http://schemas.microsoft.com/office/drawing/2014/main" id="{C910D4DD-6965-4287-977B-838099C32578}"/>
              </a:ext>
            </a:extLst>
          </p:cNvPr>
          <p:cNvSpPr>
            <a:spLocks noGrp="1"/>
          </p:cNvSpPr>
          <p:nvPr>
            <p:ph type="sldNum" sz="quarter" idx="12"/>
          </p:nvPr>
        </p:nvSpPr>
        <p:spPr/>
        <p:txBody>
          <a:bodyPr/>
          <a:lstStyle/>
          <a:p>
            <a:fld id="{47798A3A-5210-4E3C-B7E1-E46E5A185CCB}" type="slidenum">
              <a:rPr lang="tr-TR" smtClean="0"/>
              <a:t>33</a:t>
            </a:fld>
            <a:endParaRPr lang="tr-TR"/>
          </a:p>
        </p:txBody>
      </p:sp>
      <p:sp>
        <p:nvSpPr>
          <p:cNvPr id="12" name="TextBox 11">
            <a:extLst>
              <a:ext uri="{FF2B5EF4-FFF2-40B4-BE49-F238E27FC236}">
                <a16:creationId xmlns:a16="http://schemas.microsoft.com/office/drawing/2014/main" id="{96CC7CA2-A8EE-460C-91A9-8699E6E41011}"/>
              </a:ext>
            </a:extLst>
          </p:cNvPr>
          <p:cNvSpPr txBox="1"/>
          <p:nvPr/>
        </p:nvSpPr>
        <p:spPr>
          <a:xfrm>
            <a:off x="933450" y="1376364"/>
            <a:ext cx="4402238" cy="369332"/>
          </a:xfrm>
          <a:prstGeom prst="rect">
            <a:avLst/>
          </a:prstGeom>
          <a:noFill/>
        </p:spPr>
        <p:txBody>
          <a:bodyPr wrap="square" rtlCol="0">
            <a:spAutoFit/>
          </a:bodyPr>
          <a:lstStyle/>
          <a:p>
            <a:r>
              <a:rPr lang="en-US" dirty="0"/>
              <a:t>Classes</a:t>
            </a:r>
            <a:endParaRPr lang="tr-TR" dirty="0"/>
          </a:p>
        </p:txBody>
      </p:sp>
      <p:pic>
        <p:nvPicPr>
          <p:cNvPr id="9" name="Content Placeholder 8"/>
          <p:cNvPicPr>
            <a:picLocks noGrp="1" noChangeAspect="1"/>
          </p:cNvPicPr>
          <p:nvPr>
            <p:ph idx="1"/>
          </p:nvPr>
        </p:nvPicPr>
        <p:blipFill>
          <a:blip r:embed="rId2"/>
          <a:stretch>
            <a:fillRect/>
          </a:stretch>
        </p:blipFill>
        <p:spPr>
          <a:xfrm>
            <a:off x="933450" y="1820346"/>
            <a:ext cx="9252608" cy="4351338"/>
          </a:xfrm>
          <a:prstGeom prst="rect">
            <a:avLst/>
          </a:prstGeom>
        </p:spPr>
      </p:pic>
    </p:spTree>
    <p:extLst>
      <p:ext uri="{BB962C8B-B14F-4D97-AF65-F5344CB8AC3E}">
        <p14:creationId xmlns:p14="http://schemas.microsoft.com/office/powerpoint/2010/main" val="4096395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E166-4614-42F3-A054-1F745C05928F}"/>
              </a:ext>
            </a:extLst>
          </p:cNvPr>
          <p:cNvSpPr>
            <a:spLocks noGrp="1"/>
          </p:cNvSpPr>
          <p:nvPr>
            <p:ph type="title"/>
          </p:nvPr>
        </p:nvSpPr>
        <p:spPr/>
        <p:txBody>
          <a:bodyPr/>
          <a:lstStyle/>
          <a:p>
            <a:r>
              <a:rPr lang="en-GB" dirty="0"/>
              <a:t>Advantages &amp; Disadvantages</a:t>
            </a:r>
            <a:endParaRPr lang="tr-TR" dirty="0"/>
          </a:p>
        </p:txBody>
      </p:sp>
      <p:sp>
        <p:nvSpPr>
          <p:cNvPr id="3" name="Content Placeholder 2">
            <a:extLst>
              <a:ext uri="{FF2B5EF4-FFF2-40B4-BE49-F238E27FC236}">
                <a16:creationId xmlns:a16="http://schemas.microsoft.com/office/drawing/2014/main" id="{DF9BB10F-7093-471B-A2BB-9391461BB237}"/>
              </a:ext>
            </a:extLst>
          </p:cNvPr>
          <p:cNvSpPr>
            <a:spLocks noGrp="1"/>
          </p:cNvSpPr>
          <p:nvPr>
            <p:ph idx="1"/>
          </p:nvPr>
        </p:nvSpPr>
        <p:spPr>
          <a:xfrm>
            <a:off x="838200" y="1825625"/>
            <a:ext cx="5257800" cy="4351338"/>
          </a:xfrm>
        </p:spPr>
        <p:txBody>
          <a:bodyPr>
            <a:normAutofit fontScale="92500" lnSpcReduction="10000"/>
          </a:bodyPr>
          <a:lstStyle/>
          <a:p>
            <a:r>
              <a:rPr lang="en-US" dirty="0"/>
              <a:t>Open source</a:t>
            </a:r>
          </a:p>
          <a:p>
            <a:r>
              <a:rPr lang="en-US" dirty="0"/>
              <a:t>Backed by a large company — Google</a:t>
            </a:r>
          </a:p>
          <a:p>
            <a:r>
              <a:rPr lang="en-US" dirty="0" err="1"/>
              <a:t>Typesafe</a:t>
            </a:r>
            <a:r>
              <a:rPr lang="en-US" dirty="0"/>
              <a:t> and compiled with JIT and AOT.</a:t>
            </a:r>
          </a:p>
          <a:p>
            <a:r>
              <a:rPr lang="en-US" dirty="0"/>
              <a:t>Backbone of Flutter</a:t>
            </a:r>
          </a:p>
          <a:p>
            <a:r>
              <a:rPr lang="en-US" dirty="0"/>
              <a:t>Relatively faster in certain instances</a:t>
            </a:r>
          </a:p>
          <a:p>
            <a:r>
              <a:rPr lang="en-US" dirty="0"/>
              <a:t>Cross platform</a:t>
            </a:r>
          </a:p>
          <a:p>
            <a:r>
              <a:rPr lang="en-US" dirty="0"/>
              <a:t>OO principles included</a:t>
            </a:r>
          </a:p>
          <a:p>
            <a:r>
              <a:rPr lang="en-US" dirty="0"/>
              <a:t>No licensing</a:t>
            </a:r>
          </a:p>
        </p:txBody>
      </p:sp>
      <p:sp>
        <p:nvSpPr>
          <p:cNvPr id="4" name="Date Placeholder 3">
            <a:extLst>
              <a:ext uri="{FF2B5EF4-FFF2-40B4-BE49-F238E27FC236}">
                <a16:creationId xmlns:a16="http://schemas.microsoft.com/office/drawing/2014/main" id="{38AD0DEE-9586-467A-9483-DA9D73A95DA7}"/>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6A558569-6D79-4DB9-960D-AFD827F89964}"/>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5603F62-A6FB-4652-8045-8130F1C72597}"/>
              </a:ext>
            </a:extLst>
          </p:cNvPr>
          <p:cNvSpPr>
            <a:spLocks noGrp="1"/>
          </p:cNvSpPr>
          <p:nvPr>
            <p:ph type="sldNum" sz="quarter" idx="12"/>
          </p:nvPr>
        </p:nvSpPr>
        <p:spPr/>
        <p:txBody>
          <a:bodyPr/>
          <a:lstStyle/>
          <a:p>
            <a:fld id="{47798A3A-5210-4E3C-B7E1-E46E5A185CCB}" type="slidenum">
              <a:rPr lang="tr-TR" smtClean="0"/>
              <a:t>34</a:t>
            </a:fld>
            <a:endParaRPr lang="tr-TR"/>
          </a:p>
        </p:txBody>
      </p:sp>
      <p:sp>
        <p:nvSpPr>
          <p:cNvPr id="7" name="Content Placeholder 2">
            <a:extLst>
              <a:ext uri="{FF2B5EF4-FFF2-40B4-BE49-F238E27FC236}">
                <a16:creationId xmlns:a16="http://schemas.microsoft.com/office/drawing/2014/main" id="{6CA4CC58-12B5-4774-B4AB-588BAD9E16EA}"/>
              </a:ext>
            </a:extLst>
          </p:cNvPr>
          <p:cNvSpPr txBox="1">
            <a:spLocks/>
          </p:cNvSpPr>
          <p:nvPr/>
        </p:nvSpPr>
        <p:spPr>
          <a:xfrm>
            <a:off x="6096000" y="1815362"/>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Relatively new to programmers</a:t>
            </a:r>
          </a:p>
          <a:p>
            <a:r>
              <a:rPr lang="en-US" dirty="0"/>
              <a:t>Learning materials are not widely available compared to JavaScript</a:t>
            </a:r>
          </a:p>
        </p:txBody>
      </p:sp>
    </p:spTree>
    <p:extLst>
      <p:ext uri="{BB962C8B-B14F-4D97-AF65-F5344CB8AC3E}">
        <p14:creationId xmlns:p14="http://schemas.microsoft.com/office/powerpoint/2010/main" val="159156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5510-DE25-445E-81B2-A190BA248250}"/>
              </a:ext>
            </a:extLst>
          </p:cNvPr>
          <p:cNvSpPr>
            <a:spLocks noGrp="1"/>
          </p:cNvSpPr>
          <p:nvPr>
            <p:ph type="title"/>
          </p:nvPr>
        </p:nvSpPr>
        <p:spPr/>
        <p:txBody>
          <a:bodyPr/>
          <a:lstStyle/>
          <a:p>
            <a:r>
              <a:rPr lang="en-GB" dirty="0"/>
              <a:t>References</a:t>
            </a:r>
            <a:endParaRPr lang="tr-TR" dirty="0"/>
          </a:p>
        </p:txBody>
      </p:sp>
      <p:sp>
        <p:nvSpPr>
          <p:cNvPr id="3" name="Content Placeholder 2">
            <a:extLst>
              <a:ext uri="{FF2B5EF4-FFF2-40B4-BE49-F238E27FC236}">
                <a16:creationId xmlns:a16="http://schemas.microsoft.com/office/drawing/2014/main" id="{18B0080A-E54B-4E43-A395-A8C63496D43B}"/>
              </a:ext>
            </a:extLst>
          </p:cNvPr>
          <p:cNvSpPr>
            <a:spLocks noGrp="1"/>
          </p:cNvSpPr>
          <p:nvPr>
            <p:ph idx="1"/>
          </p:nvPr>
        </p:nvSpPr>
        <p:spPr/>
        <p:txBody>
          <a:bodyPr>
            <a:normAutofit fontScale="85000" lnSpcReduction="20000"/>
          </a:bodyPr>
          <a:lstStyle/>
          <a:p>
            <a:pPr algn="just"/>
            <a:r>
              <a:rPr lang="en-GB" dirty="0"/>
              <a:t>[1] </a:t>
            </a:r>
            <a:r>
              <a:rPr lang="en-US" dirty="0"/>
              <a:t>"Opening Keynote: Dart, a new programming language for structured web programming“</a:t>
            </a:r>
          </a:p>
          <a:p>
            <a:pPr algn="just"/>
            <a:r>
              <a:rPr lang="en-GB" dirty="0"/>
              <a:t>[2] </a:t>
            </a:r>
            <a:r>
              <a:rPr lang="en-US" dirty="0"/>
              <a:t> Ladd, Seth. "What is Dart". What is Dart?. O'Reilly. Retrieved August 16, 2014.</a:t>
            </a:r>
          </a:p>
          <a:p>
            <a:pPr algn="just"/>
            <a:r>
              <a:rPr lang="en-GB" dirty="0"/>
              <a:t>[3] </a:t>
            </a:r>
            <a:r>
              <a:rPr lang="en-US" dirty="0"/>
              <a:t>Dart 1.0: A stable SDK for structured web apps". news.dartlang.org</a:t>
            </a:r>
            <a:endParaRPr lang="tr-TR" dirty="0"/>
          </a:p>
          <a:p>
            <a:r>
              <a:rPr lang="en-GB" dirty="0"/>
              <a:t>[4] https://news.dartlang.org/2012/06/const-static-final-oh-my.html</a:t>
            </a:r>
          </a:p>
          <a:p>
            <a:r>
              <a:rPr lang="tr-TR" dirty="0"/>
              <a:t>[5] https://dart.dev/platforms</a:t>
            </a:r>
            <a:endParaRPr lang="en-US" dirty="0"/>
          </a:p>
          <a:p>
            <a:r>
              <a:rPr lang="en-GB" dirty="0"/>
              <a:t>[6] https://www.concettolabs.com/blog/flutter-single-codebase-application-for-ios-and-android/</a:t>
            </a:r>
          </a:p>
          <a:p>
            <a:r>
              <a:rPr lang="en-US" dirty="0"/>
              <a:t>[7] https://dart.dev/</a:t>
            </a:r>
          </a:p>
          <a:p>
            <a:r>
              <a:rPr lang="en-US" dirty="0"/>
              <a:t>[8] https://medium.com/dartlang</a:t>
            </a:r>
          </a:p>
          <a:p>
            <a:r>
              <a:rPr lang="en-US" dirty="0"/>
              <a:t>[9] https://stackoverflow.com/questions/50431055/what-is-the-difference-between-the-const-and-final-keywords-in-dart</a:t>
            </a:r>
            <a:endParaRPr lang="tr-TR" dirty="0"/>
          </a:p>
          <a:p>
            <a:pPr marL="0" indent="0">
              <a:buNone/>
            </a:pPr>
            <a:endParaRPr lang="tr-TR" dirty="0"/>
          </a:p>
          <a:p>
            <a:endParaRPr lang="tr-TR" dirty="0"/>
          </a:p>
          <a:p>
            <a:endParaRPr lang="tr-TR" dirty="0"/>
          </a:p>
          <a:p>
            <a:endParaRPr lang="tr-TR" dirty="0"/>
          </a:p>
        </p:txBody>
      </p:sp>
      <p:sp>
        <p:nvSpPr>
          <p:cNvPr id="4" name="Date Placeholder 3">
            <a:extLst>
              <a:ext uri="{FF2B5EF4-FFF2-40B4-BE49-F238E27FC236}">
                <a16:creationId xmlns:a16="http://schemas.microsoft.com/office/drawing/2014/main" id="{FFBA7626-0304-4F44-8903-7B180E871687}"/>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D904B94A-036D-4A11-BD85-1EE6D361F7A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FCDA87D-0BC1-4D0C-86E5-BCEC9236EB66}"/>
              </a:ext>
            </a:extLst>
          </p:cNvPr>
          <p:cNvSpPr>
            <a:spLocks noGrp="1"/>
          </p:cNvSpPr>
          <p:nvPr>
            <p:ph type="sldNum" sz="quarter" idx="12"/>
          </p:nvPr>
        </p:nvSpPr>
        <p:spPr/>
        <p:txBody>
          <a:bodyPr/>
          <a:lstStyle/>
          <a:p>
            <a:fld id="{47798A3A-5210-4E3C-B7E1-E46E5A185CCB}" type="slidenum">
              <a:rPr lang="tr-TR" smtClean="0"/>
              <a:t>35</a:t>
            </a:fld>
            <a:endParaRPr lang="tr-TR"/>
          </a:p>
        </p:txBody>
      </p:sp>
    </p:spTree>
    <p:extLst>
      <p:ext uri="{BB962C8B-B14F-4D97-AF65-F5344CB8AC3E}">
        <p14:creationId xmlns:p14="http://schemas.microsoft.com/office/powerpoint/2010/main" val="318579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FA05-A1F2-4043-A72C-FFD90F7DDFDC}"/>
              </a:ext>
            </a:extLst>
          </p:cNvPr>
          <p:cNvSpPr>
            <a:spLocks noGrp="1"/>
          </p:cNvSpPr>
          <p:nvPr>
            <p:ph type="title"/>
          </p:nvPr>
        </p:nvSpPr>
        <p:spPr/>
        <p:txBody>
          <a:bodyPr/>
          <a:lstStyle/>
          <a:p>
            <a:r>
              <a:rPr lang="en-GB" dirty="0"/>
              <a:t>What is Dart? </a:t>
            </a:r>
            <a:endParaRPr lang="tr-TR" dirty="0"/>
          </a:p>
        </p:txBody>
      </p:sp>
      <p:sp>
        <p:nvSpPr>
          <p:cNvPr id="3" name="Content Placeholder 2">
            <a:extLst>
              <a:ext uri="{FF2B5EF4-FFF2-40B4-BE49-F238E27FC236}">
                <a16:creationId xmlns:a16="http://schemas.microsoft.com/office/drawing/2014/main" id="{EA5CB260-54D7-410E-B15B-546D1804BCF6}"/>
              </a:ext>
            </a:extLst>
          </p:cNvPr>
          <p:cNvSpPr>
            <a:spLocks noGrp="1"/>
          </p:cNvSpPr>
          <p:nvPr>
            <p:ph idx="1"/>
          </p:nvPr>
        </p:nvSpPr>
        <p:spPr/>
        <p:txBody>
          <a:bodyPr/>
          <a:lstStyle/>
          <a:p>
            <a:r>
              <a:rPr lang="en-US" dirty="0"/>
              <a:t>A simple and unsurprising OO programming language</a:t>
            </a:r>
          </a:p>
          <a:p>
            <a:pPr lvl="1"/>
            <a:r>
              <a:rPr lang="en-US" dirty="0"/>
              <a:t>Class-based single inheritance with interfaces</a:t>
            </a:r>
          </a:p>
          <a:p>
            <a:pPr lvl="1"/>
            <a:r>
              <a:rPr lang="en-US" dirty="0"/>
              <a:t>Optional static types</a:t>
            </a:r>
          </a:p>
          <a:p>
            <a:pPr lvl="1"/>
            <a:r>
              <a:rPr lang="en-US" dirty="0"/>
              <a:t>Single-threaded</a:t>
            </a:r>
          </a:p>
          <a:p>
            <a:pPr lvl="1"/>
            <a:r>
              <a:rPr lang="en-US" dirty="0"/>
              <a:t>Familiar syntax</a:t>
            </a:r>
          </a:p>
          <a:p>
            <a:r>
              <a:rPr lang="en-US" dirty="0"/>
              <a:t>Functional</a:t>
            </a:r>
          </a:p>
          <a:p>
            <a:r>
              <a:rPr lang="en-US" dirty="0"/>
              <a:t>Imperative</a:t>
            </a:r>
            <a:endParaRPr lang="tr-TR" dirty="0"/>
          </a:p>
        </p:txBody>
      </p:sp>
      <p:sp>
        <p:nvSpPr>
          <p:cNvPr id="4" name="Date Placeholder 3">
            <a:extLst>
              <a:ext uri="{FF2B5EF4-FFF2-40B4-BE49-F238E27FC236}">
                <a16:creationId xmlns:a16="http://schemas.microsoft.com/office/drawing/2014/main" id="{A7BD3431-04D2-41EA-AD04-A0865EB292D1}"/>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8D1DB784-B709-48A6-B0FE-83988A495FA1}"/>
              </a:ext>
            </a:extLst>
          </p:cNvPr>
          <p:cNvSpPr>
            <a:spLocks noGrp="1"/>
          </p:cNvSpPr>
          <p:nvPr>
            <p:ph type="ftr" sz="quarter" idx="11"/>
          </p:nvPr>
        </p:nvSpPr>
        <p:spPr>
          <a:xfrm>
            <a:off x="1945177" y="6356350"/>
            <a:ext cx="8038407" cy="365125"/>
          </a:xfrm>
        </p:spPr>
        <p:txBody>
          <a:bodyPr/>
          <a:lstStyle/>
          <a:p>
            <a:pPr algn="l"/>
            <a:r>
              <a:rPr lang="en-GB" dirty="0"/>
              <a:t>[1] </a:t>
            </a:r>
            <a:r>
              <a:rPr lang="en-US" dirty="0"/>
              <a:t>"Opening Keynote: Dart, a new programming language for structured web programming“</a:t>
            </a:r>
          </a:p>
        </p:txBody>
      </p:sp>
      <p:sp>
        <p:nvSpPr>
          <p:cNvPr id="6" name="Slide Number Placeholder 5">
            <a:extLst>
              <a:ext uri="{FF2B5EF4-FFF2-40B4-BE49-F238E27FC236}">
                <a16:creationId xmlns:a16="http://schemas.microsoft.com/office/drawing/2014/main" id="{8BB32790-64C3-4AC2-BD58-F5EDA462E2DB}"/>
              </a:ext>
            </a:extLst>
          </p:cNvPr>
          <p:cNvSpPr>
            <a:spLocks noGrp="1"/>
          </p:cNvSpPr>
          <p:nvPr>
            <p:ph type="sldNum" sz="quarter" idx="12"/>
          </p:nvPr>
        </p:nvSpPr>
        <p:spPr/>
        <p:txBody>
          <a:bodyPr/>
          <a:lstStyle/>
          <a:p>
            <a:fld id="{47798A3A-5210-4E3C-B7E1-E46E5A185CCB}" type="slidenum">
              <a:rPr lang="tr-TR" smtClean="0"/>
              <a:t>4</a:t>
            </a:fld>
            <a:endParaRPr lang="tr-TR"/>
          </a:p>
        </p:txBody>
      </p:sp>
    </p:spTree>
    <p:extLst>
      <p:ext uri="{BB962C8B-B14F-4D97-AF65-F5344CB8AC3E}">
        <p14:creationId xmlns:p14="http://schemas.microsoft.com/office/powerpoint/2010/main" val="384872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63E5-17F9-49C0-83AC-C9481FA913AA}"/>
              </a:ext>
            </a:extLst>
          </p:cNvPr>
          <p:cNvSpPr>
            <a:spLocks noGrp="1"/>
          </p:cNvSpPr>
          <p:nvPr>
            <p:ph type="title"/>
          </p:nvPr>
        </p:nvSpPr>
        <p:spPr/>
        <p:txBody>
          <a:bodyPr/>
          <a:lstStyle/>
          <a:p>
            <a:r>
              <a:rPr lang="en-GB" dirty="0"/>
              <a:t>Dart 1.0</a:t>
            </a:r>
            <a:endParaRPr lang="tr-TR" dirty="0"/>
          </a:p>
        </p:txBody>
      </p:sp>
      <p:sp>
        <p:nvSpPr>
          <p:cNvPr id="3" name="Content Placeholder 2">
            <a:extLst>
              <a:ext uri="{FF2B5EF4-FFF2-40B4-BE49-F238E27FC236}">
                <a16:creationId xmlns:a16="http://schemas.microsoft.com/office/drawing/2014/main" id="{56FDD061-C422-41AA-BF74-19567E9924EF}"/>
              </a:ext>
            </a:extLst>
          </p:cNvPr>
          <p:cNvSpPr>
            <a:spLocks noGrp="1"/>
          </p:cNvSpPr>
          <p:nvPr>
            <p:ph idx="1"/>
          </p:nvPr>
        </p:nvSpPr>
        <p:spPr>
          <a:xfrm>
            <a:off x="838200" y="1506648"/>
            <a:ext cx="10515600" cy="4351338"/>
          </a:xfrm>
        </p:spPr>
        <p:txBody>
          <a:bodyPr>
            <a:normAutofit fontScale="85000" lnSpcReduction="20000"/>
          </a:bodyPr>
          <a:lstStyle/>
          <a:p>
            <a:r>
              <a:rPr lang="en-US" dirty="0"/>
              <a:t>These pieces can help make your development workflow</a:t>
            </a:r>
          </a:p>
          <a:p>
            <a:pPr lvl="1"/>
            <a:r>
              <a:rPr lang="en-US" dirty="0"/>
              <a:t>Development workflow simpler</a:t>
            </a:r>
          </a:p>
          <a:p>
            <a:pPr lvl="1"/>
            <a:r>
              <a:rPr lang="en-US" dirty="0"/>
              <a:t>Faster</a:t>
            </a:r>
          </a:p>
          <a:p>
            <a:pPr lvl="1"/>
            <a:r>
              <a:rPr lang="en-US" dirty="0"/>
              <a:t>More scalable as your projects grow from a few scripts to full-fledged web applications.</a:t>
            </a:r>
          </a:p>
          <a:p>
            <a:r>
              <a:rPr lang="en-US" dirty="0"/>
              <a:t>SDK includes Dart Editor, a lightweight but powerful Dart development environment. In order to manage a growing code base</a:t>
            </a:r>
          </a:p>
          <a:p>
            <a:pPr lvl="1"/>
            <a:r>
              <a:rPr lang="en-US" dirty="0"/>
              <a:t>Code completion</a:t>
            </a:r>
          </a:p>
          <a:p>
            <a:pPr lvl="1"/>
            <a:r>
              <a:rPr lang="en-US" dirty="0"/>
              <a:t>Refactoring</a:t>
            </a:r>
          </a:p>
          <a:p>
            <a:pPr lvl="1"/>
            <a:r>
              <a:rPr lang="en-US" dirty="0"/>
              <a:t>Jump to definition</a:t>
            </a:r>
          </a:p>
          <a:p>
            <a:pPr lvl="1"/>
            <a:r>
              <a:rPr lang="en-US" dirty="0"/>
              <a:t>Debugger</a:t>
            </a:r>
          </a:p>
          <a:p>
            <a:pPr lvl="1"/>
            <a:r>
              <a:rPr lang="en-US" dirty="0"/>
              <a:t>Hints and warnings, and lots more.</a:t>
            </a:r>
          </a:p>
          <a:p>
            <a:r>
              <a:rPr lang="en-US" dirty="0"/>
              <a:t>Dart also offers an instant edit/refresh cycle with </a:t>
            </a:r>
            <a:r>
              <a:rPr lang="en-US" dirty="0" err="1"/>
              <a:t>Dartium</a:t>
            </a:r>
            <a:r>
              <a:rPr lang="en-US" dirty="0"/>
              <a:t>, a custom version of Chromium with the native Dart VM. Outside the browser, the Dart VM can also be used for asynchronous server side computation.</a:t>
            </a:r>
          </a:p>
        </p:txBody>
      </p:sp>
      <p:sp>
        <p:nvSpPr>
          <p:cNvPr id="4" name="Date Placeholder 3">
            <a:extLst>
              <a:ext uri="{FF2B5EF4-FFF2-40B4-BE49-F238E27FC236}">
                <a16:creationId xmlns:a16="http://schemas.microsoft.com/office/drawing/2014/main" id="{A02866A2-DCEB-478D-8AD7-BE70A5F387C9}"/>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806CCDE3-A0AB-478F-8BC0-223251241A43}"/>
              </a:ext>
            </a:extLst>
          </p:cNvPr>
          <p:cNvSpPr>
            <a:spLocks noGrp="1"/>
          </p:cNvSpPr>
          <p:nvPr>
            <p:ph type="ftr" sz="quarter" idx="11"/>
          </p:nvPr>
        </p:nvSpPr>
        <p:spPr>
          <a:xfrm>
            <a:off x="1967023" y="6356350"/>
            <a:ext cx="8931349" cy="365125"/>
          </a:xfrm>
        </p:spPr>
        <p:txBody>
          <a:bodyPr/>
          <a:lstStyle/>
          <a:p>
            <a:pPr algn="just"/>
            <a:r>
              <a:rPr lang="en-GB" dirty="0"/>
              <a:t>[3] </a:t>
            </a:r>
            <a:r>
              <a:rPr lang="en-US" dirty="0"/>
              <a:t>Dart 1.0: A stable SDK for structured web apps". news.dartlang.org</a:t>
            </a:r>
            <a:endParaRPr lang="tr-TR" dirty="0"/>
          </a:p>
        </p:txBody>
      </p:sp>
      <p:sp>
        <p:nvSpPr>
          <p:cNvPr id="6" name="Slide Number Placeholder 5">
            <a:extLst>
              <a:ext uri="{FF2B5EF4-FFF2-40B4-BE49-F238E27FC236}">
                <a16:creationId xmlns:a16="http://schemas.microsoft.com/office/drawing/2014/main" id="{B5799BD2-7477-4B56-B5C1-320AFDBCA20B}"/>
              </a:ext>
            </a:extLst>
          </p:cNvPr>
          <p:cNvSpPr>
            <a:spLocks noGrp="1"/>
          </p:cNvSpPr>
          <p:nvPr>
            <p:ph type="sldNum" sz="quarter" idx="12"/>
          </p:nvPr>
        </p:nvSpPr>
        <p:spPr/>
        <p:txBody>
          <a:bodyPr/>
          <a:lstStyle/>
          <a:p>
            <a:fld id="{47798A3A-5210-4E3C-B7E1-E46E5A185CCB}" type="slidenum">
              <a:rPr lang="tr-TR" smtClean="0"/>
              <a:t>5</a:t>
            </a:fld>
            <a:endParaRPr lang="tr-TR"/>
          </a:p>
        </p:txBody>
      </p:sp>
    </p:spTree>
    <p:extLst>
      <p:ext uri="{BB962C8B-B14F-4D97-AF65-F5344CB8AC3E}">
        <p14:creationId xmlns:p14="http://schemas.microsoft.com/office/powerpoint/2010/main" val="2619821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63E5-17F9-49C0-83AC-C9481FA913AA}"/>
              </a:ext>
            </a:extLst>
          </p:cNvPr>
          <p:cNvSpPr>
            <a:spLocks noGrp="1"/>
          </p:cNvSpPr>
          <p:nvPr>
            <p:ph type="title"/>
          </p:nvPr>
        </p:nvSpPr>
        <p:spPr/>
        <p:txBody>
          <a:bodyPr/>
          <a:lstStyle/>
          <a:p>
            <a:r>
              <a:rPr lang="en-GB" dirty="0"/>
              <a:t>Dart 1.0</a:t>
            </a:r>
            <a:endParaRPr lang="tr-TR" dirty="0"/>
          </a:p>
        </p:txBody>
      </p:sp>
      <p:sp>
        <p:nvSpPr>
          <p:cNvPr id="3" name="Content Placeholder 2">
            <a:extLst>
              <a:ext uri="{FF2B5EF4-FFF2-40B4-BE49-F238E27FC236}">
                <a16:creationId xmlns:a16="http://schemas.microsoft.com/office/drawing/2014/main" id="{56FDD061-C422-41AA-BF74-19567E9924EF}"/>
              </a:ext>
            </a:extLst>
          </p:cNvPr>
          <p:cNvSpPr>
            <a:spLocks noGrp="1"/>
          </p:cNvSpPr>
          <p:nvPr>
            <p:ph idx="1"/>
          </p:nvPr>
        </p:nvSpPr>
        <p:spPr>
          <a:xfrm>
            <a:off x="838200" y="1506648"/>
            <a:ext cx="10515600" cy="4351338"/>
          </a:xfrm>
        </p:spPr>
        <p:txBody>
          <a:bodyPr>
            <a:normAutofit/>
          </a:bodyPr>
          <a:lstStyle/>
          <a:p>
            <a:r>
              <a:rPr lang="en-US" dirty="0"/>
              <a:t>For deployment, dart2js is a translator that allows your Dart code to run in modern browsers.</a:t>
            </a:r>
          </a:p>
          <a:p>
            <a:r>
              <a:rPr lang="en-US" dirty="0"/>
              <a:t>The performance of generated JavaScript has improved dramatically since initial release and is in many cases getting close to that of idiomatic JavaScript</a:t>
            </a:r>
          </a:p>
          <a:p>
            <a:r>
              <a:rPr lang="en-US" dirty="0"/>
              <a:t> The generated JavaScript for the game Pop, Pop, Win! is now 40% smaller than it was a year ago. </a:t>
            </a:r>
          </a:p>
          <a:p>
            <a:r>
              <a:rPr lang="en-US" dirty="0"/>
              <a:t>Performance of the VM continues to improve as well; it’s now between 42% to 130% faster than idiomatic JavaScript running in V8, depending on the benchmark.</a:t>
            </a:r>
          </a:p>
        </p:txBody>
      </p:sp>
      <p:sp>
        <p:nvSpPr>
          <p:cNvPr id="4" name="Date Placeholder 3">
            <a:extLst>
              <a:ext uri="{FF2B5EF4-FFF2-40B4-BE49-F238E27FC236}">
                <a16:creationId xmlns:a16="http://schemas.microsoft.com/office/drawing/2014/main" id="{A02866A2-DCEB-478D-8AD7-BE70A5F387C9}"/>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806CCDE3-A0AB-478F-8BC0-223251241A43}"/>
              </a:ext>
            </a:extLst>
          </p:cNvPr>
          <p:cNvSpPr>
            <a:spLocks noGrp="1"/>
          </p:cNvSpPr>
          <p:nvPr>
            <p:ph type="ftr" sz="quarter" idx="11"/>
          </p:nvPr>
        </p:nvSpPr>
        <p:spPr>
          <a:xfrm>
            <a:off x="1967023" y="6356350"/>
            <a:ext cx="8931349" cy="365125"/>
          </a:xfrm>
        </p:spPr>
        <p:txBody>
          <a:bodyPr/>
          <a:lstStyle/>
          <a:p>
            <a:pPr algn="just"/>
            <a:r>
              <a:rPr lang="en-GB" dirty="0"/>
              <a:t>[3] </a:t>
            </a:r>
            <a:r>
              <a:rPr lang="en-US" dirty="0"/>
              <a:t>Dart 1.0: A stable SDK for structured web apps". news.dartlang.org</a:t>
            </a:r>
            <a:endParaRPr lang="tr-TR" dirty="0"/>
          </a:p>
        </p:txBody>
      </p:sp>
      <p:sp>
        <p:nvSpPr>
          <p:cNvPr id="6" name="Slide Number Placeholder 5">
            <a:extLst>
              <a:ext uri="{FF2B5EF4-FFF2-40B4-BE49-F238E27FC236}">
                <a16:creationId xmlns:a16="http://schemas.microsoft.com/office/drawing/2014/main" id="{B5799BD2-7477-4B56-B5C1-320AFDBCA20B}"/>
              </a:ext>
            </a:extLst>
          </p:cNvPr>
          <p:cNvSpPr>
            <a:spLocks noGrp="1"/>
          </p:cNvSpPr>
          <p:nvPr>
            <p:ph type="sldNum" sz="quarter" idx="12"/>
          </p:nvPr>
        </p:nvSpPr>
        <p:spPr/>
        <p:txBody>
          <a:bodyPr/>
          <a:lstStyle/>
          <a:p>
            <a:fld id="{47798A3A-5210-4E3C-B7E1-E46E5A185CCB}" type="slidenum">
              <a:rPr lang="tr-TR" smtClean="0"/>
              <a:t>6</a:t>
            </a:fld>
            <a:endParaRPr lang="tr-TR"/>
          </a:p>
        </p:txBody>
      </p:sp>
    </p:spTree>
    <p:extLst>
      <p:ext uri="{BB962C8B-B14F-4D97-AF65-F5344CB8AC3E}">
        <p14:creationId xmlns:p14="http://schemas.microsoft.com/office/powerpoint/2010/main" val="284316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63E5-17F9-49C0-83AC-C9481FA913AA}"/>
              </a:ext>
            </a:extLst>
          </p:cNvPr>
          <p:cNvSpPr>
            <a:spLocks noGrp="1"/>
          </p:cNvSpPr>
          <p:nvPr>
            <p:ph type="title"/>
          </p:nvPr>
        </p:nvSpPr>
        <p:spPr/>
        <p:txBody>
          <a:bodyPr/>
          <a:lstStyle/>
          <a:p>
            <a:r>
              <a:rPr lang="en-GB" dirty="0"/>
              <a:t>Dart 1.0</a:t>
            </a:r>
            <a:endParaRPr lang="tr-TR" dirty="0"/>
          </a:p>
        </p:txBody>
      </p:sp>
      <p:sp>
        <p:nvSpPr>
          <p:cNvPr id="4" name="Date Placeholder 3">
            <a:extLst>
              <a:ext uri="{FF2B5EF4-FFF2-40B4-BE49-F238E27FC236}">
                <a16:creationId xmlns:a16="http://schemas.microsoft.com/office/drawing/2014/main" id="{A02866A2-DCEB-478D-8AD7-BE70A5F387C9}"/>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806CCDE3-A0AB-478F-8BC0-223251241A43}"/>
              </a:ext>
            </a:extLst>
          </p:cNvPr>
          <p:cNvSpPr>
            <a:spLocks noGrp="1"/>
          </p:cNvSpPr>
          <p:nvPr>
            <p:ph type="ftr" sz="quarter" idx="11"/>
          </p:nvPr>
        </p:nvSpPr>
        <p:spPr>
          <a:xfrm>
            <a:off x="1967023" y="6356350"/>
            <a:ext cx="8931349" cy="365125"/>
          </a:xfrm>
        </p:spPr>
        <p:txBody>
          <a:bodyPr/>
          <a:lstStyle/>
          <a:p>
            <a:pPr algn="just"/>
            <a:r>
              <a:rPr lang="en-GB" dirty="0"/>
              <a:t>[3] </a:t>
            </a:r>
            <a:r>
              <a:rPr lang="en-US" dirty="0"/>
              <a:t>Dart 1.0: A stable SDK for structured web apps". news.dartlang.org</a:t>
            </a:r>
            <a:endParaRPr lang="tr-TR" dirty="0"/>
          </a:p>
        </p:txBody>
      </p:sp>
      <p:sp>
        <p:nvSpPr>
          <p:cNvPr id="6" name="Slide Number Placeholder 5">
            <a:extLst>
              <a:ext uri="{FF2B5EF4-FFF2-40B4-BE49-F238E27FC236}">
                <a16:creationId xmlns:a16="http://schemas.microsoft.com/office/drawing/2014/main" id="{B5799BD2-7477-4B56-B5C1-320AFDBCA20B}"/>
              </a:ext>
            </a:extLst>
          </p:cNvPr>
          <p:cNvSpPr>
            <a:spLocks noGrp="1"/>
          </p:cNvSpPr>
          <p:nvPr>
            <p:ph type="sldNum" sz="quarter" idx="12"/>
          </p:nvPr>
        </p:nvSpPr>
        <p:spPr/>
        <p:txBody>
          <a:bodyPr/>
          <a:lstStyle/>
          <a:p>
            <a:fld id="{47798A3A-5210-4E3C-B7E1-E46E5A185CCB}" type="slidenum">
              <a:rPr lang="tr-TR" smtClean="0"/>
              <a:t>7</a:t>
            </a:fld>
            <a:endParaRPr lang="tr-TR"/>
          </a:p>
        </p:txBody>
      </p:sp>
      <p:pic>
        <p:nvPicPr>
          <p:cNvPr id="2050" name="Picture 2">
            <a:extLst>
              <a:ext uri="{FF2B5EF4-FFF2-40B4-BE49-F238E27FC236}">
                <a16:creationId xmlns:a16="http://schemas.microsoft.com/office/drawing/2014/main" id="{CBE61DE4-4E36-4C99-9E6F-A2FD5D1A20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2112" y="1390650"/>
            <a:ext cx="8867775" cy="40767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FE0A66F9-0E30-4759-91D6-EA771CF09B98}"/>
              </a:ext>
            </a:extLst>
          </p:cNvPr>
          <p:cNvSpPr txBox="1">
            <a:spLocks/>
          </p:cNvSpPr>
          <p:nvPr/>
        </p:nvSpPr>
        <p:spPr>
          <a:xfrm>
            <a:off x="838200" y="150664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id="{1DB590E3-671C-417C-9847-5AC774736B62}"/>
              </a:ext>
            </a:extLst>
          </p:cNvPr>
          <p:cNvGraphicFramePr>
            <a:graphicFrameLocks noGrp="1"/>
          </p:cNvGraphicFramePr>
          <p:nvPr>
            <p:extLst>
              <p:ext uri="{D42A27DB-BD31-4B8C-83A1-F6EECF244321}">
                <p14:modId xmlns:p14="http://schemas.microsoft.com/office/powerpoint/2010/main" val="390406661"/>
              </p:ext>
            </p:extLst>
          </p:nvPr>
        </p:nvGraphicFramePr>
        <p:xfrm>
          <a:off x="1662112" y="5632193"/>
          <a:ext cx="6211186" cy="274320"/>
        </p:xfrm>
        <a:graphic>
          <a:graphicData uri="http://schemas.openxmlformats.org/drawingml/2006/table">
            <a:tbl>
              <a:tblPr/>
              <a:tblGrid>
                <a:gridCol w="6211186">
                  <a:extLst>
                    <a:ext uri="{9D8B030D-6E8A-4147-A177-3AD203B41FA5}">
                      <a16:colId xmlns:a16="http://schemas.microsoft.com/office/drawing/2014/main" val="48537487"/>
                    </a:ext>
                  </a:extLst>
                </a:gridCol>
              </a:tblGrid>
              <a:tr h="0">
                <a:tc>
                  <a:txBody>
                    <a:bodyPr/>
                    <a:lstStyle/>
                    <a:p>
                      <a:pPr algn="ctr"/>
                      <a:r>
                        <a:rPr lang="tr-TR" dirty="0">
                          <a:effectLst/>
                        </a:rPr>
                        <a:t>DeltaBlue benchmark results</a:t>
                      </a:r>
                    </a:p>
                  </a:txBody>
                  <a:tcPr marL="0" marR="0" marT="0" marB="0" anchor="ctr">
                    <a:lnL>
                      <a:noFill/>
                    </a:lnL>
                    <a:lnR>
                      <a:noFill/>
                    </a:lnR>
                    <a:lnT>
                      <a:noFill/>
                    </a:lnT>
                    <a:lnB>
                      <a:noFill/>
                    </a:lnB>
                  </a:tcPr>
                </a:tc>
                <a:extLst>
                  <a:ext uri="{0D108BD9-81ED-4DB2-BD59-A6C34878D82A}">
                    <a16:rowId xmlns:a16="http://schemas.microsoft.com/office/drawing/2014/main" val="2938573927"/>
                  </a:ext>
                </a:extLst>
              </a:tr>
            </a:tbl>
          </a:graphicData>
        </a:graphic>
      </p:graphicFrame>
      <p:sp>
        <p:nvSpPr>
          <p:cNvPr id="16" name="Rectangle 6">
            <a:extLst>
              <a:ext uri="{FF2B5EF4-FFF2-40B4-BE49-F238E27FC236}">
                <a16:creationId xmlns:a16="http://schemas.microsoft.com/office/drawing/2014/main" id="{2A3AFCA4-8D72-45B8-97C7-745CF7F400A0}"/>
              </a:ext>
            </a:extLst>
          </p:cNvPr>
          <p:cNvSpPr>
            <a:spLocks noChangeArrowheads="1"/>
          </p:cNvSpPr>
          <p:nvPr/>
        </p:nvSpPr>
        <p:spPr bwMode="auto">
          <a:xfrm>
            <a:off x="1409225" y="5260182"/>
            <a:ext cx="72013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sz="1800" b="0" i="0" u="none" strike="noStrike" cap="none" normalizeH="0" baseline="0">
                <a:ln>
                  <a:noFill/>
                </a:ln>
                <a:solidFill>
                  <a:schemeClr val="tx1"/>
                </a:solidFill>
                <a:effectLst/>
                <a:latin typeface="Arial" panose="020B0604020202020204" pitchFamily="34" charset="0"/>
              </a:rPr>
            </a:b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8FDDF50-57A0-4911-9E8F-AAB5622E2AD1}"/>
              </a:ext>
            </a:extLst>
          </p:cNvPr>
          <p:cNvSpPr txBox="1"/>
          <p:nvPr/>
        </p:nvSpPr>
        <p:spPr>
          <a:xfrm>
            <a:off x="8378456" y="3436025"/>
            <a:ext cx="2975343" cy="1477328"/>
          </a:xfrm>
          <a:prstGeom prst="rect">
            <a:avLst/>
          </a:prstGeom>
          <a:noFill/>
        </p:spPr>
        <p:txBody>
          <a:bodyPr wrap="square" rtlCol="0">
            <a:spAutoFit/>
          </a:bodyPr>
          <a:lstStyle/>
          <a:p>
            <a:r>
              <a:rPr lang="en-US" dirty="0"/>
              <a:t>V8 is an open-source JavaScript engine developed by The Chromium Project for Google Chrome and Chromium web browsers.</a:t>
            </a:r>
            <a:endParaRPr lang="tr-TR" dirty="0"/>
          </a:p>
        </p:txBody>
      </p:sp>
    </p:spTree>
    <p:extLst>
      <p:ext uri="{BB962C8B-B14F-4D97-AF65-F5344CB8AC3E}">
        <p14:creationId xmlns:p14="http://schemas.microsoft.com/office/powerpoint/2010/main" val="3505760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63E5-17F9-49C0-83AC-C9481FA913AA}"/>
              </a:ext>
            </a:extLst>
          </p:cNvPr>
          <p:cNvSpPr>
            <a:spLocks noGrp="1"/>
          </p:cNvSpPr>
          <p:nvPr>
            <p:ph type="title"/>
          </p:nvPr>
        </p:nvSpPr>
        <p:spPr/>
        <p:txBody>
          <a:bodyPr/>
          <a:lstStyle/>
          <a:p>
            <a:r>
              <a:rPr lang="en-GB" dirty="0"/>
              <a:t>Dart 1.0</a:t>
            </a:r>
            <a:endParaRPr lang="tr-TR" dirty="0"/>
          </a:p>
        </p:txBody>
      </p:sp>
      <p:sp>
        <p:nvSpPr>
          <p:cNvPr id="3" name="Content Placeholder 2">
            <a:extLst>
              <a:ext uri="{FF2B5EF4-FFF2-40B4-BE49-F238E27FC236}">
                <a16:creationId xmlns:a16="http://schemas.microsoft.com/office/drawing/2014/main" id="{56FDD061-C422-41AA-BF74-19567E9924EF}"/>
              </a:ext>
            </a:extLst>
          </p:cNvPr>
          <p:cNvSpPr>
            <a:spLocks noGrp="1"/>
          </p:cNvSpPr>
          <p:nvPr>
            <p:ph idx="1"/>
          </p:nvPr>
        </p:nvSpPr>
        <p:spPr>
          <a:xfrm>
            <a:off x="838200" y="1506648"/>
            <a:ext cx="10515600" cy="4351338"/>
          </a:xfrm>
        </p:spPr>
        <p:txBody>
          <a:bodyPr>
            <a:normAutofit lnSpcReduction="10000"/>
          </a:bodyPr>
          <a:lstStyle/>
          <a:p>
            <a:r>
              <a:rPr lang="en-US" dirty="0"/>
              <a:t>The Dart SDK also features the Pub package manager, with more than 500 packages from the community. </a:t>
            </a:r>
          </a:p>
          <a:p>
            <a:r>
              <a:rPr lang="en-US" dirty="0"/>
              <a:t>Fan favorites include </a:t>
            </a:r>
            <a:r>
              <a:rPr lang="en-US" dirty="0" err="1"/>
              <a:t>AngularDart</a:t>
            </a:r>
            <a:r>
              <a:rPr lang="en-US" dirty="0"/>
              <a:t> and </a:t>
            </a:r>
            <a:r>
              <a:rPr lang="en-US" dirty="0" err="1"/>
              <a:t>polymer.dart</a:t>
            </a:r>
            <a:r>
              <a:rPr lang="en-US" dirty="0"/>
              <a:t>, which provide higher-level frameworks for building web apps. </a:t>
            </a:r>
          </a:p>
          <a:p>
            <a:r>
              <a:rPr lang="en-US" dirty="0"/>
              <a:t>Dart developers can continue using their favorite JavaScript libraries with Dart-JavaScript interop.</a:t>
            </a:r>
          </a:p>
          <a:p>
            <a:r>
              <a:rPr lang="en-US" dirty="0"/>
              <a:t>Going forward, the Dart team will focus on improving </a:t>
            </a:r>
            <a:r>
              <a:rPr lang="en-US" dirty="0" err="1"/>
              <a:t>Dartium</a:t>
            </a:r>
            <a:r>
              <a:rPr lang="en-US" dirty="0"/>
              <a:t>, increasing Dart performance, and ensuring the platform remains rock solid. In particular, changes to core technologies will be </a:t>
            </a:r>
            <a:r>
              <a:rPr lang="en-US" b="1" dirty="0"/>
              <a:t>backward-compatible</a:t>
            </a:r>
            <a:r>
              <a:rPr lang="en-US" dirty="0"/>
              <a:t> for the foreseeable future.</a:t>
            </a:r>
            <a:br>
              <a:rPr lang="en-US" dirty="0"/>
            </a:br>
            <a:endParaRPr lang="en-US" dirty="0"/>
          </a:p>
        </p:txBody>
      </p:sp>
      <p:sp>
        <p:nvSpPr>
          <p:cNvPr id="4" name="Date Placeholder 3">
            <a:extLst>
              <a:ext uri="{FF2B5EF4-FFF2-40B4-BE49-F238E27FC236}">
                <a16:creationId xmlns:a16="http://schemas.microsoft.com/office/drawing/2014/main" id="{A02866A2-DCEB-478D-8AD7-BE70A5F387C9}"/>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806CCDE3-A0AB-478F-8BC0-223251241A43}"/>
              </a:ext>
            </a:extLst>
          </p:cNvPr>
          <p:cNvSpPr>
            <a:spLocks noGrp="1"/>
          </p:cNvSpPr>
          <p:nvPr>
            <p:ph type="ftr" sz="quarter" idx="11"/>
          </p:nvPr>
        </p:nvSpPr>
        <p:spPr>
          <a:xfrm>
            <a:off x="1967023" y="6356350"/>
            <a:ext cx="8931349" cy="365125"/>
          </a:xfrm>
        </p:spPr>
        <p:txBody>
          <a:bodyPr/>
          <a:lstStyle/>
          <a:p>
            <a:pPr algn="just"/>
            <a:r>
              <a:rPr lang="en-GB" dirty="0"/>
              <a:t>[3] </a:t>
            </a:r>
            <a:r>
              <a:rPr lang="en-US" dirty="0"/>
              <a:t>Dart 1.0: A stable SDK for structured web apps". news.dartlang.org</a:t>
            </a:r>
            <a:endParaRPr lang="tr-TR" dirty="0"/>
          </a:p>
        </p:txBody>
      </p:sp>
      <p:sp>
        <p:nvSpPr>
          <p:cNvPr id="6" name="Slide Number Placeholder 5">
            <a:extLst>
              <a:ext uri="{FF2B5EF4-FFF2-40B4-BE49-F238E27FC236}">
                <a16:creationId xmlns:a16="http://schemas.microsoft.com/office/drawing/2014/main" id="{B5799BD2-7477-4B56-B5C1-320AFDBCA20B}"/>
              </a:ext>
            </a:extLst>
          </p:cNvPr>
          <p:cNvSpPr>
            <a:spLocks noGrp="1"/>
          </p:cNvSpPr>
          <p:nvPr>
            <p:ph type="sldNum" sz="quarter" idx="12"/>
          </p:nvPr>
        </p:nvSpPr>
        <p:spPr/>
        <p:txBody>
          <a:bodyPr/>
          <a:lstStyle/>
          <a:p>
            <a:fld id="{47798A3A-5210-4E3C-B7E1-E46E5A185CCB}" type="slidenum">
              <a:rPr lang="tr-TR" smtClean="0"/>
              <a:t>8</a:t>
            </a:fld>
            <a:endParaRPr lang="tr-TR"/>
          </a:p>
        </p:txBody>
      </p:sp>
    </p:spTree>
    <p:extLst>
      <p:ext uri="{BB962C8B-B14F-4D97-AF65-F5344CB8AC3E}">
        <p14:creationId xmlns:p14="http://schemas.microsoft.com/office/powerpoint/2010/main" val="1342635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63E5-17F9-49C0-83AC-C9481FA913AA}"/>
              </a:ext>
            </a:extLst>
          </p:cNvPr>
          <p:cNvSpPr>
            <a:spLocks noGrp="1"/>
          </p:cNvSpPr>
          <p:nvPr>
            <p:ph type="title"/>
          </p:nvPr>
        </p:nvSpPr>
        <p:spPr>
          <a:xfrm>
            <a:off x="753139" y="439553"/>
            <a:ext cx="10515600" cy="1325563"/>
          </a:xfrm>
        </p:spPr>
        <p:txBody>
          <a:bodyPr/>
          <a:lstStyle/>
          <a:p>
            <a:r>
              <a:rPr lang="en-GB" dirty="0"/>
              <a:t>Short History</a:t>
            </a:r>
            <a:endParaRPr lang="tr-TR" dirty="0"/>
          </a:p>
        </p:txBody>
      </p:sp>
      <p:sp>
        <p:nvSpPr>
          <p:cNvPr id="3" name="Content Placeholder 2">
            <a:extLst>
              <a:ext uri="{FF2B5EF4-FFF2-40B4-BE49-F238E27FC236}">
                <a16:creationId xmlns:a16="http://schemas.microsoft.com/office/drawing/2014/main" id="{56FDD061-C422-41AA-BF74-19567E9924EF}"/>
              </a:ext>
            </a:extLst>
          </p:cNvPr>
          <p:cNvSpPr>
            <a:spLocks noGrp="1"/>
          </p:cNvSpPr>
          <p:nvPr>
            <p:ph idx="1"/>
          </p:nvPr>
        </p:nvSpPr>
        <p:spPr>
          <a:xfrm>
            <a:off x="838200" y="1506648"/>
            <a:ext cx="10515600" cy="4351338"/>
          </a:xfrm>
        </p:spPr>
        <p:txBody>
          <a:bodyPr>
            <a:normAutofit fontScale="92500" lnSpcReduction="20000"/>
          </a:bodyPr>
          <a:lstStyle/>
          <a:p>
            <a:r>
              <a:rPr lang="en-US" sz="2400" dirty="0"/>
              <a:t>2011-2013 Many project released from community</a:t>
            </a:r>
          </a:p>
          <a:p>
            <a:r>
              <a:rPr lang="en-US" sz="2400" dirty="0"/>
              <a:t>April 2012: </a:t>
            </a:r>
            <a:r>
              <a:rPr lang="en-US" sz="2400" dirty="0" err="1"/>
              <a:t>Dartium</a:t>
            </a:r>
            <a:r>
              <a:rPr lang="en-US" sz="2400" dirty="0"/>
              <a:t> for Windows is available (Chromium-based browser that includes the Dart VM). </a:t>
            </a:r>
            <a:r>
              <a:rPr lang="en-US" sz="2400" dirty="0" err="1"/>
              <a:t>Dartium</a:t>
            </a:r>
            <a:r>
              <a:rPr lang="en-US" sz="2400" dirty="0"/>
              <a:t> can execute Dart web apps directly, so you don't have to compile your code to JavaScript.</a:t>
            </a:r>
          </a:p>
          <a:p>
            <a:r>
              <a:rPr lang="en-US" sz="2400" dirty="0"/>
              <a:t>May 2012: Run Dart in Apache Web Server</a:t>
            </a:r>
          </a:p>
          <a:p>
            <a:r>
              <a:rPr lang="en-US" sz="2400" dirty="0"/>
              <a:t>May 2012: Native Extensions for the Standalone Dart VM</a:t>
            </a:r>
          </a:p>
          <a:p>
            <a:r>
              <a:rPr lang="en-US" sz="2400" dirty="0"/>
              <a:t>Jun 2012: Const, Static, Final keywords</a:t>
            </a:r>
          </a:p>
          <a:p>
            <a:pPr lvl="1"/>
            <a:r>
              <a:rPr lang="en-US" dirty="0"/>
              <a:t>Static: a member is available on the class itself instead of on instances of the class</a:t>
            </a:r>
          </a:p>
          <a:p>
            <a:pPr lvl="1"/>
            <a:r>
              <a:rPr lang="en-US" dirty="0"/>
              <a:t>Final: a final variable or field *must* have an initializer. Once assigned a value, a final variable's value cannot be changed.</a:t>
            </a:r>
          </a:p>
          <a:p>
            <a:pPr lvl="1"/>
            <a:r>
              <a:rPr lang="en-US" dirty="0"/>
              <a:t>Const: modifies *values*. You can use it when creating collections, like const [1, 2, 3], and when constructing objects (instead of new) like const Point(2, 3). Here, const means that the object's entire deep state can be determined entirely at compile time and that the object will be frozen and completely immutable.</a:t>
            </a:r>
          </a:p>
          <a:p>
            <a:endParaRPr lang="en-US" dirty="0"/>
          </a:p>
        </p:txBody>
      </p:sp>
      <p:sp>
        <p:nvSpPr>
          <p:cNvPr id="4" name="Date Placeholder 3">
            <a:extLst>
              <a:ext uri="{FF2B5EF4-FFF2-40B4-BE49-F238E27FC236}">
                <a16:creationId xmlns:a16="http://schemas.microsoft.com/office/drawing/2014/main" id="{A02866A2-DCEB-478D-8AD7-BE70A5F387C9}"/>
              </a:ext>
            </a:extLst>
          </p:cNvPr>
          <p:cNvSpPr>
            <a:spLocks noGrp="1"/>
          </p:cNvSpPr>
          <p:nvPr>
            <p:ph type="dt" sz="half" idx="10"/>
          </p:nvPr>
        </p:nvSpPr>
        <p:spPr/>
        <p:txBody>
          <a:bodyPr/>
          <a:lstStyle/>
          <a:p>
            <a:r>
              <a:rPr lang="tr-TR"/>
              <a:t>09.12.2020</a:t>
            </a:r>
          </a:p>
        </p:txBody>
      </p:sp>
      <p:sp>
        <p:nvSpPr>
          <p:cNvPr id="5" name="Footer Placeholder 4">
            <a:extLst>
              <a:ext uri="{FF2B5EF4-FFF2-40B4-BE49-F238E27FC236}">
                <a16:creationId xmlns:a16="http://schemas.microsoft.com/office/drawing/2014/main" id="{806CCDE3-A0AB-478F-8BC0-223251241A43}"/>
              </a:ext>
            </a:extLst>
          </p:cNvPr>
          <p:cNvSpPr>
            <a:spLocks noGrp="1"/>
          </p:cNvSpPr>
          <p:nvPr>
            <p:ph type="ftr" sz="quarter" idx="11"/>
          </p:nvPr>
        </p:nvSpPr>
        <p:spPr>
          <a:xfrm>
            <a:off x="1967023" y="6356350"/>
            <a:ext cx="8931349" cy="365125"/>
          </a:xfrm>
        </p:spPr>
        <p:txBody>
          <a:bodyPr/>
          <a:lstStyle/>
          <a:p>
            <a:pPr algn="just"/>
            <a:r>
              <a:rPr lang="en-GB" dirty="0"/>
              <a:t>[3] </a:t>
            </a:r>
            <a:r>
              <a:rPr lang="en-US" dirty="0"/>
              <a:t>Dart 1.0: A stable SDK for structured web apps". news.dartlang.org</a:t>
            </a:r>
            <a:endParaRPr lang="tr-TR" dirty="0"/>
          </a:p>
        </p:txBody>
      </p:sp>
      <p:sp>
        <p:nvSpPr>
          <p:cNvPr id="6" name="Slide Number Placeholder 5">
            <a:extLst>
              <a:ext uri="{FF2B5EF4-FFF2-40B4-BE49-F238E27FC236}">
                <a16:creationId xmlns:a16="http://schemas.microsoft.com/office/drawing/2014/main" id="{B5799BD2-7477-4B56-B5C1-320AFDBCA20B}"/>
              </a:ext>
            </a:extLst>
          </p:cNvPr>
          <p:cNvSpPr>
            <a:spLocks noGrp="1"/>
          </p:cNvSpPr>
          <p:nvPr>
            <p:ph type="sldNum" sz="quarter" idx="12"/>
          </p:nvPr>
        </p:nvSpPr>
        <p:spPr/>
        <p:txBody>
          <a:bodyPr/>
          <a:lstStyle/>
          <a:p>
            <a:fld id="{47798A3A-5210-4E3C-B7E1-E46E5A185CCB}" type="slidenum">
              <a:rPr lang="tr-TR" smtClean="0"/>
              <a:t>9</a:t>
            </a:fld>
            <a:endParaRPr lang="tr-TR"/>
          </a:p>
        </p:txBody>
      </p:sp>
    </p:spTree>
    <p:extLst>
      <p:ext uri="{BB962C8B-B14F-4D97-AF65-F5344CB8AC3E}">
        <p14:creationId xmlns:p14="http://schemas.microsoft.com/office/powerpoint/2010/main" val="212530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2745</Words>
  <Application>Microsoft Office PowerPoint</Application>
  <PresentationFormat>Widescreen</PresentationFormat>
  <Paragraphs>294</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Dart Programming Language</vt:lpstr>
      <vt:lpstr>Agenda</vt:lpstr>
      <vt:lpstr>Dart: A short history</vt:lpstr>
      <vt:lpstr>What is Dart? </vt:lpstr>
      <vt:lpstr>Dart 1.0</vt:lpstr>
      <vt:lpstr>Dart 1.0</vt:lpstr>
      <vt:lpstr>Dart 1.0</vt:lpstr>
      <vt:lpstr>Dart 1.0</vt:lpstr>
      <vt:lpstr>Short History</vt:lpstr>
      <vt:lpstr>Const objects [4]</vt:lpstr>
      <vt:lpstr>Const.</vt:lpstr>
      <vt:lpstr>Const.</vt:lpstr>
      <vt:lpstr>Short History (contd.)</vt:lpstr>
      <vt:lpstr>Short History</vt:lpstr>
      <vt:lpstr>Domain</vt:lpstr>
      <vt:lpstr>Readability</vt:lpstr>
      <vt:lpstr>UpperCamelCase</vt:lpstr>
      <vt:lpstr>lower_case_with_underscores</vt:lpstr>
      <vt:lpstr>lowerCamelCase</vt:lpstr>
      <vt:lpstr>Other Evaluation</vt:lpstr>
      <vt:lpstr>The benefits of soundness</vt:lpstr>
      <vt:lpstr>Platform Dependency</vt:lpstr>
      <vt:lpstr>Dart Native (VM JIT and AOT)</vt:lpstr>
      <vt:lpstr>Dart Web (JavaScript)</vt:lpstr>
      <vt:lpstr>Flutter</vt:lpstr>
      <vt:lpstr>Usage</vt:lpstr>
      <vt:lpstr>IDE</vt:lpstr>
      <vt:lpstr>Example code</vt:lpstr>
      <vt:lpstr>Example code</vt:lpstr>
      <vt:lpstr>Example code</vt:lpstr>
      <vt:lpstr>Example code</vt:lpstr>
      <vt:lpstr>Example code</vt:lpstr>
      <vt:lpstr>Example code</vt:lpstr>
      <vt:lpstr>Advantages &amp; Disadvantages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Programming Language</dc:title>
  <dc:creator>SERCAN SARMAN</dc:creator>
  <cp:lastModifiedBy>SERCAN SARMAN</cp:lastModifiedBy>
  <cp:revision>33</cp:revision>
  <dcterms:created xsi:type="dcterms:W3CDTF">2020-12-06T17:16:23Z</dcterms:created>
  <dcterms:modified xsi:type="dcterms:W3CDTF">2020-12-09T16:18:44Z</dcterms:modified>
</cp:coreProperties>
</file>