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83" r:id="rId5"/>
    <p:sldId id="259" r:id="rId6"/>
    <p:sldId id="291" r:id="rId7"/>
    <p:sldId id="260" r:id="rId8"/>
    <p:sldId id="287" r:id="rId9"/>
    <p:sldId id="280" r:id="rId10"/>
    <p:sldId id="285" r:id="rId11"/>
    <p:sldId id="270" r:id="rId12"/>
    <p:sldId id="276" r:id="rId13"/>
    <p:sldId id="286" r:id="rId14"/>
    <p:sldId id="271" r:id="rId15"/>
    <p:sldId id="272" r:id="rId16"/>
    <p:sldId id="273" r:id="rId17"/>
    <p:sldId id="282" r:id="rId18"/>
    <p:sldId id="277" r:id="rId19"/>
    <p:sldId id="278" r:id="rId20"/>
    <p:sldId id="279" r:id="rId21"/>
    <p:sldId id="274" r:id="rId22"/>
    <p:sldId id="261" r:id="rId23"/>
    <p:sldId id="263" r:id="rId24"/>
    <p:sldId id="264" r:id="rId25"/>
    <p:sldId id="262" r:id="rId26"/>
    <p:sldId id="288" r:id="rId27"/>
    <p:sldId id="265" r:id="rId28"/>
    <p:sldId id="266" r:id="rId29"/>
    <p:sldId id="267" r:id="rId30"/>
    <p:sldId id="268" r:id="rId31"/>
    <p:sldId id="290" r:id="rId32"/>
    <p:sldId id="275" r:id="rId33"/>
    <p:sldId id="28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özde ARSLAN" initials="GA" lastIdx="2" clrIdx="0">
    <p:extLst>
      <p:ext uri="{19B8F6BF-5375-455C-9EA6-DF929625EA0E}">
        <p15:presenceInfo xmlns:p15="http://schemas.microsoft.com/office/powerpoint/2012/main" userId="S::gozdearslan@sisasoft.com.tr::ea564954-a75f-44d1-8dd6-da76091bf15a" providerId="AD"/>
      </p:ext>
    </p:extLst>
  </p:cmAuthor>
  <p:cmAuthor id="2" name="Anılcan ŞAŞKIN" initials="AŞ" lastIdx="27" clrIdx="1">
    <p:extLst>
      <p:ext uri="{19B8F6BF-5375-455C-9EA6-DF929625EA0E}">
        <p15:presenceInfo xmlns:p15="http://schemas.microsoft.com/office/powerpoint/2012/main" userId="S::anilcansaskin@sisasoft.com.tr::f67edb36-51f7-45c9-9faa-738d3a7446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18CA83-FED6-4778-87BA-CF0A38452357}" v="1" dt="2020-12-04T13:58:10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outlineViewPr>
    <p:cViewPr>
      <p:scale>
        <a:sx n="33" d="100"/>
        <a:sy n="33" d="100"/>
      </p:scale>
      <p:origin x="0" y="-239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9" d="100"/>
        <a:sy n="89" d="100"/>
      </p:scale>
      <p:origin x="0" y="-31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ılcan ŞAŞKIN" userId="S::anilcansaskin@sisasoft.com.tr::f67edb36-51f7-45c9-9faa-738d3a74467c" providerId="AD" clId="Web-{7B18CA83-FED6-4778-87BA-CF0A38452357}"/>
    <pc:docChg chg="">
      <pc:chgData name="Anılcan ŞAŞKIN" userId="S::anilcansaskin@sisasoft.com.tr::f67edb36-51f7-45c9-9faa-738d3a74467c" providerId="AD" clId="Web-{7B18CA83-FED6-4778-87BA-CF0A38452357}" dt="2020-12-04T13:58:10.179" v="0"/>
      <pc:docMkLst>
        <pc:docMk/>
      </pc:docMkLst>
      <pc:sldChg chg="delCm">
        <pc:chgData name="Anılcan ŞAŞKIN" userId="S::anilcansaskin@sisasoft.com.tr::f67edb36-51f7-45c9-9faa-738d3a74467c" providerId="AD" clId="Web-{7B18CA83-FED6-4778-87BA-CF0A38452357}" dt="2020-12-04T13:58:10.179" v="0"/>
        <pc:sldMkLst>
          <pc:docMk/>
          <pc:sldMk cId="43520193" sldId="257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2-04T17:23:33.616" idx="20">
    <p:pos x="7419" y="1571"/>
    <p:text>Resmi orjinal boyutuna getirdim.</p:text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302279-A8C5-43F6-B443-7E16A85AE72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0242E6-B31F-4C5F-9063-5C917A2A38BC}">
      <dgm:prSet/>
      <dgm:spPr/>
      <dgm:t>
        <a:bodyPr/>
        <a:lstStyle/>
        <a:p>
          <a:r>
            <a:rPr lang="en-US" dirty="0" err="1"/>
            <a:t>Bütünün</a:t>
          </a:r>
          <a:r>
            <a:rPr lang="en-US" dirty="0"/>
            <a:t> </a:t>
          </a:r>
          <a:r>
            <a:rPr lang="en-US" dirty="0" err="1"/>
            <a:t>Basitliği</a:t>
          </a:r>
          <a:r>
            <a:rPr lang="en-US" dirty="0"/>
            <a:t> </a:t>
          </a:r>
        </a:p>
      </dgm:t>
    </dgm:pt>
    <dgm:pt modelId="{2D4AB3D5-18E5-4380-9BC0-1166187B569A}" type="parTrans" cxnId="{FFC346E1-4B2C-4810-9662-C73F8A796945}">
      <dgm:prSet/>
      <dgm:spPr/>
      <dgm:t>
        <a:bodyPr/>
        <a:lstStyle/>
        <a:p>
          <a:endParaRPr lang="en-US"/>
        </a:p>
      </dgm:t>
    </dgm:pt>
    <dgm:pt modelId="{BFC0AE70-EF0F-40F9-9A2C-E065DFBCC1F4}" type="sibTrans" cxnId="{FFC346E1-4B2C-4810-9662-C73F8A796945}">
      <dgm:prSet/>
      <dgm:spPr/>
      <dgm:t>
        <a:bodyPr/>
        <a:lstStyle/>
        <a:p>
          <a:endParaRPr lang="en-US"/>
        </a:p>
      </dgm:t>
    </dgm:pt>
    <dgm:pt modelId="{44910436-B56E-4948-9B67-741245478F91}">
      <dgm:prSet/>
      <dgm:spPr/>
      <dgm:t>
        <a:bodyPr/>
        <a:lstStyle/>
        <a:p>
          <a:r>
            <a:rPr lang="en-US" dirty="0"/>
            <a:t>Orthogonality</a:t>
          </a:r>
        </a:p>
      </dgm:t>
    </dgm:pt>
    <dgm:pt modelId="{C25CE0BF-9C3B-48CA-8593-D1EF37FE631A}" type="parTrans" cxnId="{49F763DB-9200-401C-9460-8A3C71746A60}">
      <dgm:prSet/>
      <dgm:spPr/>
      <dgm:t>
        <a:bodyPr/>
        <a:lstStyle/>
        <a:p>
          <a:endParaRPr lang="en-US"/>
        </a:p>
      </dgm:t>
    </dgm:pt>
    <dgm:pt modelId="{1B7C17B0-ED00-4275-9E90-2202F18B545E}" type="sibTrans" cxnId="{49F763DB-9200-401C-9460-8A3C71746A60}">
      <dgm:prSet/>
      <dgm:spPr/>
      <dgm:t>
        <a:bodyPr/>
        <a:lstStyle/>
        <a:p>
          <a:endParaRPr lang="en-US"/>
        </a:p>
      </dgm:t>
    </dgm:pt>
    <dgm:pt modelId="{211D4A91-E051-41C9-9782-1360BF7D09A2}">
      <dgm:prSet/>
      <dgm:spPr/>
      <dgm:t>
        <a:bodyPr/>
        <a:lstStyle/>
        <a:p>
          <a:r>
            <a:rPr lang="en-US"/>
            <a:t>Veri Tipleri Ve Yapıları</a:t>
          </a:r>
        </a:p>
      </dgm:t>
    </dgm:pt>
    <dgm:pt modelId="{DB50C0CF-61DD-4D5C-837F-7D6D52052466}" type="parTrans" cxnId="{7476009F-2AAC-4DA6-8E68-D368E2E18496}">
      <dgm:prSet/>
      <dgm:spPr/>
      <dgm:t>
        <a:bodyPr/>
        <a:lstStyle/>
        <a:p>
          <a:endParaRPr lang="en-US"/>
        </a:p>
      </dgm:t>
    </dgm:pt>
    <dgm:pt modelId="{7913D807-8756-444F-AD11-04F04A2FF4F8}" type="sibTrans" cxnId="{7476009F-2AAC-4DA6-8E68-D368E2E18496}">
      <dgm:prSet/>
      <dgm:spPr/>
      <dgm:t>
        <a:bodyPr/>
        <a:lstStyle/>
        <a:p>
          <a:endParaRPr lang="en-US"/>
        </a:p>
      </dgm:t>
    </dgm:pt>
    <dgm:pt modelId="{80703A7D-7C7C-4D72-BAB7-4EB8BA532E81}">
      <dgm:prSet/>
      <dgm:spPr/>
      <dgm:t>
        <a:bodyPr/>
        <a:lstStyle/>
        <a:p>
          <a:r>
            <a:rPr lang="en-US" dirty="0" err="1"/>
            <a:t>Söz</a:t>
          </a:r>
          <a:r>
            <a:rPr lang="en-US" dirty="0"/>
            <a:t> </a:t>
          </a:r>
          <a:r>
            <a:rPr lang="en-US" dirty="0" err="1"/>
            <a:t>Dizim</a:t>
          </a:r>
          <a:r>
            <a:rPr lang="en-US" dirty="0"/>
            <a:t> </a:t>
          </a:r>
          <a:r>
            <a:rPr lang="en-US" dirty="0" err="1"/>
            <a:t>Tasarımı</a:t>
          </a:r>
          <a:r>
            <a:rPr lang="en-US" dirty="0"/>
            <a:t>(Syntax)</a:t>
          </a:r>
        </a:p>
      </dgm:t>
    </dgm:pt>
    <dgm:pt modelId="{78300D2B-8F83-41ED-AB34-BA5369D5DB2C}" type="parTrans" cxnId="{54840771-6E97-438B-B2CE-1B7F5E632273}">
      <dgm:prSet/>
      <dgm:spPr/>
      <dgm:t>
        <a:bodyPr/>
        <a:lstStyle/>
        <a:p>
          <a:endParaRPr lang="en-US"/>
        </a:p>
      </dgm:t>
    </dgm:pt>
    <dgm:pt modelId="{B3C17688-E37F-41CB-BC7D-962ABDB48B0C}" type="sibTrans" cxnId="{54840771-6E97-438B-B2CE-1B7F5E632273}">
      <dgm:prSet/>
      <dgm:spPr/>
      <dgm:t>
        <a:bodyPr/>
        <a:lstStyle/>
        <a:p>
          <a:endParaRPr lang="en-US"/>
        </a:p>
      </dgm:t>
    </dgm:pt>
    <dgm:pt modelId="{AE36552C-9E32-4838-A3A2-C44841DFD4C8}" type="pres">
      <dgm:prSet presAssocID="{0D302279-A8C5-43F6-B443-7E16A85AE726}" presName="diagram" presStyleCnt="0">
        <dgm:presLayoutVars>
          <dgm:dir/>
          <dgm:resizeHandles val="exact"/>
        </dgm:presLayoutVars>
      </dgm:prSet>
      <dgm:spPr/>
    </dgm:pt>
    <dgm:pt modelId="{CABADADB-104B-4E6A-A853-07DE9BDE6715}" type="pres">
      <dgm:prSet presAssocID="{5A0242E6-B31F-4C5F-9063-5C917A2A38BC}" presName="node" presStyleLbl="node1" presStyleIdx="0" presStyleCnt="4" custScaleX="125954">
        <dgm:presLayoutVars>
          <dgm:bulletEnabled val="1"/>
        </dgm:presLayoutVars>
      </dgm:prSet>
      <dgm:spPr/>
    </dgm:pt>
    <dgm:pt modelId="{63570018-E856-4906-A4F0-BA157B6A33ED}" type="pres">
      <dgm:prSet presAssocID="{BFC0AE70-EF0F-40F9-9A2C-E065DFBCC1F4}" presName="sibTrans" presStyleCnt="0"/>
      <dgm:spPr/>
    </dgm:pt>
    <dgm:pt modelId="{FD27BDCF-756D-40E5-AEA7-BBC61902EC83}" type="pres">
      <dgm:prSet presAssocID="{44910436-B56E-4948-9B67-741245478F91}" presName="node" presStyleLbl="node1" presStyleIdx="1" presStyleCnt="4" custScaleX="129441" custLinFactNeighborX="18912" custLinFactNeighborY="476">
        <dgm:presLayoutVars>
          <dgm:bulletEnabled val="1"/>
        </dgm:presLayoutVars>
      </dgm:prSet>
      <dgm:spPr/>
    </dgm:pt>
    <dgm:pt modelId="{726A7240-AEF0-49F0-AE77-E732697005BE}" type="pres">
      <dgm:prSet presAssocID="{1B7C17B0-ED00-4275-9E90-2202F18B545E}" presName="sibTrans" presStyleCnt="0"/>
      <dgm:spPr/>
    </dgm:pt>
    <dgm:pt modelId="{301C62BA-83DF-4676-AA26-28FD77A07972}" type="pres">
      <dgm:prSet presAssocID="{211D4A91-E051-41C9-9782-1360BF7D09A2}" presName="node" presStyleLbl="node1" presStyleIdx="2" presStyleCnt="4" custScaleX="129981" custLinFactNeighborX="-2406" custLinFactNeighborY="-3832">
        <dgm:presLayoutVars>
          <dgm:bulletEnabled val="1"/>
        </dgm:presLayoutVars>
      </dgm:prSet>
      <dgm:spPr/>
    </dgm:pt>
    <dgm:pt modelId="{BFD46F9E-D2D5-4586-81D1-DF5E1AA8AEBE}" type="pres">
      <dgm:prSet presAssocID="{7913D807-8756-444F-AD11-04F04A2FF4F8}" presName="sibTrans" presStyleCnt="0"/>
      <dgm:spPr/>
    </dgm:pt>
    <dgm:pt modelId="{0948539E-1158-4CEE-B16C-B90702F07001}" type="pres">
      <dgm:prSet presAssocID="{80703A7D-7C7C-4D72-BAB7-4EB8BA532E81}" presName="node" presStyleLbl="node1" presStyleIdx="3" presStyleCnt="4" custScaleX="128549" custLinFactNeighborX="16404" custLinFactNeighborY="-3356">
        <dgm:presLayoutVars>
          <dgm:bulletEnabled val="1"/>
        </dgm:presLayoutVars>
      </dgm:prSet>
      <dgm:spPr/>
    </dgm:pt>
  </dgm:ptLst>
  <dgm:cxnLst>
    <dgm:cxn modelId="{2E7BAD09-9720-4EE4-B3EE-8BB51F6B86BC}" type="presOf" srcId="{211D4A91-E051-41C9-9782-1360BF7D09A2}" destId="{301C62BA-83DF-4676-AA26-28FD77A07972}" srcOrd="0" destOrd="0" presId="urn:microsoft.com/office/officeart/2005/8/layout/default"/>
    <dgm:cxn modelId="{9934450A-D66E-4DCA-AB76-89890143A4B7}" type="presOf" srcId="{5A0242E6-B31F-4C5F-9063-5C917A2A38BC}" destId="{CABADADB-104B-4E6A-A853-07DE9BDE6715}" srcOrd="0" destOrd="0" presId="urn:microsoft.com/office/officeart/2005/8/layout/default"/>
    <dgm:cxn modelId="{17E76411-C98A-4BCE-98B5-CF3F510AB503}" type="presOf" srcId="{80703A7D-7C7C-4D72-BAB7-4EB8BA532E81}" destId="{0948539E-1158-4CEE-B16C-B90702F07001}" srcOrd="0" destOrd="0" presId="urn:microsoft.com/office/officeart/2005/8/layout/default"/>
    <dgm:cxn modelId="{54840771-6E97-438B-B2CE-1B7F5E632273}" srcId="{0D302279-A8C5-43F6-B443-7E16A85AE726}" destId="{80703A7D-7C7C-4D72-BAB7-4EB8BA532E81}" srcOrd="3" destOrd="0" parTransId="{78300D2B-8F83-41ED-AB34-BA5369D5DB2C}" sibTransId="{B3C17688-E37F-41CB-BC7D-962ABDB48B0C}"/>
    <dgm:cxn modelId="{4BFFCE88-8D57-4CDA-9E7C-3B6A367E7C59}" type="presOf" srcId="{44910436-B56E-4948-9B67-741245478F91}" destId="{FD27BDCF-756D-40E5-AEA7-BBC61902EC83}" srcOrd="0" destOrd="0" presId="urn:microsoft.com/office/officeart/2005/8/layout/default"/>
    <dgm:cxn modelId="{7476009F-2AAC-4DA6-8E68-D368E2E18496}" srcId="{0D302279-A8C5-43F6-B443-7E16A85AE726}" destId="{211D4A91-E051-41C9-9782-1360BF7D09A2}" srcOrd="2" destOrd="0" parTransId="{DB50C0CF-61DD-4D5C-837F-7D6D52052466}" sibTransId="{7913D807-8756-444F-AD11-04F04A2FF4F8}"/>
    <dgm:cxn modelId="{C2C70AC6-CD16-4C6F-9767-1652F3481A39}" type="presOf" srcId="{0D302279-A8C5-43F6-B443-7E16A85AE726}" destId="{AE36552C-9E32-4838-A3A2-C44841DFD4C8}" srcOrd="0" destOrd="0" presId="urn:microsoft.com/office/officeart/2005/8/layout/default"/>
    <dgm:cxn modelId="{49F763DB-9200-401C-9460-8A3C71746A60}" srcId="{0D302279-A8C5-43F6-B443-7E16A85AE726}" destId="{44910436-B56E-4948-9B67-741245478F91}" srcOrd="1" destOrd="0" parTransId="{C25CE0BF-9C3B-48CA-8593-D1EF37FE631A}" sibTransId="{1B7C17B0-ED00-4275-9E90-2202F18B545E}"/>
    <dgm:cxn modelId="{FFC346E1-4B2C-4810-9662-C73F8A796945}" srcId="{0D302279-A8C5-43F6-B443-7E16A85AE726}" destId="{5A0242E6-B31F-4C5F-9063-5C917A2A38BC}" srcOrd="0" destOrd="0" parTransId="{2D4AB3D5-18E5-4380-9BC0-1166187B569A}" sibTransId="{BFC0AE70-EF0F-40F9-9A2C-E065DFBCC1F4}"/>
    <dgm:cxn modelId="{77BCF370-FD65-4FD5-894B-ACB6E28C7002}" type="presParOf" srcId="{AE36552C-9E32-4838-A3A2-C44841DFD4C8}" destId="{CABADADB-104B-4E6A-A853-07DE9BDE6715}" srcOrd="0" destOrd="0" presId="urn:microsoft.com/office/officeart/2005/8/layout/default"/>
    <dgm:cxn modelId="{722CADD2-598A-4DD4-815D-84AC0E24E56B}" type="presParOf" srcId="{AE36552C-9E32-4838-A3A2-C44841DFD4C8}" destId="{63570018-E856-4906-A4F0-BA157B6A33ED}" srcOrd="1" destOrd="0" presId="urn:microsoft.com/office/officeart/2005/8/layout/default"/>
    <dgm:cxn modelId="{904752A9-F65A-4F5D-BF46-C286035C5C2C}" type="presParOf" srcId="{AE36552C-9E32-4838-A3A2-C44841DFD4C8}" destId="{FD27BDCF-756D-40E5-AEA7-BBC61902EC83}" srcOrd="2" destOrd="0" presId="urn:microsoft.com/office/officeart/2005/8/layout/default"/>
    <dgm:cxn modelId="{F08F2B34-1522-4C6E-A171-DF7E8F841685}" type="presParOf" srcId="{AE36552C-9E32-4838-A3A2-C44841DFD4C8}" destId="{726A7240-AEF0-49F0-AE77-E732697005BE}" srcOrd="3" destOrd="0" presId="urn:microsoft.com/office/officeart/2005/8/layout/default"/>
    <dgm:cxn modelId="{0C7DA047-A8E0-49C0-8931-DD0E3210BF9F}" type="presParOf" srcId="{AE36552C-9E32-4838-A3A2-C44841DFD4C8}" destId="{301C62BA-83DF-4676-AA26-28FD77A07972}" srcOrd="4" destOrd="0" presId="urn:microsoft.com/office/officeart/2005/8/layout/default"/>
    <dgm:cxn modelId="{5639FA45-0841-4A31-8DB5-A643BA7760A4}" type="presParOf" srcId="{AE36552C-9E32-4838-A3A2-C44841DFD4C8}" destId="{BFD46F9E-D2D5-4586-81D1-DF5E1AA8AEBE}" srcOrd="5" destOrd="0" presId="urn:microsoft.com/office/officeart/2005/8/layout/default"/>
    <dgm:cxn modelId="{6FB07538-A0DD-4FA2-9408-26F20477D633}" type="presParOf" srcId="{AE36552C-9E32-4838-A3A2-C44841DFD4C8}" destId="{0948539E-1158-4CEE-B16C-B90702F0700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302279-A8C5-43F6-B443-7E16A85AE72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0242E6-B31F-4C5F-9063-5C917A2A38BC}">
      <dgm:prSet/>
      <dgm:spPr/>
      <dgm:t>
        <a:bodyPr/>
        <a:lstStyle/>
        <a:p>
          <a:r>
            <a:rPr lang="en-US" b="1" dirty="0" err="1"/>
            <a:t>Basitlik</a:t>
          </a:r>
          <a:endParaRPr lang="en-US" dirty="0"/>
        </a:p>
      </dgm:t>
    </dgm:pt>
    <dgm:pt modelId="{2D4AB3D5-18E5-4380-9BC0-1166187B569A}" type="parTrans" cxnId="{FFC346E1-4B2C-4810-9662-C73F8A796945}">
      <dgm:prSet/>
      <dgm:spPr/>
      <dgm:t>
        <a:bodyPr/>
        <a:lstStyle/>
        <a:p>
          <a:endParaRPr lang="en-US"/>
        </a:p>
      </dgm:t>
    </dgm:pt>
    <dgm:pt modelId="{BFC0AE70-EF0F-40F9-9A2C-E065DFBCC1F4}" type="sibTrans" cxnId="{FFC346E1-4B2C-4810-9662-C73F8A796945}">
      <dgm:prSet/>
      <dgm:spPr/>
      <dgm:t>
        <a:bodyPr/>
        <a:lstStyle/>
        <a:p>
          <a:endParaRPr lang="en-US"/>
        </a:p>
      </dgm:t>
    </dgm:pt>
    <dgm:pt modelId="{44910436-B56E-4948-9B67-741245478F91}">
      <dgm:prSet/>
      <dgm:spPr/>
      <dgm:t>
        <a:bodyPr/>
        <a:lstStyle/>
        <a:p>
          <a:r>
            <a:rPr lang="en-US" b="1" dirty="0" err="1"/>
            <a:t>Soyutlama</a:t>
          </a:r>
          <a:r>
            <a:rPr lang="en-US" b="1" dirty="0"/>
            <a:t> </a:t>
          </a:r>
          <a:r>
            <a:rPr lang="en-US" b="1" dirty="0" err="1"/>
            <a:t>Desteği</a:t>
          </a:r>
          <a:endParaRPr lang="en-US" dirty="0"/>
        </a:p>
      </dgm:t>
    </dgm:pt>
    <dgm:pt modelId="{C25CE0BF-9C3B-48CA-8593-D1EF37FE631A}" type="parTrans" cxnId="{49F763DB-9200-401C-9460-8A3C71746A60}">
      <dgm:prSet/>
      <dgm:spPr/>
      <dgm:t>
        <a:bodyPr/>
        <a:lstStyle/>
        <a:p>
          <a:endParaRPr lang="en-US"/>
        </a:p>
      </dgm:t>
    </dgm:pt>
    <dgm:pt modelId="{1B7C17B0-ED00-4275-9E90-2202F18B545E}" type="sibTrans" cxnId="{49F763DB-9200-401C-9460-8A3C71746A60}">
      <dgm:prSet/>
      <dgm:spPr/>
      <dgm:t>
        <a:bodyPr/>
        <a:lstStyle/>
        <a:p>
          <a:endParaRPr lang="en-US"/>
        </a:p>
      </dgm:t>
    </dgm:pt>
    <dgm:pt modelId="{211D4A91-E051-41C9-9782-1360BF7D09A2}">
      <dgm:prSet/>
      <dgm:spPr/>
      <dgm:t>
        <a:bodyPr/>
        <a:lstStyle/>
        <a:p>
          <a:r>
            <a:rPr lang="en-US" b="1" dirty="0" err="1"/>
            <a:t>İfade</a:t>
          </a:r>
          <a:r>
            <a:rPr lang="en-US" b="1" dirty="0"/>
            <a:t> </a:t>
          </a:r>
          <a:r>
            <a:rPr lang="en-US" b="1" dirty="0" err="1"/>
            <a:t>Edilebilirlik</a:t>
          </a:r>
          <a:endParaRPr lang="en-US" dirty="0"/>
        </a:p>
      </dgm:t>
    </dgm:pt>
    <dgm:pt modelId="{DB50C0CF-61DD-4D5C-837F-7D6D52052466}" type="parTrans" cxnId="{7476009F-2AAC-4DA6-8E68-D368E2E18496}">
      <dgm:prSet/>
      <dgm:spPr/>
      <dgm:t>
        <a:bodyPr/>
        <a:lstStyle/>
        <a:p>
          <a:endParaRPr lang="en-US"/>
        </a:p>
      </dgm:t>
    </dgm:pt>
    <dgm:pt modelId="{7913D807-8756-444F-AD11-04F04A2FF4F8}" type="sibTrans" cxnId="{7476009F-2AAC-4DA6-8E68-D368E2E18496}">
      <dgm:prSet/>
      <dgm:spPr/>
      <dgm:t>
        <a:bodyPr/>
        <a:lstStyle/>
        <a:p>
          <a:endParaRPr lang="en-US"/>
        </a:p>
      </dgm:t>
    </dgm:pt>
    <dgm:pt modelId="{AE36552C-9E32-4838-A3A2-C44841DFD4C8}" type="pres">
      <dgm:prSet presAssocID="{0D302279-A8C5-43F6-B443-7E16A85AE726}" presName="diagram" presStyleCnt="0">
        <dgm:presLayoutVars>
          <dgm:dir/>
          <dgm:resizeHandles val="exact"/>
        </dgm:presLayoutVars>
      </dgm:prSet>
      <dgm:spPr/>
    </dgm:pt>
    <dgm:pt modelId="{CABADADB-104B-4E6A-A853-07DE9BDE6715}" type="pres">
      <dgm:prSet presAssocID="{5A0242E6-B31F-4C5F-9063-5C917A2A38BC}" presName="node" presStyleLbl="node1" presStyleIdx="0" presStyleCnt="3">
        <dgm:presLayoutVars>
          <dgm:bulletEnabled val="1"/>
        </dgm:presLayoutVars>
      </dgm:prSet>
      <dgm:spPr/>
    </dgm:pt>
    <dgm:pt modelId="{63570018-E856-4906-A4F0-BA157B6A33ED}" type="pres">
      <dgm:prSet presAssocID="{BFC0AE70-EF0F-40F9-9A2C-E065DFBCC1F4}" presName="sibTrans" presStyleCnt="0"/>
      <dgm:spPr/>
    </dgm:pt>
    <dgm:pt modelId="{FD27BDCF-756D-40E5-AEA7-BBC61902EC83}" type="pres">
      <dgm:prSet presAssocID="{44910436-B56E-4948-9B67-741245478F91}" presName="node" presStyleLbl="node1" presStyleIdx="1" presStyleCnt="3">
        <dgm:presLayoutVars>
          <dgm:bulletEnabled val="1"/>
        </dgm:presLayoutVars>
      </dgm:prSet>
      <dgm:spPr/>
    </dgm:pt>
    <dgm:pt modelId="{726A7240-AEF0-49F0-AE77-E732697005BE}" type="pres">
      <dgm:prSet presAssocID="{1B7C17B0-ED00-4275-9E90-2202F18B545E}" presName="sibTrans" presStyleCnt="0"/>
      <dgm:spPr/>
    </dgm:pt>
    <dgm:pt modelId="{301C62BA-83DF-4676-AA26-28FD77A07972}" type="pres">
      <dgm:prSet presAssocID="{211D4A91-E051-41C9-9782-1360BF7D09A2}" presName="node" presStyleLbl="node1" presStyleIdx="2" presStyleCnt="3">
        <dgm:presLayoutVars>
          <dgm:bulletEnabled val="1"/>
        </dgm:presLayoutVars>
      </dgm:prSet>
      <dgm:spPr/>
    </dgm:pt>
  </dgm:ptLst>
  <dgm:cxnLst>
    <dgm:cxn modelId="{2E7BAD09-9720-4EE4-B3EE-8BB51F6B86BC}" type="presOf" srcId="{211D4A91-E051-41C9-9782-1360BF7D09A2}" destId="{301C62BA-83DF-4676-AA26-28FD77A07972}" srcOrd="0" destOrd="0" presId="urn:microsoft.com/office/officeart/2005/8/layout/default"/>
    <dgm:cxn modelId="{9934450A-D66E-4DCA-AB76-89890143A4B7}" type="presOf" srcId="{5A0242E6-B31F-4C5F-9063-5C917A2A38BC}" destId="{CABADADB-104B-4E6A-A853-07DE9BDE6715}" srcOrd="0" destOrd="0" presId="urn:microsoft.com/office/officeart/2005/8/layout/default"/>
    <dgm:cxn modelId="{4BFFCE88-8D57-4CDA-9E7C-3B6A367E7C59}" type="presOf" srcId="{44910436-B56E-4948-9B67-741245478F91}" destId="{FD27BDCF-756D-40E5-AEA7-BBC61902EC83}" srcOrd="0" destOrd="0" presId="urn:microsoft.com/office/officeart/2005/8/layout/default"/>
    <dgm:cxn modelId="{7476009F-2AAC-4DA6-8E68-D368E2E18496}" srcId="{0D302279-A8C5-43F6-B443-7E16A85AE726}" destId="{211D4A91-E051-41C9-9782-1360BF7D09A2}" srcOrd="2" destOrd="0" parTransId="{DB50C0CF-61DD-4D5C-837F-7D6D52052466}" sibTransId="{7913D807-8756-444F-AD11-04F04A2FF4F8}"/>
    <dgm:cxn modelId="{C2C70AC6-CD16-4C6F-9767-1652F3481A39}" type="presOf" srcId="{0D302279-A8C5-43F6-B443-7E16A85AE726}" destId="{AE36552C-9E32-4838-A3A2-C44841DFD4C8}" srcOrd="0" destOrd="0" presId="urn:microsoft.com/office/officeart/2005/8/layout/default"/>
    <dgm:cxn modelId="{49F763DB-9200-401C-9460-8A3C71746A60}" srcId="{0D302279-A8C5-43F6-B443-7E16A85AE726}" destId="{44910436-B56E-4948-9B67-741245478F91}" srcOrd="1" destOrd="0" parTransId="{C25CE0BF-9C3B-48CA-8593-D1EF37FE631A}" sibTransId="{1B7C17B0-ED00-4275-9E90-2202F18B545E}"/>
    <dgm:cxn modelId="{FFC346E1-4B2C-4810-9662-C73F8A796945}" srcId="{0D302279-A8C5-43F6-B443-7E16A85AE726}" destId="{5A0242E6-B31F-4C5F-9063-5C917A2A38BC}" srcOrd="0" destOrd="0" parTransId="{2D4AB3D5-18E5-4380-9BC0-1166187B569A}" sibTransId="{BFC0AE70-EF0F-40F9-9A2C-E065DFBCC1F4}"/>
    <dgm:cxn modelId="{77BCF370-FD65-4FD5-894B-ACB6E28C7002}" type="presParOf" srcId="{AE36552C-9E32-4838-A3A2-C44841DFD4C8}" destId="{CABADADB-104B-4E6A-A853-07DE9BDE6715}" srcOrd="0" destOrd="0" presId="urn:microsoft.com/office/officeart/2005/8/layout/default"/>
    <dgm:cxn modelId="{722CADD2-598A-4DD4-815D-84AC0E24E56B}" type="presParOf" srcId="{AE36552C-9E32-4838-A3A2-C44841DFD4C8}" destId="{63570018-E856-4906-A4F0-BA157B6A33ED}" srcOrd="1" destOrd="0" presId="urn:microsoft.com/office/officeart/2005/8/layout/default"/>
    <dgm:cxn modelId="{904752A9-F65A-4F5D-BF46-C286035C5C2C}" type="presParOf" srcId="{AE36552C-9E32-4838-A3A2-C44841DFD4C8}" destId="{FD27BDCF-756D-40E5-AEA7-BBC61902EC83}" srcOrd="2" destOrd="0" presId="urn:microsoft.com/office/officeart/2005/8/layout/default"/>
    <dgm:cxn modelId="{F08F2B34-1522-4C6E-A171-DF7E8F841685}" type="presParOf" srcId="{AE36552C-9E32-4838-A3A2-C44841DFD4C8}" destId="{726A7240-AEF0-49F0-AE77-E732697005BE}" srcOrd="3" destOrd="0" presId="urn:microsoft.com/office/officeart/2005/8/layout/default"/>
    <dgm:cxn modelId="{0C7DA047-A8E0-49C0-8931-DD0E3210BF9F}" type="presParOf" srcId="{AE36552C-9E32-4838-A3A2-C44841DFD4C8}" destId="{301C62BA-83DF-4676-AA26-28FD77A0797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302279-A8C5-43F6-B443-7E16A85AE72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0242E6-B31F-4C5F-9063-5C917A2A38BC}">
      <dgm:prSet/>
      <dgm:spPr/>
      <dgm:t>
        <a:bodyPr/>
        <a:lstStyle/>
        <a:p>
          <a:r>
            <a:rPr lang="en-US" b="1" dirty="0"/>
            <a:t>Tip </a:t>
          </a:r>
          <a:r>
            <a:rPr lang="en-US" b="1" dirty="0" err="1"/>
            <a:t>Kontrolü</a:t>
          </a:r>
          <a:r>
            <a:rPr lang="en-US" b="1" dirty="0"/>
            <a:t>(Type Checking)</a:t>
          </a:r>
          <a:endParaRPr lang="en-US" dirty="0"/>
        </a:p>
      </dgm:t>
    </dgm:pt>
    <dgm:pt modelId="{2D4AB3D5-18E5-4380-9BC0-1166187B569A}" type="parTrans" cxnId="{FFC346E1-4B2C-4810-9662-C73F8A796945}">
      <dgm:prSet/>
      <dgm:spPr/>
      <dgm:t>
        <a:bodyPr/>
        <a:lstStyle/>
        <a:p>
          <a:endParaRPr lang="en-US"/>
        </a:p>
      </dgm:t>
    </dgm:pt>
    <dgm:pt modelId="{BFC0AE70-EF0F-40F9-9A2C-E065DFBCC1F4}" type="sibTrans" cxnId="{FFC346E1-4B2C-4810-9662-C73F8A796945}">
      <dgm:prSet/>
      <dgm:spPr/>
      <dgm:t>
        <a:bodyPr/>
        <a:lstStyle/>
        <a:p>
          <a:endParaRPr lang="en-US"/>
        </a:p>
      </dgm:t>
    </dgm:pt>
    <dgm:pt modelId="{44910436-B56E-4948-9B67-741245478F91}">
      <dgm:prSet/>
      <dgm:spPr/>
      <dgm:t>
        <a:bodyPr/>
        <a:lstStyle/>
        <a:p>
          <a:r>
            <a:rPr lang="en-US" b="1" dirty="0" err="1"/>
            <a:t>İstisna</a:t>
          </a:r>
          <a:r>
            <a:rPr lang="en-US" b="1" dirty="0"/>
            <a:t> </a:t>
          </a:r>
          <a:r>
            <a:rPr lang="en-US" b="1" dirty="0" err="1"/>
            <a:t>Yönetimi</a:t>
          </a:r>
          <a:r>
            <a:rPr lang="en-US" b="1" dirty="0"/>
            <a:t>(Exception Handling)</a:t>
          </a:r>
          <a:endParaRPr lang="en-US" dirty="0"/>
        </a:p>
      </dgm:t>
    </dgm:pt>
    <dgm:pt modelId="{1B7C17B0-ED00-4275-9E90-2202F18B545E}" type="sibTrans" cxnId="{49F763DB-9200-401C-9460-8A3C71746A60}">
      <dgm:prSet/>
      <dgm:spPr/>
      <dgm:t>
        <a:bodyPr/>
        <a:lstStyle/>
        <a:p>
          <a:endParaRPr lang="en-US"/>
        </a:p>
      </dgm:t>
    </dgm:pt>
    <dgm:pt modelId="{C25CE0BF-9C3B-48CA-8593-D1EF37FE631A}" type="parTrans" cxnId="{49F763DB-9200-401C-9460-8A3C71746A60}">
      <dgm:prSet/>
      <dgm:spPr/>
      <dgm:t>
        <a:bodyPr/>
        <a:lstStyle/>
        <a:p>
          <a:endParaRPr lang="en-US"/>
        </a:p>
      </dgm:t>
    </dgm:pt>
    <dgm:pt modelId="{C369F04A-8BDE-4A65-B0A5-A7942871F3C5}">
      <dgm:prSet/>
      <dgm:spPr/>
      <dgm:t>
        <a:bodyPr/>
        <a:lstStyle/>
        <a:p>
          <a:r>
            <a:rPr lang="en-US" b="1" dirty="0" err="1"/>
            <a:t>Çakışma</a:t>
          </a:r>
          <a:r>
            <a:rPr lang="en-US" b="1" dirty="0"/>
            <a:t>(Aliasing)</a:t>
          </a:r>
          <a:endParaRPr lang="en-US" dirty="0"/>
        </a:p>
      </dgm:t>
    </dgm:pt>
    <dgm:pt modelId="{D9A69F8C-0001-4D06-B9EF-765A2647D52A}" type="sibTrans" cxnId="{3A1ABF61-EB31-4F60-8568-5FDD14CCC6DF}">
      <dgm:prSet/>
      <dgm:spPr/>
      <dgm:t>
        <a:bodyPr/>
        <a:lstStyle/>
        <a:p>
          <a:endParaRPr lang="en-US"/>
        </a:p>
      </dgm:t>
    </dgm:pt>
    <dgm:pt modelId="{93721DFC-7C0A-4449-BE66-B3EC040DA60E}" type="parTrans" cxnId="{3A1ABF61-EB31-4F60-8568-5FDD14CCC6DF}">
      <dgm:prSet/>
      <dgm:spPr/>
      <dgm:t>
        <a:bodyPr/>
        <a:lstStyle/>
        <a:p>
          <a:endParaRPr lang="en-US"/>
        </a:p>
      </dgm:t>
    </dgm:pt>
    <dgm:pt modelId="{AE36552C-9E32-4838-A3A2-C44841DFD4C8}" type="pres">
      <dgm:prSet presAssocID="{0D302279-A8C5-43F6-B443-7E16A85AE726}" presName="diagram" presStyleCnt="0">
        <dgm:presLayoutVars>
          <dgm:dir/>
          <dgm:resizeHandles val="exact"/>
        </dgm:presLayoutVars>
      </dgm:prSet>
      <dgm:spPr/>
    </dgm:pt>
    <dgm:pt modelId="{CABADADB-104B-4E6A-A853-07DE9BDE6715}" type="pres">
      <dgm:prSet presAssocID="{5A0242E6-B31F-4C5F-9063-5C917A2A38BC}" presName="node" presStyleLbl="node1" presStyleIdx="0" presStyleCnt="3" custScaleX="141893" custLinFactNeighborX="-99" custLinFactNeighborY="889">
        <dgm:presLayoutVars>
          <dgm:bulletEnabled val="1"/>
        </dgm:presLayoutVars>
      </dgm:prSet>
      <dgm:spPr/>
    </dgm:pt>
    <dgm:pt modelId="{63570018-E856-4906-A4F0-BA157B6A33ED}" type="pres">
      <dgm:prSet presAssocID="{BFC0AE70-EF0F-40F9-9A2C-E065DFBCC1F4}" presName="sibTrans" presStyleCnt="0"/>
      <dgm:spPr/>
    </dgm:pt>
    <dgm:pt modelId="{FD27BDCF-756D-40E5-AEA7-BBC61902EC83}" type="pres">
      <dgm:prSet presAssocID="{44910436-B56E-4948-9B67-741245478F91}" presName="node" presStyleLbl="node1" presStyleIdx="1" presStyleCnt="3" custScaleX="150867" custLinFactNeighborX="-4261" custLinFactNeighborY="1789">
        <dgm:presLayoutVars>
          <dgm:bulletEnabled val="1"/>
        </dgm:presLayoutVars>
      </dgm:prSet>
      <dgm:spPr/>
    </dgm:pt>
    <dgm:pt modelId="{726A7240-AEF0-49F0-AE77-E732697005BE}" type="pres">
      <dgm:prSet presAssocID="{1B7C17B0-ED00-4275-9E90-2202F18B545E}" presName="sibTrans" presStyleCnt="0"/>
      <dgm:spPr/>
    </dgm:pt>
    <dgm:pt modelId="{0D18662D-042B-4FE1-90FB-61F249593263}" type="pres">
      <dgm:prSet presAssocID="{C369F04A-8BDE-4A65-B0A5-A7942871F3C5}" presName="node" presStyleLbl="node1" presStyleIdx="2" presStyleCnt="3" custScaleX="144850" custLinFactNeighborX="-7429" custLinFactNeighborY="-7071">
        <dgm:presLayoutVars>
          <dgm:bulletEnabled val="1"/>
        </dgm:presLayoutVars>
      </dgm:prSet>
      <dgm:spPr/>
    </dgm:pt>
  </dgm:ptLst>
  <dgm:cxnLst>
    <dgm:cxn modelId="{9934450A-D66E-4DCA-AB76-89890143A4B7}" type="presOf" srcId="{5A0242E6-B31F-4C5F-9063-5C917A2A38BC}" destId="{CABADADB-104B-4E6A-A853-07DE9BDE6715}" srcOrd="0" destOrd="0" presId="urn:microsoft.com/office/officeart/2005/8/layout/default"/>
    <dgm:cxn modelId="{9ACD0C21-7371-4869-BAEB-666349A5F8F8}" type="presOf" srcId="{C369F04A-8BDE-4A65-B0A5-A7942871F3C5}" destId="{0D18662D-042B-4FE1-90FB-61F249593263}" srcOrd="0" destOrd="0" presId="urn:microsoft.com/office/officeart/2005/8/layout/default"/>
    <dgm:cxn modelId="{3A1ABF61-EB31-4F60-8568-5FDD14CCC6DF}" srcId="{0D302279-A8C5-43F6-B443-7E16A85AE726}" destId="{C369F04A-8BDE-4A65-B0A5-A7942871F3C5}" srcOrd="2" destOrd="0" parTransId="{93721DFC-7C0A-4449-BE66-B3EC040DA60E}" sibTransId="{D9A69F8C-0001-4D06-B9EF-765A2647D52A}"/>
    <dgm:cxn modelId="{4BFFCE88-8D57-4CDA-9E7C-3B6A367E7C59}" type="presOf" srcId="{44910436-B56E-4948-9B67-741245478F91}" destId="{FD27BDCF-756D-40E5-AEA7-BBC61902EC83}" srcOrd="0" destOrd="0" presId="urn:microsoft.com/office/officeart/2005/8/layout/default"/>
    <dgm:cxn modelId="{C2C70AC6-CD16-4C6F-9767-1652F3481A39}" type="presOf" srcId="{0D302279-A8C5-43F6-B443-7E16A85AE726}" destId="{AE36552C-9E32-4838-A3A2-C44841DFD4C8}" srcOrd="0" destOrd="0" presId="urn:microsoft.com/office/officeart/2005/8/layout/default"/>
    <dgm:cxn modelId="{49F763DB-9200-401C-9460-8A3C71746A60}" srcId="{0D302279-A8C5-43F6-B443-7E16A85AE726}" destId="{44910436-B56E-4948-9B67-741245478F91}" srcOrd="1" destOrd="0" parTransId="{C25CE0BF-9C3B-48CA-8593-D1EF37FE631A}" sibTransId="{1B7C17B0-ED00-4275-9E90-2202F18B545E}"/>
    <dgm:cxn modelId="{FFC346E1-4B2C-4810-9662-C73F8A796945}" srcId="{0D302279-A8C5-43F6-B443-7E16A85AE726}" destId="{5A0242E6-B31F-4C5F-9063-5C917A2A38BC}" srcOrd="0" destOrd="0" parTransId="{2D4AB3D5-18E5-4380-9BC0-1166187B569A}" sibTransId="{BFC0AE70-EF0F-40F9-9A2C-E065DFBCC1F4}"/>
    <dgm:cxn modelId="{77BCF370-FD65-4FD5-894B-ACB6E28C7002}" type="presParOf" srcId="{AE36552C-9E32-4838-A3A2-C44841DFD4C8}" destId="{CABADADB-104B-4E6A-A853-07DE9BDE6715}" srcOrd="0" destOrd="0" presId="urn:microsoft.com/office/officeart/2005/8/layout/default"/>
    <dgm:cxn modelId="{722CADD2-598A-4DD4-815D-84AC0E24E56B}" type="presParOf" srcId="{AE36552C-9E32-4838-A3A2-C44841DFD4C8}" destId="{63570018-E856-4906-A4F0-BA157B6A33ED}" srcOrd="1" destOrd="0" presId="urn:microsoft.com/office/officeart/2005/8/layout/default"/>
    <dgm:cxn modelId="{904752A9-F65A-4F5D-BF46-C286035C5C2C}" type="presParOf" srcId="{AE36552C-9E32-4838-A3A2-C44841DFD4C8}" destId="{FD27BDCF-756D-40E5-AEA7-BBC61902EC83}" srcOrd="2" destOrd="0" presId="urn:microsoft.com/office/officeart/2005/8/layout/default"/>
    <dgm:cxn modelId="{F08F2B34-1522-4C6E-A171-DF7E8F841685}" type="presParOf" srcId="{AE36552C-9E32-4838-A3A2-C44841DFD4C8}" destId="{726A7240-AEF0-49F0-AE77-E732697005BE}" srcOrd="3" destOrd="0" presId="urn:microsoft.com/office/officeart/2005/8/layout/default"/>
    <dgm:cxn modelId="{3E5C036F-7FB6-444F-89F4-54542C0C3D11}" type="presParOf" srcId="{AE36552C-9E32-4838-A3A2-C44841DFD4C8}" destId="{0D18662D-042B-4FE1-90FB-61F24959326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ADADB-104B-4E6A-A853-07DE9BDE6715}">
      <dsp:nvSpPr>
        <dsp:cNvPr id="0" name=""/>
        <dsp:cNvSpPr/>
      </dsp:nvSpPr>
      <dsp:spPr>
        <a:xfrm>
          <a:off x="766808" y="1404"/>
          <a:ext cx="3537498" cy="16851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Bütünün</a:t>
          </a:r>
          <a:r>
            <a:rPr lang="en-US" sz="3400" kern="1200" dirty="0"/>
            <a:t> </a:t>
          </a:r>
          <a:r>
            <a:rPr lang="en-US" sz="3400" kern="1200" dirty="0" err="1"/>
            <a:t>Basitliği</a:t>
          </a:r>
          <a:r>
            <a:rPr lang="en-US" sz="3400" kern="1200" dirty="0"/>
            <a:t> </a:t>
          </a:r>
        </a:p>
      </dsp:txBody>
      <dsp:txXfrm>
        <a:off x="766808" y="1404"/>
        <a:ext cx="3537498" cy="1685138"/>
      </dsp:txXfrm>
    </dsp:sp>
    <dsp:sp modelId="{FD27BDCF-756D-40E5-AEA7-BBC61902EC83}">
      <dsp:nvSpPr>
        <dsp:cNvPr id="0" name=""/>
        <dsp:cNvSpPr/>
      </dsp:nvSpPr>
      <dsp:spPr>
        <a:xfrm>
          <a:off x="5116318" y="9425"/>
          <a:ext cx="3635433" cy="16851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Orthogonality</a:t>
          </a:r>
        </a:p>
      </dsp:txBody>
      <dsp:txXfrm>
        <a:off x="5116318" y="9425"/>
        <a:ext cx="3635433" cy="1685138"/>
      </dsp:txXfrm>
    </dsp:sp>
    <dsp:sp modelId="{301C62BA-83DF-4676-AA26-28FD77A07972}">
      <dsp:nvSpPr>
        <dsp:cNvPr id="0" name=""/>
        <dsp:cNvSpPr/>
      </dsp:nvSpPr>
      <dsp:spPr>
        <a:xfrm>
          <a:off x="655209" y="1902824"/>
          <a:ext cx="3650599" cy="16851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Veri Tipleri Ve Yapıları</a:t>
          </a:r>
        </a:p>
      </dsp:txBody>
      <dsp:txXfrm>
        <a:off x="655209" y="1902824"/>
        <a:ext cx="3650599" cy="1685138"/>
      </dsp:txXfrm>
    </dsp:sp>
    <dsp:sp modelId="{0948539E-1158-4CEE-B16C-B90702F07001}">
      <dsp:nvSpPr>
        <dsp:cNvPr id="0" name=""/>
        <dsp:cNvSpPr/>
      </dsp:nvSpPr>
      <dsp:spPr>
        <a:xfrm>
          <a:off x="5114956" y="1910845"/>
          <a:ext cx="3610380" cy="168513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Söz</a:t>
          </a:r>
          <a:r>
            <a:rPr lang="en-US" sz="3400" kern="1200" dirty="0"/>
            <a:t> </a:t>
          </a:r>
          <a:r>
            <a:rPr lang="en-US" sz="3400" kern="1200" dirty="0" err="1"/>
            <a:t>Dizim</a:t>
          </a:r>
          <a:r>
            <a:rPr lang="en-US" sz="3400" kern="1200" dirty="0"/>
            <a:t> </a:t>
          </a:r>
          <a:r>
            <a:rPr lang="en-US" sz="3400" kern="1200" dirty="0" err="1"/>
            <a:t>Tasarımı</a:t>
          </a:r>
          <a:r>
            <a:rPr lang="en-US" sz="3400" kern="1200" dirty="0"/>
            <a:t>(Syntax)</a:t>
          </a:r>
        </a:p>
      </dsp:txBody>
      <dsp:txXfrm>
        <a:off x="5114956" y="1910845"/>
        <a:ext cx="3610380" cy="1685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ADADB-104B-4E6A-A853-07DE9BDE6715}">
      <dsp:nvSpPr>
        <dsp:cNvPr id="0" name=""/>
        <dsp:cNvSpPr/>
      </dsp:nvSpPr>
      <dsp:spPr>
        <a:xfrm>
          <a:off x="0" y="984401"/>
          <a:ext cx="2808563" cy="16851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 err="1"/>
            <a:t>Basitlik</a:t>
          </a:r>
          <a:endParaRPr lang="en-US" sz="3800" kern="1200" dirty="0"/>
        </a:p>
      </dsp:txBody>
      <dsp:txXfrm>
        <a:off x="0" y="984401"/>
        <a:ext cx="2808563" cy="1685138"/>
      </dsp:txXfrm>
    </dsp:sp>
    <dsp:sp modelId="{FD27BDCF-756D-40E5-AEA7-BBC61902EC83}">
      <dsp:nvSpPr>
        <dsp:cNvPr id="0" name=""/>
        <dsp:cNvSpPr/>
      </dsp:nvSpPr>
      <dsp:spPr>
        <a:xfrm>
          <a:off x="3089420" y="984401"/>
          <a:ext cx="2808563" cy="16851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 err="1"/>
            <a:t>Soyutlama</a:t>
          </a:r>
          <a:r>
            <a:rPr lang="en-US" sz="3800" b="1" kern="1200" dirty="0"/>
            <a:t> </a:t>
          </a:r>
          <a:r>
            <a:rPr lang="en-US" sz="3800" b="1" kern="1200" dirty="0" err="1"/>
            <a:t>Desteği</a:t>
          </a:r>
          <a:endParaRPr lang="en-US" sz="3800" kern="1200" dirty="0"/>
        </a:p>
      </dsp:txBody>
      <dsp:txXfrm>
        <a:off x="3089420" y="984401"/>
        <a:ext cx="2808563" cy="1685138"/>
      </dsp:txXfrm>
    </dsp:sp>
    <dsp:sp modelId="{301C62BA-83DF-4676-AA26-28FD77A07972}">
      <dsp:nvSpPr>
        <dsp:cNvPr id="0" name=""/>
        <dsp:cNvSpPr/>
      </dsp:nvSpPr>
      <dsp:spPr>
        <a:xfrm>
          <a:off x="6178840" y="984401"/>
          <a:ext cx="2808563" cy="16851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 err="1"/>
            <a:t>İfade</a:t>
          </a:r>
          <a:r>
            <a:rPr lang="en-US" sz="3800" b="1" kern="1200" dirty="0"/>
            <a:t> </a:t>
          </a:r>
          <a:r>
            <a:rPr lang="en-US" sz="3800" b="1" kern="1200" dirty="0" err="1"/>
            <a:t>Edilebilirlik</a:t>
          </a:r>
          <a:endParaRPr lang="en-US" sz="3800" kern="1200" dirty="0"/>
        </a:p>
      </dsp:txBody>
      <dsp:txXfrm>
        <a:off x="6178840" y="984401"/>
        <a:ext cx="2808563" cy="1685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ADADB-104B-4E6A-A853-07DE9BDE6715}">
      <dsp:nvSpPr>
        <dsp:cNvPr id="0" name=""/>
        <dsp:cNvSpPr/>
      </dsp:nvSpPr>
      <dsp:spPr>
        <a:xfrm>
          <a:off x="8" y="68720"/>
          <a:ext cx="4236681" cy="17914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/>
            <a:t>Tip </a:t>
          </a:r>
          <a:r>
            <a:rPr lang="en-US" sz="3500" b="1" kern="1200" dirty="0" err="1"/>
            <a:t>Kontrolü</a:t>
          </a:r>
          <a:r>
            <a:rPr lang="en-US" sz="3500" b="1" kern="1200" dirty="0"/>
            <a:t>(Type Checking)</a:t>
          </a:r>
          <a:endParaRPr lang="en-US" sz="3500" kern="1200" dirty="0"/>
        </a:p>
      </dsp:txBody>
      <dsp:txXfrm>
        <a:off x="8" y="68720"/>
        <a:ext cx="4236681" cy="1791496"/>
      </dsp:txXfrm>
    </dsp:sp>
    <dsp:sp modelId="{FD27BDCF-756D-40E5-AEA7-BBC61902EC83}">
      <dsp:nvSpPr>
        <dsp:cNvPr id="0" name=""/>
        <dsp:cNvSpPr/>
      </dsp:nvSpPr>
      <dsp:spPr>
        <a:xfrm>
          <a:off x="4411002" y="84843"/>
          <a:ext cx="4504629" cy="17914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 err="1"/>
            <a:t>İstisna</a:t>
          </a:r>
          <a:r>
            <a:rPr lang="en-US" sz="3500" b="1" kern="1200" dirty="0"/>
            <a:t> </a:t>
          </a:r>
          <a:r>
            <a:rPr lang="en-US" sz="3500" b="1" kern="1200" dirty="0" err="1"/>
            <a:t>Yönetimi</a:t>
          </a:r>
          <a:r>
            <a:rPr lang="en-US" sz="3500" b="1" kern="1200" dirty="0"/>
            <a:t>(Exception Handling)</a:t>
          </a:r>
          <a:endParaRPr lang="en-US" sz="3500" kern="1200" dirty="0"/>
        </a:p>
      </dsp:txBody>
      <dsp:txXfrm>
        <a:off x="4411002" y="84843"/>
        <a:ext cx="4504629" cy="1791496"/>
      </dsp:txXfrm>
    </dsp:sp>
    <dsp:sp modelId="{0D18662D-042B-4FE1-90FB-61F249593263}">
      <dsp:nvSpPr>
        <dsp:cNvPr id="0" name=""/>
        <dsp:cNvSpPr/>
      </dsp:nvSpPr>
      <dsp:spPr>
        <a:xfrm>
          <a:off x="2138608" y="2016196"/>
          <a:ext cx="4324972" cy="17914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 err="1"/>
            <a:t>Çakışma</a:t>
          </a:r>
          <a:r>
            <a:rPr lang="en-US" sz="3500" b="1" kern="1200" dirty="0"/>
            <a:t>(Aliasing)</a:t>
          </a:r>
          <a:endParaRPr lang="en-US" sz="3500" kern="1200" dirty="0"/>
        </a:p>
      </dsp:txBody>
      <dsp:txXfrm>
        <a:off x="2138608" y="2016196"/>
        <a:ext cx="4324972" cy="1791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D16F2-4C64-4248-B00D-5DEC774273B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DCAEA-374E-40C8-9AF9-EF05F7741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49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Domain-specific_langua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erugini.cps.udayton.edu/teaching/courses/Spring2017/cps499/Languages/notes/Factor.html" TargetMode="External"/><Relationship Id="rId2" Type="http://schemas.openxmlformats.org/officeDocument/2006/relationships/hyperlink" Target="https://en.wikipedia.org/wiki/Factor_(programming_language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factorcode.org/content/article-compiler-impl.html" TargetMode="External"/><Relationship Id="rId5" Type="http://schemas.openxmlformats.org/officeDocument/2006/relationships/hyperlink" Target="https://factorcode.org/littledan/dls.pdf" TargetMode="External"/><Relationship Id="rId4" Type="http://schemas.openxmlformats.org/officeDocument/2006/relationships/hyperlink" Target="http://progopedia.com/language/factor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_(programming_language)" TargetMode="External"/><Relationship Id="rId2" Type="http://schemas.openxmlformats.org/officeDocument/2006/relationships/hyperlink" Target="https://concatenative.org/wiki/view/Factor/Java%20Fac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Syntax_(programming_languages)" TargetMode="External"/><Relationship Id="rId4" Type="http://schemas.openxmlformats.org/officeDocument/2006/relationships/hyperlink" Target="https://en.wikipedia.org/wiki/Java_Virtual_Machin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C48282-75A7-420C-80DA-C37BCA325A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Factor Programlama Dili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94D727A-4FC0-427C-AEC4-0C1A28C3A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sz="3200" dirty="0"/>
              <a:t>Gözde Arslan</a:t>
            </a:r>
          </a:p>
          <a:p>
            <a:pPr algn="r"/>
            <a:r>
              <a:rPr lang="en-US" sz="3200" dirty="0"/>
              <a:t>22010636</a:t>
            </a:r>
          </a:p>
        </p:txBody>
      </p:sp>
    </p:spTree>
    <p:extLst>
      <p:ext uri="{BB962C8B-B14F-4D97-AF65-F5344CB8AC3E}">
        <p14:creationId xmlns:p14="http://schemas.microsoft.com/office/powerpoint/2010/main" val="3801421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E2A831-C781-4DC9-A5B0-6757B463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364946"/>
          </a:xfrm>
        </p:spPr>
        <p:txBody>
          <a:bodyPr>
            <a:normAutofit/>
          </a:bodyPr>
          <a:lstStyle/>
          <a:p>
            <a:r>
              <a:rPr lang="en-US" dirty="0" err="1"/>
              <a:t>Değerlendirme</a:t>
            </a:r>
            <a:r>
              <a:rPr lang="en-US" dirty="0"/>
              <a:t> </a:t>
            </a:r>
            <a:r>
              <a:rPr lang="en-US" dirty="0" err="1"/>
              <a:t>Kriterleri</a:t>
            </a:r>
            <a:r>
              <a:rPr lang="en-US" dirty="0"/>
              <a:t> - </a:t>
            </a:r>
            <a:r>
              <a:rPr lang="en-US" dirty="0" err="1"/>
              <a:t>Yazılabilirlik</a:t>
            </a:r>
            <a:r>
              <a:rPr lang="en-US" dirty="0"/>
              <a:t> </a:t>
            </a:r>
          </a:p>
        </p:txBody>
      </p:sp>
      <p:graphicFrame>
        <p:nvGraphicFramePr>
          <p:cNvPr id="7" name="İçerik Yer Tutucusu 2">
            <a:extLst>
              <a:ext uri="{FF2B5EF4-FFF2-40B4-BE49-F238E27FC236}">
                <a16:creationId xmlns:a16="http://schemas.microsoft.com/office/drawing/2014/main" id="{FE8494D5-431D-42C1-86DE-4AB831FFB5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20286"/>
              </p:ext>
            </p:extLst>
          </p:nvPr>
        </p:nvGraphicFramePr>
        <p:xfrm>
          <a:off x="1908019" y="1734004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489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E2A831-C781-4DC9-A5B0-6757B463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45606"/>
            <a:ext cx="8911687" cy="59213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Değerlendirme</a:t>
            </a:r>
            <a:r>
              <a:rPr lang="en-US" dirty="0"/>
              <a:t> </a:t>
            </a:r>
            <a:r>
              <a:rPr lang="en-US" dirty="0" err="1"/>
              <a:t>Kriterleri</a:t>
            </a:r>
            <a:r>
              <a:rPr lang="en-US" dirty="0"/>
              <a:t> - </a:t>
            </a:r>
            <a:r>
              <a:rPr lang="en-US" dirty="0" err="1"/>
              <a:t>Yazılabilirlik</a:t>
            </a:r>
            <a:r>
              <a:rPr lang="en-US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6CBE55-1C7A-40ED-9ADF-D4BB25C52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778" y="966412"/>
            <a:ext cx="7776839" cy="5712781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Basitlik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Daha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yapı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sayıda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temel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kodlar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bunları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birleştiren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sayıda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kural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kümesini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içeren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kodlardır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Factor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diline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baktığımızda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temel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kodlar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kendine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özel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fonksiyonlar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kullanarak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karmaşık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işlemleri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daha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komut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kullanarak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gerçekleştirebilriz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Soyutlama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Desteği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Detayların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göz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ardı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edilmesine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izin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karmaşık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yapı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işlemleri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tanımlama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kullanma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yetisidir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olarak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http.server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kütüphanesini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kullanarak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atılmış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karşılık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response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dönmüştür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echo-responder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fonsksiyonu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tanımlanmış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call-responder*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uygulanarak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soyutlama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gerçekleştirilmiştir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  <a:p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İfade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Edilebilirlik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İşlemleri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tanımlamanın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daha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pratik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elverişli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yollarını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BEEF302-2365-4A0A-975B-C20058866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08" b="15894"/>
          <a:stretch/>
        </p:blipFill>
        <p:spPr>
          <a:xfrm>
            <a:off x="9287553" y="1145218"/>
            <a:ext cx="2652027" cy="2077717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C87F7734-4052-4013-ABC7-987BFD002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8074" y="3727533"/>
            <a:ext cx="3443926" cy="1985249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887575DE-1579-4501-BC09-91776A2BA6A9}"/>
              </a:ext>
            </a:extLst>
          </p:cNvPr>
          <p:cNvSpPr txBox="1"/>
          <p:nvPr/>
        </p:nvSpPr>
        <p:spPr>
          <a:xfrm>
            <a:off x="9410101" y="3238028"/>
            <a:ext cx="2652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 </a:t>
            </a:r>
            <a:r>
              <a:rPr 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belleğine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değeri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atılır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Bellekteki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değer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çarpılıp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 </a:t>
            </a:r>
            <a:r>
              <a:rPr 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çıktısı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elde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edilir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Ardından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bellekteki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değer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toplanarak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çıktısı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elde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edilir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1896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E2A831-C781-4DC9-A5B0-6757B463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45606"/>
            <a:ext cx="8911687" cy="59213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Değerlendirme</a:t>
            </a:r>
            <a:r>
              <a:rPr lang="en-US" dirty="0"/>
              <a:t> </a:t>
            </a:r>
            <a:r>
              <a:rPr lang="en-US" dirty="0" err="1"/>
              <a:t>Kriterleri</a:t>
            </a:r>
            <a:r>
              <a:rPr lang="en-US" dirty="0"/>
              <a:t> - </a:t>
            </a:r>
            <a:r>
              <a:rPr lang="en-US" dirty="0" err="1"/>
              <a:t>Yazılabilirlik</a:t>
            </a:r>
            <a:r>
              <a:rPr lang="en-US" dirty="0"/>
              <a:t>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80FE0B5-562E-4674-BF7F-D4D995A19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101" y="907845"/>
            <a:ext cx="4135798" cy="570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85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E2A831-C781-4DC9-A5B0-6757B463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176410"/>
          </a:xfrm>
        </p:spPr>
        <p:txBody>
          <a:bodyPr>
            <a:normAutofit/>
          </a:bodyPr>
          <a:lstStyle/>
          <a:p>
            <a:r>
              <a:rPr lang="en-US" dirty="0" err="1"/>
              <a:t>Değerlendirme</a:t>
            </a:r>
            <a:r>
              <a:rPr lang="en-US" dirty="0"/>
              <a:t> </a:t>
            </a:r>
            <a:r>
              <a:rPr lang="en-US" dirty="0" err="1"/>
              <a:t>Kriterleri</a:t>
            </a:r>
            <a:r>
              <a:rPr lang="en-US" dirty="0"/>
              <a:t> - </a:t>
            </a:r>
            <a:r>
              <a:rPr lang="en-US" dirty="0" err="1"/>
              <a:t>Güvenirlik</a:t>
            </a:r>
            <a:r>
              <a:rPr lang="en-US" dirty="0"/>
              <a:t> </a:t>
            </a:r>
          </a:p>
        </p:txBody>
      </p:sp>
      <p:graphicFrame>
        <p:nvGraphicFramePr>
          <p:cNvPr id="7" name="İçerik Yer Tutucusu 2">
            <a:extLst>
              <a:ext uri="{FF2B5EF4-FFF2-40B4-BE49-F238E27FC236}">
                <a16:creationId xmlns:a16="http://schemas.microsoft.com/office/drawing/2014/main" id="{FE8494D5-431D-42C1-86DE-4AB831FFB5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413311"/>
              </p:ext>
            </p:extLst>
          </p:nvPr>
        </p:nvGraphicFramePr>
        <p:xfrm>
          <a:off x="1794896" y="1800520"/>
          <a:ext cx="9045823" cy="3987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9800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E2A831-C781-4DC9-A5B0-6757B463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71476"/>
            <a:ext cx="8911687" cy="685799"/>
          </a:xfrm>
        </p:spPr>
        <p:txBody>
          <a:bodyPr>
            <a:normAutofit/>
          </a:bodyPr>
          <a:lstStyle/>
          <a:p>
            <a:r>
              <a:rPr lang="en-US" sz="3200" dirty="0" err="1"/>
              <a:t>Değerlendirme</a:t>
            </a:r>
            <a:r>
              <a:rPr lang="en-US" sz="3200" dirty="0"/>
              <a:t> </a:t>
            </a:r>
            <a:r>
              <a:rPr lang="en-US" sz="3200" dirty="0" err="1"/>
              <a:t>Kriterleri</a:t>
            </a:r>
            <a:r>
              <a:rPr lang="en-US" sz="3200" dirty="0"/>
              <a:t> - </a:t>
            </a:r>
            <a:r>
              <a:rPr lang="en-US" sz="3200" dirty="0" err="1"/>
              <a:t>Güvenirlik</a:t>
            </a:r>
            <a:r>
              <a:rPr lang="en-US" sz="3200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6CBE55-1C7A-40ED-9ADF-D4BB25C52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485" y="1296140"/>
            <a:ext cx="7235889" cy="519038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Kontrolü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(Type Checking)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tip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kontrolünü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gerçekleştirir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vermek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gerekirse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“times”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kelimesini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sadece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ifadeler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“each-integer”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kelimesinin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sadece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integer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ifadeler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kullanıldığıdır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Yandaki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örneklerde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 [.]  times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çıktısı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hata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vermiştir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çünkü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kelimesi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sadece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ifadeler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içindir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İstisna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Yönetimi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(Exception Handling)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Try/catch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gibi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factor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dilinde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kullanılan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safe-head/ recover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blocklar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vardır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Çakışma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(Aliasing)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dilinde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pointer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özelliği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vardır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 FUNCTION: int* foo ( char* bar ) 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7630AC8-DFE4-40EA-9CFE-0145594E3A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333"/>
          <a:stretch/>
        </p:blipFill>
        <p:spPr>
          <a:xfrm>
            <a:off x="8461373" y="1452006"/>
            <a:ext cx="3316857" cy="113713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D451542-3B28-41D7-A2B9-3369C608B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374" y="2983876"/>
            <a:ext cx="3316857" cy="324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88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E2A831-C781-4DC9-A5B0-6757B463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337" y="668468"/>
            <a:ext cx="8911687" cy="55662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Değerlendirme</a:t>
            </a:r>
            <a:r>
              <a:rPr lang="en-US" dirty="0"/>
              <a:t> </a:t>
            </a:r>
            <a:r>
              <a:rPr lang="en-US" dirty="0" err="1"/>
              <a:t>Kriterleri</a:t>
            </a:r>
            <a:r>
              <a:rPr lang="en-US" dirty="0"/>
              <a:t> - </a:t>
            </a:r>
            <a:r>
              <a:rPr lang="en-US" dirty="0" err="1"/>
              <a:t>Maliyet</a:t>
            </a:r>
            <a:r>
              <a:rPr lang="en-US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6CBE55-1C7A-40ED-9ADF-D4BB25C52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0" y="1809750"/>
            <a:ext cx="9204960" cy="33921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İş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parçacıklarını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(threads)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serileştirmede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(serialization)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miktar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maliyete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neden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olurlar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olarak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karışık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olduğundan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öğrenmesi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zaman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alabilir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Bu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nedenle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maliyete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neden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olabilir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Bellek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kullanımı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açısından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heap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belleğe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göre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daha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maliyetlidir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Oluşturulan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değişkenler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stack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kapsamından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çıkınca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otomatik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olarak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bellekten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atılır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839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E2A831-C781-4DC9-A5B0-6757B463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10104281" cy="83182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Değerlendirme</a:t>
            </a:r>
            <a:r>
              <a:rPr lang="en-US" sz="3200" dirty="0"/>
              <a:t> </a:t>
            </a:r>
            <a:r>
              <a:rPr lang="en-US" sz="3200" dirty="0" err="1"/>
              <a:t>Kriterleri</a:t>
            </a:r>
            <a:r>
              <a:rPr lang="en-US" sz="3200" dirty="0"/>
              <a:t> - </a:t>
            </a:r>
            <a:r>
              <a:rPr lang="en-US" sz="3200" dirty="0" err="1"/>
              <a:t>Taşınabilirlik</a:t>
            </a:r>
            <a:r>
              <a:rPr lang="en-US" sz="3200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6CBE55-1C7A-40ED-9ADF-D4BB25C52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669" y="1804405"/>
            <a:ext cx="4140772" cy="40025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Programların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uygulamadan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diğerine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taşınabilme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kolaylığı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vardır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‎macOS‎, ‎Linux ‘ 32 bit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64 bit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mimarilerini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destekler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C9702E3-73E0-400E-B4BD-830D8C68F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096" y="1804405"/>
            <a:ext cx="5531943" cy="40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16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D58193-822F-454C-9BF7-4ED38ABD2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411" y="624110"/>
            <a:ext cx="9883202" cy="742777"/>
          </a:xfrm>
        </p:spPr>
        <p:txBody>
          <a:bodyPr>
            <a:normAutofit/>
          </a:bodyPr>
          <a:lstStyle/>
          <a:p>
            <a:pPr algn="ctr"/>
            <a:r>
              <a:rPr lang="it-IT" sz="3200" dirty="0"/>
              <a:t>Factor Programlama Dil Kategorileri</a:t>
            </a:r>
            <a:endParaRPr lang="en-US" sz="32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FC2851-8CEC-40EE-A665-A9ACF9520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53" y="1366887"/>
            <a:ext cx="9798360" cy="4063568"/>
          </a:xfrm>
        </p:spPr>
        <p:txBody>
          <a:bodyPr>
            <a:normAutofit/>
          </a:bodyPr>
          <a:lstStyle/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dinamik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olarak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yazılmış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işlevsel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(functional)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nesne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yönelimli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programlama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dilidir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Derlenen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diller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arasındadır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Yığın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tabanlı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dildir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Interactive development(</a:t>
            </a:r>
            <a:r>
              <a:rPr lang="en-US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Etkileşimli</a:t>
            </a: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Geliştirme</a:t>
            </a: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programlama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interactive development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iyi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desteğe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sahiptir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Etkileşimli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geliştirme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programın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halihazırda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aktifken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parçalarının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yazılması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anlamına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gelir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Birleştirmeli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dillerde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genellikle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görülür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861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48F87E-F7E2-433D-A89E-A1AC9718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775" y="346229"/>
            <a:ext cx="9543838" cy="56817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Factor Dili </a:t>
            </a:r>
            <a:r>
              <a:rPr lang="en-US" sz="3200" dirty="0" err="1"/>
              <a:t>Özellikleri</a:t>
            </a:r>
            <a:endParaRPr lang="en-US" sz="32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53EE60-63BC-4D2E-B7D9-C9E6889FF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631" y="914400"/>
            <a:ext cx="10567447" cy="545812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sz="21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Birleştirilebilir</a:t>
            </a:r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(Concatenative) =&gt; 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Birleştirmeli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programlama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dili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tüm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terimlerin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işlevleri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ifade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ettiği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terimlerin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yan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yana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gelmesinin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işlev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bileşimini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ifade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ettiği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dildir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Factor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dilinde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birleştirilebilir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daha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yüksek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sıralı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sözcükler</a:t>
            </a:r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tanımlarını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aza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indirmek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gereklidir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en-US" sz="21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Fonksiyonel</a:t>
            </a:r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Factor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dili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fonksiyonel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dildir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0" lvl="4" indent="0">
              <a:lnSpc>
                <a:spcPct val="170000"/>
              </a:lnSpc>
              <a:buNone/>
            </a:pPr>
            <a:r>
              <a:rPr 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 dup 0 &lt; [1 - ] [1 +] if</a:t>
            </a:r>
            <a:r>
              <a:rPr lang="en-US" sz="18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     </a:t>
            </a:r>
            <a:endParaRPr lang="en-US" sz="18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4" indent="0">
              <a:lnSpc>
                <a:spcPct val="170000"/>
              </a:lnSpc>
              <a:buNone/>
            </a:pPr>
            <a:r>
              <a:rPr 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 [   “Hello!”   print  ] times      </a:t>
            </a:r>
          </a:p>
          <a:p>
            <a:pPr>
              <a:lnSpc>
                <a:spcPct val="170000"/>
              </a:lnSpc>
            </a:pPr>
            <a:r>
              <a:rPr lang="en-US" sz="21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Nesne</a:t>
            </a:r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Yönelimli</a:t>
            </a:r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(Object Oriented) =&gt; 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Factor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nesne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yönelimli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dildir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Factor‘un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üç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tür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sınıfı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vardır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İlkel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sınıflar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sayılar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dizeler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diğerleri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gibi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temel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veriler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kullanılır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Bu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sınıflar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alt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sınıflara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ayrılamaz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1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sınıfları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örnek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değişkenlerini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destekleyen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daha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karmaşık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sınıflardır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1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1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Türetilmiş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sınıflar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belirli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tuple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sınıfından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kaynaklanan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sınıflardır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Türetilmiş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sınıflar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1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1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yüklem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, </a:t>
            </a:r>
            <a:r>
              <a:rPr lang="en-US" sz="21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birleşim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1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100" b="1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kesişim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sınıflarıgibi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daha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küçük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alt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gruplara</a:t>
            </a:r>
            <a:r>
              <a:rPr 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ayrılabilir</a:t>
            </a:r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1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Century Gothic (Gövde)"/>
            </a:endParaRPr>
          </a:p>
          <a:p>
            <a:endParaRPr lang="en-US" sz="2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73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48F87E-F7E2-433D-A89E-A1AC9718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264" y="546755"/>
            <a:ext cx="9864349" cy="82013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Factor Dili </a:t>
            </a:r>
            <a:r>
              <a:rPr lang="en-US" sz="3200" dirty="0" err="1"/>
              <a:t>Özellikleri</a:t>
            </a:r>
            <a:endParaRPr lang="en-US" sz="32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53EE60-63BC-4D2E-B7D9-C9E6889FF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204" y="1267346"/>
            <a:ext cx="5871344" cy="263883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endParaRPr lang="en-US" b="1" dirty="0">
              <a:latin typeface="Century Gothic (Gövde)"/>
            </a:endParaRPr>
          </a:p>
          <a:p>
            <a:pPr>
              <a:lnSpc>
                <a:spcPct val="170000"/>
              </a:lnSpc>
            </a:pPr>
            <a:r>
              <a:rPr lang="en-US" sz="2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Yığın</a:t>
            </a:r>
            <a:r>
              <a:rPr lang="en-US" sz="2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Odaklı</a:t>
            </a:r>
            <a:r>
              <a:rPr lang="en-US" sz="2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(Stack Oriented) =&gt; 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yığın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tabanlı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dildir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Factorde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“dup”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3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3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üstteki</a:t>
            </a:r>
            <a:r>
              <a:rPr lang="en-US" sz="23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öğeyi</a:t>
            </a:r>
            <a:r>
              <a:rPr lang="en-US" sz="23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kopyalayın</a:t>
            </a:r>
            <a:r>
              <a:rPr lang="en-US" sz="23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3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kopyayı</a:t>
            </a:r>
            <a:r>
              <a:rPr lang="en-US" sz="23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3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üste</a:t>
            </a:r>
            <a:r>
              <a:rPr lang="en-US" sz="23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koyun</a:t>
            </a:r>
            <a:r>
              <a:rPr lang="en-US" sz="23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“swap” </a:t>
            </a:r>
            <a:r>
              <a:rPr lang="en-US" sz="23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yığının</a:t>
            </a:r>
            <a:r>
              <a:rPr lang="en-US" sz="23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belirli</a:t>
            </a:r>
            <a:r>
              <a:rPr lang="en-US" sz="23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bölümündeki</a:t>
            </a:r>
            <a:r>
              <a:rPr lang="en-US" sz="23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öğeleri</a:t>
            </a:r>
            <a:r>
              <a:rPr lang="en-US" sz="23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döngüsel</a:t>
            </a:r>
            <a:r>
              <a:rPr lang="en-US" sz="23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olarak</a:t>
            </a:r>
            <a:r>
              <a:rPr lang="en-US" sz="23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değişt</a:t>
            </a:r>
            <a:r>
              <a:rPr lang="en-US" sz="23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tokuş</a:t>
            </a:r>
            <a:r>
              <a:rPr lang="en-US" sz="23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edin</a:t>
            </a:r>
            <a:r>
              <a:rPr lang="en-US" sz="23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“drop” </a:t>
            </a:r>
            <a:r>
              <a:rPr lang="en-US" sz="23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3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üsteki</a:t>
            </a:r>
            <a:r>
              <a:rPr lang="en-US" sz="23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öğey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3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kaldırın</a:t>
            </a:r>
            <a:r>
              <a:rPr lang="en-US" sz="23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gibi</a:t>
            </a:r>
            <a:r>
              <a:rPr lang="en-US" sz="23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işmeleri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temsil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eder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70000"/>
              </a:lnSpc>
            </a:pPr>
            <a:endParaRPr lang="en-US" sz="1900" b="1" dirty="0">
              <a:latin typeface="Century Gothic (Gövde)"/>
            </a:endParaRPr>
          </a:p>
          <a:p>
            <a:pPr>
              <a:lnSpc>
                <a:spcPct val="170000"/>
              </a:lnSpc>
            </a:pPr>
            <a:endParaRPr lang="en-US" sz="2600" b="1" dirty="0"/>
          </a:p>
          <a:p>
            <a:pPr>
              <a:lnSpc>
                <a:spcPct val="170000"/>
              </a:lnSpc>
            </a:pP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08C40DA-4CFD-401F-8E10-5D3047E3F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548" y="1948159"/>
            <a:ext cx="4953000" cy="118110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49FF3875-7FCA-4FE4-8AAA-DF1C5238CB42}"/>
              </a:ext>
            </a:extLst>
          </p:cNvPr>
          <p:cNvSpPr txBox="1"/>
          <p:nvPr/>
        </p:nvSpPr>
        <p:spPr>
          <a:xfrm>
            <a:off x="1387144" y="4161792"/>
            <a:ext cx="1037058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Değer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Düzeyi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(Value Level) =&gt;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Değer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düzeyinde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programlama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paradigması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(von Neumann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stili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olarak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bilinir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Bu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paradigma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türleri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değerler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temel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değer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oluşturma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işlemleri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yapıları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özellikleri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çalışmalarına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odaklanır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Modern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dillerin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çoğu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türleri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değişkenler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atama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ifadeleri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kavramlarını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kullanır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nedenle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paradigmayı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uygular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5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31CA66-525A-4367-9FCF-9310B0D9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6519"/>
          </a:xfrm>
        </p:spPr>
        <p:txBody>
          <a:bodyPr>
            <a:normAutofit fontScale="90000"/>
          </a:bodyPr>
          <a:lstStyle/>
          <a:p>
            <a:r>
              <a:rPr lang="en-US" dirty="0"/>
              <a:t>Factor Programlama Dili Hakkında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47E2F25-1FAB-420C-917D-4C4009524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068" y="1471397"/>
            <a:ext cx="7267575" cy="1866900"/>
          </a:xfr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A6CC26C8-1F0D-4D40-AA33-8773F34A1BA9}"/>
              </a:ext>
            </a:extLst>
          </p:cNvPr>
          <p:cNvSpPr txBox="1"/>
          <p:nvPr/>
        </p:nvSpPr>
        <p:spPr>
          <a:xfrm>
            <a:off x="2255520" y="3906175"/>
            <a:ext cx="7589520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Factor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 , Slava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Pestov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tarafından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oluşturulmuştur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. Factor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dinamik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olarak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yazılmıştır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ve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otomatik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bellek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yönetimine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sahiptir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D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inamik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tipler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genişletilebilir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sözdizimi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makrolar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ve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çöp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toplama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(garbage collection)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gibi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üst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düzey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özelliklere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sahip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sıralı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yığın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tabanlı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bir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programlama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dilidir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. Factor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dili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bir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çok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farklı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platformu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destekler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. (Windows , macOS , Linux)</a:t>
            </a:r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20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E2A831-C781-4DC9-A5B0-6757B463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1" y="624110"/>
            <a:ext cx="9675812" cy="636519"/>
          </a:xfrm>
        </p:spPr>
        <p:txBody>
          <a:bodyPr>
            <a:noAutofit/>
          </a:bodyPr>
          <a:lstStyle/>
          <a:p>
            <a:pPr algn="ctr"/>
            <a:r>
              <a:rPr lang="it-IT" sz="3200" dirty="0"/>
              <a:t>Factor Programlama Dili </a:t>
            </a:r>
            <a:r>
              <a:rPr lang="en-US" sz="3200" dirty="0" err="1"/>
              <a:t>Gerçekleştirim</a:t>
            </a:r>
            <a:r>
              <a:rPr lang="en-US" sz="3200" dirty="0"/>
              <a:t> </a:t>
            </a:r>
            <a:r>
              <a:rPr lang="en-US" sz="3200" dirty="0" err="1"/>
              <a:t>Yöntemi</a:t>
            </a:r>
            <a:endParaRPr lang="en-US" sz="32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6CBE55-1C7A-40ED-9ADF-D4BB25C52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020" y="1602557"/>
            <a:ext cx="9317592" cy="484537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yorumlama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(Interpreted)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Programlar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yorumlayıcı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olarak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bilinen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diğer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program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tarafından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yorumlanırlar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Factor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kaynak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kodunda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sözcükler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arasındaki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yeni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satırların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boşluklarla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aynı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şekilde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yorumlanır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başlangıçta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Java’da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uygulandı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İlk Java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Factor’ü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sürümlerinde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yalnızca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yorumlanmıştır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Yorumlama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kendini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yinelemeli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olarak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çağırır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Yorumlama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birlikte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JFactor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bytcode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tanıtıldı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2004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yılının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ortalarında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Factor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yeni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çalışma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geliştirildi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Factor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C’nin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karışımıyla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değiştirildi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İlk Factor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sürümleri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Jfactor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gibi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yığınsız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yorumlayıcı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kullandı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Ardından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Factor’e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derleyici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eklendi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Başlangıçta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satır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içi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derleme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gibi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optimizasyonlar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yaptı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467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E2A831-C781-4DC9-A5B0-6757B463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448" y="376798"/>
            <a:ext cx="10081166" cy="763845"/>
          </a:xfrm>
        </p:spPr>
        <p:txBody>
          <a:bodyPr>
            <a:normAutofit/>
          </a:bodyPr>
          <a:lstStyle/>
          <a:p>
            <a:pPr algn="ctr"/>
            <a:r>
              <a:rPr lang="it-IT" sz="3200" dirty="0"/>
              <a:t>Factor Programlama Dili </a:t>
            </a:r>
            <a:r>
              <a:rPr lang="en-US" sz="3200" dirty="0" err="1"/>
              <a:t>Gerçekleştirim</a:t>
            </a:r>
            <a:r>
              <a:rPr lang="en-US" sz="3200" dirty="0"/>
              <a:t> </a:t>
            </a:r>
            <a:r>
              <a:rPr lang="en-US" sz="3200" dirty="0" err="1"/>
              <a:t>Yöntemi</a:t>
            </a:r>
            <a:endParaRPr lang="en-US" sz="32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6CBE55-1C7A-40ED-9ADF-D4BB25C52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862" y="1276099"/>
            <a:ext cx="9587060" cy="41400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Derleme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(Compiler)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Programlar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makine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diline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çevrilir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Factor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dilinde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derleme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32 </a:t>
            </a:r>
            <a:r>
              <a:rPr lang="en-US" sz="16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16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64 bit </a:t>
            </a:r>
            <a:r>
              <a:rPr lang="en-US" sz="16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16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PowerPc</a:t>
            </a:r>
            <a:r>
              <a:rPr lang="en-US" sz="16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yalnızca</a:t>
            </a:r>
            <a:r>
              <a:rPr lang="en-US" sz="16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32 bit) </a:t>
            </a:r>
            <a:r>
              <a:rPr lang="en-US" sz="16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sz="16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makine</a:t>
            </a:r>
            <a:r>
              <a:rPr lang="en-US" sz="16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</a:t>
            </a:r>
            <a:r>
              <a:rPr lang="en-US" sz="16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üretir</a:t>
            </a:r>
            <a:r>
              <a:rPr lang="en-US" sz="16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Factor’ın</a:t>
            </a:r>
            <a:r>
              <a:rPr lang="en-US" sz="16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optimize </a:t>
            </a:r>
            <a:r>
              <a:rPr lang="en-US" sz="16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derleyicisi</a:t>
            </a:r>
            <a:r>
              <a:rPr lang="en-US" sz="16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sadece</a:t>
            </a:r>
            <a:r>
              <a:rPr lang="en-US" sz="16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Factor’de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yazılmıştır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Kelimeler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her zaman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derlenir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derleyicilerin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açıkça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çağrılması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gerekmez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Çoğunlukla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derleme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şeffaftır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etmeyen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(non-optimizing),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derleyici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çok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hızlı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şekilde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makine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diline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çevirir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Optimize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etmeyen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derleyici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sanal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makinenin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parçasıdır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edici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(optimizing),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kapsamlı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kontrol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akışı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analizi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gerçekleştirirken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aynı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tüm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kelimeleri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derler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Bu,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üretilen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daha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yüksek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sağlar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ancak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çok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daha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uzun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derleme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süresi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gerektirir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Optimize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edici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derleyici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Factor'da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yazılmıştır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Factor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başlangıçta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her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şeyi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derlemek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yerine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derlenmiş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tekrar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tekrar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derlememe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yeteneği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kazandı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1F02BC9-AC03-4E22-931D-B25D0D5C8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513" y="5416103"/>
            <a:ext cx="3823718" cy="99924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EFC85877-A2D8-44A7-947E-97ABD8085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881" y="5416103"/>
            <a:ext cx="3823719" cy="631855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5250B7CA-16B0-4285-9643-23F0868205D0}"/>
              </a:ext>
            </a:extLst>
          </p:cNvPr>
          <p:cNvSpPr txBox="1"/>
          <p:nvPr/>
        </p:nvSpPr>
        <p:spPr>
          <a:xfrm>
            <a:off x="6341881" y="6183414"/>
            <a:ext cx="382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rgbClr val="000000"/>
                </a:solidFill>
                <a:effectLst/>
                <a:latin typeface="Century Gothic (Gövde)"/>
              </a:rPr>
              <a:t>Bu, </a:t>
            </a:r>
            <a:r>
              <a:rPr lang="en-US" sz="900" b="0" i="0" dirty="0" err="1">
                <a:solidFill>
                  <a:srgbClr val="000000"/>
                </a:solidFill>
                <a:effectLst/>
                <a:latin typeface="Century Gothic (Gövde)"/>
              </a:rPr>
              <a:t>hata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entury Gothic (Gövde)"/>
              </a:rPr>
              <a:t> </a:t>
            </a:r>
            <a:r>
              <a:rPr lang="en-US" sz="900" b="0" i="0" dirty="0" err="1">
                <a:solidFill>
                  <a:srgbClr val="000000"/>
                </a:solidFill>
                <a:effectLst/>
                <a:latin typeface="Century Gothic (Gövde)"/>
              </a:rPr>
              <a:t>bazı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entury Gothic (Gövde)"/>
              </a:rPr>
              <a:t> </a:t>
            </a:r>
            <a:r>
              <a:rPr lang="en-US" sz="900" b="0" i="0" dirty="0" err="1">
                <a:solidFill>
                  <a:srgbClr val="000000"/>
                </a:solidFill>
                <a:effectLst/>
                <a:latin typeface="Century Gothic (Gövde)"/>
              </a:rPr>
              <a:t>kelimelerin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entury Gothic (Gövde)"/>
              </a:rPr>
              <a:t> </a:t>
            </a:r>
            <a:r>
              <a:rPr lang="en-US" sz="900" b="0" i="0" dirty="0" err="1">
                <a:solidFill>
                  <a:srgbClr val="000000"/>
                </a:solidFill>
                <a:effectLst/>
                <a:latin typeface="Century Gothic (Gövde)"/>
              </a:rPr>
              <a:t>yığın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entury Gothic (Gövde)"/>
              </a:rPr>
              <a:t> </a:t>
            </a:r>
            <a:r>
              <a:rPr lang="en-US" sz="900" b="0" i="0" dirty="0" err="1">
                <a:solidFill>
                  <a:srgbClr val="000000"/>
                </a:solidFill>
                <a:effectLst/>
                <a:latin typeface="Century Gothic (Gövde)"/>
              </a:rPr>
              <a:t>denetleyicisinden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entury Gothic (Gövde)"/>
              </a:rPr>
              <a:t> </a:t>
            </a:r>
            <a:r>
              <a:rPr lang="en-US" sz="900" b="0" i="0" dirty="0" err="1">
                <a:solidFill>
                  <a:srgbClr val="000000"/>
                </a:solidFill>
                <a:effectLst/>
                <a:latin typeface="Century Gothic (Gövde)"/>
              </a:rPr>
              <a:t>geçemediğini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entury Gothic (Gövde)"/>
              </a:rPr>
              <a:t> </a:t>
            </a:r>
            <a:r>
              <a:rPr lang="en-US" sz="900" b="0" i="0" dirty="0" err="1">
                <a:solidFill>
                  <a:srgbClr val="000000"/>
                </a:solidFill>
                <a:effectLst/>
                <a:latin typeface="Century Gothic (Gövde)"/>
              </a:rPr>
              <a:t>gösterir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Century Gothic (Gövde)"/>
              </a:rPr>
              <a:t>.</a:t>
            </a:r>
            <a:endParaRPr lang="en-US" sz="900" dirty="0">
              <a:latin typeface="Century Gothic (Gövde)"/>
            </a:endParaRPr>
          </a:p>
        </p:txBody>
      </p:sp>
    </p:spTree>
    <p:extLst>
      <p:ext uri="{BB962C8B-B14F-4D97-AF65-F5344CB8AC3E}">
        <p14:creationId xmlns:p14="http://schemas.microsoft.com/office/powerpoint/2010/main" val="2515538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CDC2CAF-E746-41DC-81A7-429B435A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231" y="645106"/>
            <a:ext cx="8558074" cy="52809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err="1"/>
              <a:t>Kullanıldığı</a:t>
            </a:r>
            <a:r>
              <a:rPr lang="en-US" sz="2800" dirty="0"/>
              <a:t> Programlama  </a:t>
            </a:r>
            <a:r>
              <a:rPr lang="en-US" sz="2800" dirty="0" err="1"/>
              <a:t>Ortamları</a:t>
            </a:r>
            <a:r>
              <a:rPr lang="en-US" sz="2800" dirty="0"/>
              <a:t> (IDE)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874602-DEDF-41CC-A9C0-E721F44FF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880" y="1423770"/>
            <a:ext cx="3680623" cy="44690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dilinin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kullanıldığı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programlama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ortamlarından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birisi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Factor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Listener’dır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Listener,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programcının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eksiksiz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program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yazmadan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yeni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sözcükleri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dinamik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olarak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etmesi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yorumlayıcı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komut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satırı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arabirimi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sağlar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C6C460BC-6FE5-44BC-8EDF-1DFFAB496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423769"/>
            <a:ext cx="6953577" cy="3685395"/>
          </a:xfrm>
          <a:prstGeom prst="rect">
            <a:avLst/>
          </a:prstGeom>
        </p:spPr>
      </p:pic>
      <p:sp>
        <p:nvSpPr>
          <p:cNvPr id="18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17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DC2CAF-E746-41DC-81A7-429B435A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231" y="645106"/>
            <a:ext cx="8558074" cy="52809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err="1"/>
              <a:t>Kullanıldığı</a:t>
            </a:r>
            <a:r>
              <a:rPr lang="en-US" sz="2800" dirty="0"/>
              <a:t> Programlama  </a:t>
            </a:r>
            <a:r>
              <a:rPr lang="en-US" sz="2800" dirty="0" err="1"/>
              <a:t>Ortamları</a:t>
            </a:r>
            <a:r>
              <a:rPr lang="en-US" sz="2800" dirty="0"/>
              <a:t> (IDE)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EBF3B8F-03AE-4600-8A39-9ECFA63CA5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56" b="41475"/>
          <a:stretch/>
        </p:blipFill>
        <p:spPr>
          <a:xfrm>
            <a:off x="2852737" y="1438182"/>
            <a:ext cx="6486525" cy="363984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416F0B65-F9FF-4CA1-B4A7-7A52A56F7BAC}"/>
              </a:ext>
            </a:extLst>
          </p:cNvPr>
          <p:cNvSpPr txBox="1"/>
          <p:nvPr/>
        </p:nvSpPr>
        <p:spPr>
          <a:xfrm>
            <a:off x="2852737" y="5158342"/>
            <a:ext cx="648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Verilen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sayının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karekökünü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kez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örneğidir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 (Gövde)"/>
                <a:cs typeface="Arial" panose="020B0604020202020204" pitchFamily="34" charset="0"/>
              </a:rPr>
              <a:t>.</a:t>
            </a:r>
            <a:endParaRPr lang="en-US" dirty="0">
              <a:latin typeface="Century Gothic (Gövde)"/>
            </a:endParaRPr>
          </a:p>
        </p:txBody>
      </p:sp>
    </p:spTree>
    <p:extLst>
      <p:ext uri="{BB962C8B-B14F-4D97-AF65-F5344CB8AC3E}">
        <p14:creationId xmlns:p14="http://schemas.microsoft.com/office/powerpoint/2010/main" val="1830846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DC2CAF-E746-41DC-81A7-429B435A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231" y="645106"/>
            <a:ext cx="8558074" cy="52809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err="1"/>
              <a:t>Kullanıldığı</a:t>
            </a:r>
            <a:r>
              <a:rPr lang="en-US" sz="2800" dirty="0"/>
              <a:t> Programlama  </a:t>
            </a:r>
            <a:r>
              <a:rPr lang="en-US" sz="2800" dirty="0" err="1"/>
              <a:t>Ortamları</a:t>
            </a:r>
            <a:r>
              <a:rPr lang="en-US" sz="2800" dirty="0"/>
              <a:t> (IDE)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416F0B65-F9FF-4CA1-B4A7-7A52A56F7BAC}"/>
              </a:ext>
            </a:extLst>
          </p:cNvPr>
          <p:cNvSpPr txBox="1"/>
          <p:nvPr/>
        </p:nvSpPr>
        <p:spPr>
          <a:xfrm>
            <a:off x="2607929" y="5264874"/>
            <a:ext cx="680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Verilen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objedeki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sayıları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yazdıran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örneğidir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510E317-EABD-443A-9F1F-AF1B7E95C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482" y="1330326"/>
            <a:ext cx="6800248" cy="370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47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7F1169-A90A-4FDD-BD12-B8E0A9AA5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818" y="332979"/>
            <a:ext cx="4969343" cy="794485"/>
          </a:xfrm>
        </p:spPr>
        <p:txBody>
          <a:bodyPr/>
          <a:lstStyle/>
          <a:p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Kodlar</a:t>
            </a:r>
            <a:endParaRPr lang="en-US" dirty="0"/>
          </a:p>
        </p:txBody>
      </p:sp>
      <p:sp>
        <p:nvSpPr>
          <p:cNvPr id="21" name="İçerik Yer Tutucusu 20">
            <a:extLst>
              <a:ext uri="{FF2B5EF4-FFF2-40B4-BE49-F238E27FC236}">
                <a16:creationId xmlns:a16="http://schemas.microsoft.com/office/drawing/2014/main" id="{440C3E3E-8909-46A1-8885-AB99302D1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85" y="2924252"/>
            <a:ext cx="6836713" cy="274528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Yukarıdaki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birinci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aldığı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değeri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arttıracaktır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“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-print “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metodunda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satıdaki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metodunu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çağırmaktadır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satırda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-print”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metoduna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parametresini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aktaracaktır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Stack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bellekte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giren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ilk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çıkar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(LIFO)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prensibine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göre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sondaki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komut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önce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çalışır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İkinci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-print(x--)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.” 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kodunu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tanımlamadan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çalıştırdığımızda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yandaki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hata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mesajını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görürüz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803F4310-08A4-4A13-A29C-8662E5E26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0065" r="29693" b="750"/>
          <a:stretch/>
        </p:blipFill>
        <p:spPr>
          <a:xfrm>
            <a:off x="3896841" y="1423455"/>
            <a:ext cx="2550501" cy="1133785"/>
          </a:xfrm>
          <a:prstGeom prst="rect">
            <a:avLst/>
          </a:prstGeom>
        </p:spPr>
      </p:pic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6CF09189-CC1A-4E73-8770-01165908F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405" b="7277"/>
          <a:stretch/>
        </p:blipFill>
        <p:spPr>
          <a:xfrm>
            <a:off x="593896" y="1356100"/>
            <a:ext cx="2967751" cy="1201140"/>
          </a:xfrm>
          <a:prstGeom prst="rect">
            <a:avLst/>
          </a:prstGeom>
        </p:spPr>
      </p:pic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5FEE089-8F55-40CF-8524-C61FE8AEB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2615" y="332979"/>
            <a:ext cx="4376963" cy="2906697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76669C85-2C20-47E4-9384-CE495A19B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2615" y="3429000"/>
            <a:ext cx="44005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24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7F1169-A90A-4FDD-BD12-B8E0A9AA5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818" y="332979"/>
            <a:ext cx="6321057" cy="794485"/>
          </a:xfrm>
        </p:spPr>
        <p:txBody>
          <a:bodyPr>
            <a:normAutofit/>
          </a:bodyPr>
          <a:lstStyle/>
          <a:p>
            <a:r>
              <a:rPr lang="en-US" dirty="0"/>
              <a:t>Factor Dili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Örnekleri</a:t>
            </a:r>
            <a:endParaRPr lang="en-US" dirty="0"/>
          </a:p>
        </p:txBody>
      </p:sp>
      <p:sp>
        <p:nvSpPr>
          <p:cNvPr id="21" name="İçerik Yer Tutucusu 20">
            <a:extLst>
              <a:ext uri="{FF2B5EF4-FFF2-40B4-BE49-F238E27FC236}">
                <a16:creationId xmlns:a16="http://schemas.microsoft.com/office/drawing/2014/main" id="{440C3E3E-8909-46A1-8885-AB99302D1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727" y="1303135"/>
            <a:ext cx="10661715" cy="5653845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Değişken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değeri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değiştirme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yöntemi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Değeri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 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Değişkene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değerini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Değişkenin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değerini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arttırır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Değişkenin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değerini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azaltır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oluşturma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boyutlu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array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oluşturma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İki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boyutlu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array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oluşturma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Diziyi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öğe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olacak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şekilde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yeniden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boyutlandırır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067FDE3-C167-4B45-847E-F644C336D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703" y="1328848"/>
            <a:ext cx="3762375" cy="81915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6661D6F4-FF94-4FD9-BD59-4612C6169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562" y="2118867"/>
            <a:ext cx="3749516" cy="809625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96100190-F05A-49CC-B41D-0FFC9D284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703" y="2879204"/>
            <a:ext cx="3729038" cy="809625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D43EE856-6321-44EA-8416-11E3D137E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4562" y="3555793"/>
            <a:ext cx="3729038" cy="819150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1F100614-2497-4818-8933-1A63825C7E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468" y="4420035"/>
            <a:ext cx="4352925" cy="781050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5B0A33A7-4D7B-4F95-8C95-D539B0085C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1418" y="5228473"/>
            <a:ext cx="4352925" cy="771525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B1BB08F1-F5DE-4DAA-A8C3-3B825497A1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1418" y="6103751"/>
            <a:ext cx="43719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34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33FA5E9-EB9E-4997-92A6-D03F4E068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1009376" cy="66989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Factor Programlama </a:t>
            </a:r>
            <a:r>
              <a:rPr lang="en-US" sz="3200" dirty="0" err="1"/>
              <a:t>Dilinin</a:t>
            </a:r>
            <a:r>
              <a:rPr lang="en-US" sz="3200" dirty="0"/>
              <a:t> </a:t>
            </a:r>
            <a:r>
              <a:rPr lang="en-US" sz="3200" dirty="0" err="1"/>
              <a:t>Popülaritesi</a:t>
            </a:r>
            <a:endParaRPr lang="en-US" sz="3200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F668E689-FD4F-4644-9FCC-2617766CE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938" y="1874548"/>
            <a:ext cx="5873267" cy="441916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Yandaki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resimde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PYPL(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PolularityY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programming language),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programlama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dillerinin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popülerliği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sıralaması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görülmektedir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PYPL Programlama Dili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Dizini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Popülerliği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Google'da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eğitimlerinin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sıklıkta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arandığını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analiz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ederek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oluşturulur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öğreticisi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kadar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çok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aranırsa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dilin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kadar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popüler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olduğu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varsayılır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Önde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gelen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göstergedir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Veriler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Google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Trends’den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gelmektedir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32FEFA8-EDAC-4817-828A-267202B63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03" y="1869800"/>
            <a:ext cx="5973267" cy="4082995"/>
          </a:xfrm>
          <a:prstGeom prst="rect">
            <a:avLst/>
          </a:prstGeom>
        </p:spPr>
      </p:pic>
      <p:sp>
        <p:nvSpPr>
          <p:cNvPr id="21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51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3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33FA5E9-EB9E-4997-92A6-D03F4E068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641" y="645106"/>
            <a:ext cx="8957569" cy="517817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/>
              <a:t>Factor Programlama </a:t>
            </a:r>
            <a:r>
              <a:rPr lang="en-US" sz="3200" dirty="0" err="1"/>
              <a:t>Dilinin</a:t>
            </a:r>
            <a:r>
              <a:rPr lang="en-US" sz="3200" dirty="0"/>
              <a:t> </a:t>
            </a:r>
            <a:r>
              <a:rPr lang="en-US" sz="3200" dirty="0" err="1"/>
              <a:t>Popülaritesi</a:t>
            </a:r>
            <a:endParaRPr lang="en-US" sz="3200" dirty="0"/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F668E689-FD4F-4644-9FCC-2617766CE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17" y="2399930"/>
            <a:ext cx="3958286" cy="192349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Yandaki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resimde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uzun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vadeli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tarihlere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baktığımızda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Factor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dilini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görememekteyiz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16EAE5F-20B8-4142-9BFD-8734979D1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531" y="1740789"/>
            <a:ext cx="6953577" cy="3980921"/>
          </a:xfrm>
          <a:prstGeom prst="rect">
            <a:avLst/>
          </a:prstGeom>
        </p:spPr>
      </p:pic>
      <p:sp>
        <p:nvSpPr>
          <p:cNvPr id="42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92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3FA5E9-EB9E-4997-92A6-D03F4E068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151" y="480768"/>
            <a:ext cx="7865617" cy="490194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/>
              <a:t>Factor Programlama </a:t>
            </a:r>
            <a:r>
              <a:rPr lang="en-US" sz="3200" dirty="0" err="1"/>
              <a:t>Dilinin</a:t>
            </a:r>
            <a:r>
              <a:rPr lang="en-US" sz="3200" dirty="0"/>
              <a:t> </a:t>
            </a:r>
            <a:r>
              <a:rPr lang="en-US" sz="3200" dirty="0" err="1"/>
              <a:t>Avantajları</a:t>
            </a:r>
            <a:endParaRPr lang="en-US" sz="3200" dirty="0"/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F668E689-FD4F-4644-9FCC-2617766CE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939" y="1171852"/>
            <a:ext cx="9535716" cy="5061751"/>
          </a:xfrm>
        </p:spPr>
        <p:txBody>
          <a:bodyPr>
            <a:normAutofit fontScale="85000" lnSpcReduction="10000"/>
          </a:bodyPr>
          <a:lstStyle/>
          <a:p>
            <a:pPr fontAlgn="ctr">
              <a:lnSpc>
                <a:spcPct val="170000"/>
              </a:lnSpc>
              <a:spcBef>
                <a:spcPts val="0"/>
              </a:spcBef>
            </a:pP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Yeniden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düzenleme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çok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kolaydır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kısa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anlamlı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işlev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tanımlarına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yol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açar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fontAlgn="ctr">
              <a:lnSpc>
                <a:spcPct val="170000"/>
              </a:lnSpc>
              <a:spcBef>
                <a:spcPts val="0"/>
              </a:spcBef>
            </a:pP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Yığın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tabanlı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dillerde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akışını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yönetmek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soyutlamalar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kontrol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kolaydır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7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ctr">
              <a:lnSpc>
                <a:spcPct val="170000"/>
              </a:lnSpc>
              <a:spcBef>
                <a:spcPts val="0"/>
              </a:spcBef>
            </a:pP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Aşamalı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metaprogramlama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etkileyici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kullanımı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kolay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sağlar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ctr">
              <a:lnSpc>
                <a:spcPct val="170000"/>
              </a:lnSpc>
              <a:spcBef>
                <a:spcPts val="0"/>
              </a:spcBef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derece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kısa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öz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olup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programcının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standart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şablon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yerine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önemli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olana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konsantre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olmasına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izin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verir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fontAlgn="ctr">
              <a:lnSpc>
                <a:spcPct val="170000"/>
              </a:lnSpc>
              <a:spcBef>
                <a:spcPts val="0"/>
              </a:spcBef>
            </a:pP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LISP'lerin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bile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ötesinde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güçlü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meta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programlama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yeteneklerine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sahiptir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fontAlgn="ctr">
              <a:lnSpc>
                <a:spcPct val="170000"/>
              </a:lnSpc>
              <a:spcBef>
                <a:spcPts val="0"/>
              </a:spcBef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Lisp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Self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dillerinde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benzerlikler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olduğu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halde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kendi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temel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özelliklerini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korur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stack-based(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yığın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tabanlı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concatenative(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birleştirilebilir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postfix notation(son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ek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gösterimi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fontAlgn="ctr">
              <a:lnSpc>
                <a:spcPct val="170000"/>
              </a:lnSpc>
              <a:spcBef>
                <a:spcPts val="0"/>
              </a:spcBef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Garbage collection(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çöp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toplama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dynamic typing(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dinamik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yazım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nesnel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gibi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modern Programlama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dillerinin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özelliklerini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barındırır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ctr">
              <a:lnSpc>
                <a:spcPct val="170000"/>
              </a:lnSpc>
              <a:spcBef>
                <a:spcPts val="0"/>
              </a:spcBef>
            </a:pP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üçlü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araçlarla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kolayca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bütünleşir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ctr">
              <a:lnSpc>
                <a:spcPct val="170000"/>
              </a:lnSpc>
              <a:spcBef>
                <a:spcPts val="0"/>
              </a:spcBef>
            </a:pP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DSL’ler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alana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özgü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oluşturmak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idealdir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.</a:t>
            </a:r>
          </a:p>
          <a:p>
            <a:pPr marL="457200" lvl="1" indent="0" fontAlgn="ctr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Domain Specific Language( </a:t>
            </a:r>
            <a:r>
              <a:rPr lang="en-US" sz="17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Alana </a:t>
            </a:r>
            <a:r>
              <a:rPr lang="en-US" sz="1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</a:t>
            </a:r>
            <a:r>
              <a:rPr lang="en-US" sz="1700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zgü</a:t>
            </a:r>
            <a:r>
              <a:rPr lang="en-US" sz="17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700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lang="en-US" sz="17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 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elirli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alandaki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sorunları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çözmek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özel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olarak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oluşturulur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bunun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dışındaki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sorunları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çözme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amacı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taşımaz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teknik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olarak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mümkün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olsa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da). Bunun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aksine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birçok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alandaki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sorunları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çözmek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genel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amaçlı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diller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oluşturulmuştur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0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31CA66-525A-4367-9FCF-9310B0D9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95926"/>
            <a:ext cx="8911687" cy="603315"/>
          </a:xfrm>
        </p:spPr>
        <p:txBody>
          <a:bodyPr>
            <a:normAutofit fontScale="90000"/>
          </a:bodyPr>
          <a:lstStyle/>
          <a:p>
            <a:r>
              <a:rPr lang="en-US" dirty="0"/>
              <a:t>Factor Programlama Dili </a:t>
            </a:r>
            <a:r>
              <a:rPr lang="en-US" dirty="0" err="1"/>
              <a:t>Tarihçe</a:t>
            </a:r>
            <a:endParaRPr lang="en-US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15F64A1-5B2B-484C-90C0-926694E3F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979" y="1137920"/>
            <a:ext cx="8911687" cy="508377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İlk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ortaya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çıkışı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2003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yılındadır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Lisp,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Smalktalk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Forth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dillerden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etkilenerek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ortaya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çıkmıştır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dilinde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garbage collector(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çöp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toplayıcısı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dilin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belirli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bölümleri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C++ da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uygulanmıştır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Factor'un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adı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ortak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temel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işlevleri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'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çarpanlara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ayırmanın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ifade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edici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birleştirme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programları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gerekli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yararlı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olduğu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inancından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gelir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Kararlı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Sürümü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0.98 / 31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Temmuz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2018(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JFactor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Slava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Pestov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Factor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dilini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2003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yılında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video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oyunları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geliştirebilmek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betik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dili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olarak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tasarlamıştır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zamandan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çok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değişmiştir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Özelliklerin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çoğu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gerekliliklerin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ortaya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çıkar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çıkmaz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eklenmiştir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906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3FA5E9-EB9E-4997-92A6-D03F4E068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311" y="645105"/>
            <a:ext cx="9099611" cy="588891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/>
              <a:t>Factor Programlama </a:t>
            </a:r>
            <a:r>
              <a:rPr lang="en-US" sz="3200" dirty="0" err="1"/>
              <a:t>Dilinin</a:t>
            </a:r>
            <a:r>
              <a:rPr lang="en-US" sz="3200" dirty="0"/>
              <a:t> </a:t>
            </a:r>
            <a:r>
              <a:rPr lang="en-US" sz="3200" dirty="0" err="1"/>
              <a:t>Dezavantajları</a:t>
            </a:r>
            <a:endParaRPr lang="en-US" sz="3200" dirty="0"/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F668E689-FD4F-4644-9FCC-2617766CE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1587" y="1518082"/>
            <a:ext cx="8895799" cy="46948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Factor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ilini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öğrenmek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zordur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Bunun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nedeni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Factor'un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diğer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programlama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dillerinden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çok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farklı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olmasıdır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Günümüzde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programcılar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verilerin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adlandırılmış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değişkenlerde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veya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değişkenlerini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adlandıran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işlev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çağrılarında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depolandığı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iletildiği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zorunlu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programlama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dillerine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alışkındır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 Factor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dili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bunun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tam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tersi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Factor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dilinde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belgelerin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bunların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organizasyonunun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olmaması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Dilin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okunabilirliği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çok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düşüktür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üzerinde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kullanımı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fazla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olduğunda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yeterli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olmayabilir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söz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dizimi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açık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anlaşılır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değildir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br>
              <a:rPr lang="en-US" dirty="0">
                <a:latin typeface="Century Gothic (Gövde)"/>
              </a:rPr>
            </a:br>
            <a:endParaRPr lang="en-US" dirty="0">
              <a:latin typeface="Century Gothic (Gövde)"/>
            </a:endParaRPr>
          </a:p>
        </p:txBody>
      </p:sp>
    </p:spTree>
    <p:extLst>
      <p:ext uri="{BB962C8B-B14F-4D97-AF65-F5344CB8AC3E}">
        <p14:creationId xmlns:p14="http://schemas.microsoft.com/office/powerpoint/2010/main" val="181831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4EB7EF-65DB-41C1-AACD-CDDF2923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433" y="624110"/>
            <a:ext cx="9242179" cy="837045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Kişisel</a:t>
            </a:r>
            <a:r>
              <a:rPr lang="en-US" sz="3200" dirty="0"/>
              <a:t> </a:t>
            </a:r>
            <a:r>
              <a:rPr lang="en-US" sz="3200" dirty="0" err="1"/>
              <a:t>Görüşlerim</a:t>
            </a:r>
            <a:endParaRPr lang="en-US" sz="32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8D2256-31A1-4877-A265-9B58E0E3B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906" y="1737674"/>
            <a:ext cx="8915400" cy="377762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Factor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dili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çok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iyi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kütüphanesi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olan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dildir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çok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alanda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dili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kullanabiliriz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Platform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bağımsız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olması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avantaj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sağlar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Dinamik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olması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programcı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verimliliğini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optimize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etmek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işlevselliği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daha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kodla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uygulayabilmek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açısından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avantaj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sağlar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Factor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programlama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dilinin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her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şeyi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yapabilen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programlama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dilidir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Faktör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geliştirici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açısından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gereksiz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çaba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gerektirmeden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hızlı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olmalı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amacıyla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dil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yazımı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karışıktır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Daha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fazla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makaleye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ihtiyacı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var.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650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3FA5E9-EB9E-4997-92A6-D03F4E068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151" y="645106"/>
            <a:ext cx="7865617" cy="526746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err="1"/>
              <a:t>Kaynakça</a:t>
            </a:r>
            <a:endParaRPr lang="en-US" sz="2800" dirty="0"/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F668E689-FD4F-4644-9FCC-2617766CE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1587" y="1796249"/>
            <a:ext cx="8914652" cy="3264023"/>
          </a:xfrm>
        </p:spPr>
        <p:txBody>
          <a:bodyPr>
            <a:noAutofit/>
          </a:bodyPr>
          <a:lstStyle/>
          <a:p>
            <a:r>
              <a:rPr lang="en-US" dirty="0">
                <a:latin typeface="Century Gothic (Gövde)"/>
                <a:hlinkClick r:id="rId2"/>
              </a:rPr>
              <a:t>https://en.wikipedia.org/wiki/Factor_(programming_language)</a:t>
            </a:r>
            <a:endParaRPr lang="en-US" dirty="0">
              <a:latin typeface="Century Gothic (Gövde)"/>
            </a:endParaRPr>
          </a:p>
          <a:p>
            <a:r>
              <a:rPr lang="en-US" dirty="0">
                <a:latin typeface="Century Gothic (Gövde)"/>
                <a:hlinkClick r:id="rId3"/>
              </a:rPr>
              <a:t>http://perugini.cps.udayton.edu/teaching/courses/Spring2017/cps499/Languages/notes/Factor.html</a:t>
            </a:r>
            <a:endParaRPr lang="en-US" dirty="0">
              <a:latin typeface="Century Gothic (Gövde)"/>
            </a:endParaRPr>
          </a:p>
          <a:p>
            <a:r>
              <a:rPr lang="en-US" dirty="0">
                <a:latin typeface="Century Gothic (Gövde)"/>
                <a:hlinkClick r:id="rId4"/>
              </a:rPr>
              <a:t>http://progopedia.com/language/factor/</a:t>
            </a:r>
            <a:endParaRPr lang="en-US" dirty="0">
              <a:latin typeface="Century Gothic (Gövde)"/>
            </a:endParaRPr>
          </a:p>
          <a:p>
            <a:r>
              <a:rPr lang="en-US" dirty="0">
                <a:latin typeface="Century Gothic (Gövde)"/>
                <a:hlinkClick r:id="rId5"/>
              </a:rPr>
              <a:t>https://factorcode.org/littledan/dls.pdf</a:t>
            </a:r>
            <a:endParaRPr lang="en-US" dirty="0">
              <a:latin typeface="Century Gothic (Gövde)"/>
            </a:endParaRPr>
          </a:p>
          <a:p>
            <a:r>
              <a:rPr lang="en-US" dirty="0">
                <a:latin typeface="Century Gothic (Gövde)"/>
                <a:hlinkClick r:id="rId6"/>
              </a:rPr>
              <a:t>https://docs.factorcode.org/content/article-compiler-impl.html</a:t>
            </a:r>
            <a:endParaRPr lang="en-US" dirty="0">
              <a:latin typeface="Century Gothic (Gövde)"/>
            </a:endParaRPr>
          </a:p>
          <a:p>
            <a:endParaRPr lang="en-US" dirty="0">
              <a:latin typeface="Century Gothic (Gövde)"/>
            </a:endParaRPr>
          </a:p>
          <a:p>
            <a:endParaRPr lang="en-US" dirty="0">
              <a:latin typeface="Century Gothic (Gövde)"/>
            </a:endParaRPr>
          </a:p>
        </p:txBody>
      </p:sp>
    </p:spTree>
    <p:extLst>
      <p:ext uri="{BB962C8B-B14F-4D97-AF65-F5344CB8AC3E}">
        <p14:creationId xmlns:p14="http://schemas.microsoft.com/office/powerpoint/2010/main" val="2688371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3FA5E9-EB9E-4997-92A6-D03F4E068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101" y="857839"/>
            <a:ext cx="7865617" cy="4025245"/>
          </a:xfrm>
        </p:spPr>
        <p:txBody>
          <a:bodyPr>
            <a:normAutofit/>
          </a:bodyPr>
          <a:lstStyle/>
          <a:p>
            <a:pPr algn="ctr">
              <a:lnSpc>
                <a:spcPct val="300000"/>
              </a:lnSpc>
            </a:pPr>
            <a:r>
              <a:rPr lang="en-US" sz="7200" dirty="0"/>
              <a:t>TEŞEKKÜRLER</a:t>
            </a:r>
          </a:p>
        </p:txBody>
      </p:sp>
    </p:spTree>
    <p:extLst>
      <p:ext uri="{BB962C8B-B14F-4D97-AF65-F5344CB8AC3E}">
        <p14:creationId xmlns:p14="http://schemas.microsoft.com/office/powerpoint/2010/main" val="247716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31CA66-525A-4367-9FCF-9310B0D9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95926"/>
            <a:ext cx="8911687" cy="603315"/>
          </a:xfrm>
        </p:spPr>
        <p:txBody>
          <a:bodyPr>
            <a:normAutofit fontScale="90000"/>
          </a:bodyPr>
          <a:lstStyle/>
          <a:p>
            <a:r>
              <a:rPr lang="en-US" dirty="0"/>
              <a:t>Factor Programlama Dili </a:t>
            </a:r>
            <a:r>
              <a:rPr lang="en-US" dirty="0" err="1"/>
              <a:t>Tarihçe</a:t>
            </a:r>
            <a:endParaRPr lang="en-US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15F64A1-5B2B-484C-90C0-926694E3F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289" y="1137920"/>
            <a:ext cx="9996323" cy="55645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Başlangıçta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oyun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projesi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betik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dilinden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hızla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genel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amaçlı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dile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dönüştü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2004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yılının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ortalarında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bölümüne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minimum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çekirdek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seviyesinde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yerel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(native)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Faktor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uygulaması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yazılmaya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karar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verildi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Yerel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uygulama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3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</a:t>
            </a:r>
            <a:r>
              <a:rPr lang="en-US" sz="23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Factor’ünden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başlatıldı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kısa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süre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sonra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yerel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Factor Dili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uygulama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haline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geldi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Java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uygulamasıyla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ilgili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çalışmalar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2004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yılı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sonlarında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durduruldu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uygulaması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başlangıçta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sadece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yorumlayıcıdan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oluşuyordu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ancak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daha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sonra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 bytecode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derleyici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eklendi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Bu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derleyici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yalnızca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belirli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prosedürler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üzerinde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çalıştı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Factor’un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sürümü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Factor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yazılmış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sürümle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değiştirildi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Dil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zaman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içinde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önemli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ölçüde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değişti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Artık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JFactor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olarak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anılan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ilk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uygulama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3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Java (programming languag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Java'da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uygulandı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3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Java Virtual Machin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Virtual </a:t>
            </a:r>
            <a:r>
              <a:rPr lang="en-US" sz="23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Java Virtual Machin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Machine'de</a:t>
            </a:r>
            <a:r>
              <a:rPr lang="en-US" sz="23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Java Virtual Machin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3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Java Virtual Machin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çalıştırıldı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.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JFactor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dili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3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Syntax (programming language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sözdizimi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açısından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yüzeysel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olarak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Factor'e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benzese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 ,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JFactor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pratik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açıdan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çok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farklıdır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mevcut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uygulama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çok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daha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hızlıdır</a:t>
            </a:r>
            <a:r>
              <a:rPr lang="en-US" sz="2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73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18AF36-48D8-47D7-83E0-8497434C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1929"/>
          </a:xfrm>
        </p:spPr>
        <p:txBody>
          <a:bodyPr>
            <a:normAutofit/>
          </a:bodyPr>
          <a:lstStyle/>
          <a:p>
            <a:r>
              <a:rPr lang="en-US" sz="3200" dirty="0"/>
              <a:t>Factor Dili </a:t>
            </a:r>
            <a:r>
              <a:rPr lang="en-US" sz="3200" dirty="0" err="1"/>
              <a:t>Uygulama</a:t>
            </a:r>
            <a:r>
              <a:rPr lang="en-US" sz="3200" dirty="0"/>
              <a:t> </a:t>
            </a:r>
            <a:r>
              <a:rPr lang="en-US" sz="3200" dirty="0" err="1"/>
              <a:t>Alanları</a:t>
            </a:r>
            <a:endParaRPr lang="en-US" sz="32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1181CB-D447-4A78-8D7C-25508CE84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043" y="1535836"/>
            <a:ext cx="9449569" cy="51194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tamamen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yazılmış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geniş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kütüphaneler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içerir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Bunlar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arasında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+mj-lt"/>
              <a:buAutoNum type="arabicPeriod"/>
            </a:pP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Çarpraz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platform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özellikli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GUI(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grafiksel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kullanıcı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arayüzü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geliştirmede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PostreSql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SQLite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dahil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olmak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üzere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çeşitli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veritabanı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kütüphanelerini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birbirine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bağlamada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Furnace web framework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sunucu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istemcilerinde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Düzenli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ifadeleri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uygulayan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(regular expression), string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kontrolü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yapmak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makine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kodu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üreten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kütüphanede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komut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dosyası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oluşturma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web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uygulamaları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oyunlar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ayrıştırıcılar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gibi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alanlarda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kullanılmaktadır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457200"/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Factor,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HTTP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sunucusu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istemcisi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grafik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kitaplıklarına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veritabanlarına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bağlanmalar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 FFI,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çapraz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platform GUI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çerçevesi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polinom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aritmetik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gibi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şeylere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kadar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dahil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olmak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üzere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tam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özellikli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kitaplığa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sahiptir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Masaüstü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sunucu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sistemlerinde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çalışır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732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241824-D456-4243-952F-6C3D8F53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421" y="624110"/>
            <a:ext cx="9176191" cy="74277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Factor </a:t>
            </a:r>
            <a:r>
              <a:rPr lang="en-US" sz="3200" dirty="0" err="1"/>
              <a:t>Kütüphaneleri</a:t>
            </a:r>
            <a:endParaRPr lang="en-US" sz="3200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3EAB425-4DF3-464A-924E-34382CF35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1737" y="1300850"/>
            <a:ext cx="7978852" cy="4545012"/>
          </a:xfrm>
        </p:spPr>
      </p:pic>
    </p:spTree>
    <p:extLst>
      <p:ext uri="{BB962C8B-B14F-4D97-AF65-F5344CB8AC3E}">
        <p14:creationId xmlns:p14="http://schemas.microsoft.com/office/powerpoint/2010/main" val="141986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6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FE2A831-C781-4DC9-A5B0-6757B463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17641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Değerlendirme</a:t>
            </a:r>
            <a:r>
              <a:rPr lang="en-US" sz="3200" dirty="0"/>
              <a:t> </a:t>
            </a:r>
            <a:r>
              <a:rPr lang="en-US" sz="3200" dirty="0" err="1"/>
              <a:t>Kriterleri</a:t>
            </a:r>
            <a:r>
              <a:rPr lang="en-US" sz="3200" dirty="0"/>
              <a:t> - </a:t>
            </a:r>
            <a:r>
              <a:rPr lang="en-US" sz="3200" dirty="0" err="1"/>
              <a:t>Okunabilirlik</a:t>
            </a:r>
            <a:r>
              <a:rPr lang="en-US" sz="3200" dirty="0"/>
              <a:t> </a:t>
            </a:r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7" name="İçerik Yer Tutucusu 2">
            <a:extLst>
              <a:ext uri="{FF2B5EF4-FFF2-40B4-BE49-F238E27FC236}">
                <a16:creationId xmlns:a16="http://schemas.microsoft.com/office/drawing/2014/main" id="{FE8494D5-431D-42C1-86DE-4AB831FFB5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292139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216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932BD5-C7B8-438A-A37A-54CC6F21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075199" cy="953823"/>
          </a:xfrm>
        </p:spPr>
        <p:txBody>
          <a:bodyPr>
            <a:normAutofit/>
          </a:bodyPr>
          <a:lstStyle/>
          <a:p>
            <a:r>
              <a:rPr lang="en-US" sz="3200" dirty="0" err="1"/>
              <a:t>Değerlendirme</a:t>
            </a:r>
            <a:r>
              <a:rPr lang="en-US" sz="3200" dirty="0"/>
              <a:t> </a:t>
            </a:r>
            <a:r>
              <a:rPr lang="en-US" sz="3200" dirty="0" err="1"/>
              <a:t>Kriterleri</a:t>
            </a:r>
            <a:r>
              <a:rPr lang="en-US" sz="3200" dirty="0"/>
              <a:t> - </a:t>
            </a:r>
            <a:r>
              <a:rPr lang="en-US" sz="3200" dirty="0" err="1"/>
              <a:t>Okunabilirlik</a:t>
            </a:r>
            <a:r>
              <a:rPr lang="en-US" sz="3200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7630B9-A7D9-4727-8C95-C4A539E0C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131" y="1310326"/>
            <a:ext cx="6061434" cy="547697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Bütünün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Basitliği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basitlik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olarak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ifade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edilir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Bir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incelediğimizde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anlayabilme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özelliğidir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Factor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dilinden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örneğini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incelediğimizde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okunabilirlik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açısından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olmadığı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görülür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Yandaki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faktöriyel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hesaplama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örneğidir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Orthogonality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özelliklerinin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birbirini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minimum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seviyede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etkilemesidir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Metotlar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sınıflara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ortogonaldir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sözcükler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metotlar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sınıfların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dışında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tanımlanır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Tipleri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Factorde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değişkenler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dinamik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olarak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atanır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sözcüklerle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prosedürler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etrafında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yazılır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Kodda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satırlar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genelde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1-3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satır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uzunluğundadır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7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satırdan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uzun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prosedür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çok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nadirdir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Başka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programlama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dilinde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prosedürle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ifade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edilecek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şey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Factor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dilinde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birkaç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kelime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olarak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yazılır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24C1765-5921-413D-B5EF-0AAD2476D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435" y="1833258"/>
            <a:ext cx="4156322" cy="469871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8A2E1D3-94CD-4DD3-8104-1573CBADE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215" y="6027149"/>
            <a:ext cx="19621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4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DC2CAF-E746-41DC-81A7-429B435A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5483" y="645106"/>
            <a:ext cx="6800247" cy="9265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Sözdizimi</a:t>
            </a:r>
            <a:r>
              <a:rPr lang="en-US" dirty="0"/>
              <a:t>(Syntax) </a:t>
            </a:r>
            <a:r>
              <a:rPr lang="en-US" dirty="0" err="1"/>
              <a:t>Kuralları</a:t>
            </a:r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D788786-8544-41D8-B0A7-70C2F3130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483" y="1594366"/>
            <a:ext cx="6822545" cy="366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36449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5253</TotalTime>
  <Words>2177</Words>
  <Application>Microsoft Office PowerPoint</Application>
  <PresentationFormat>Geniş ekran</PresentationFormat>
  <Paragraphs>173</Paragraphs>
  <Slides>33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33</vt:i4>
      </vt:variant>
    </vt:vector>
  </HeadingPairs>
  <TitlesOfParts>
    <vt:vector size="40" baseType="lpstr">
      <vt:lpstr>Arial</vt:lpstr>
      <vt:lpstr>Arial</vt:lpstr>
      <vt:lpstr>Calibri</vt:lpstr>
      <vt:lpstr>Century Gothic</vt:lpstr>
      <vt:lpstr>Century Gothic (Gövde)</vt:lpstr>
      <vt:lpstr>Wingdings 3</vt:lpstr>
      <vt:lpstr>Duman</vt:lpstr>
      <vt:lpstr>Factor Programlama Dili</vt:lpstr>
      <vt:lpstr>Factor Programlama Dili Hakkında</vt:lpstr>
      <vt:lpstr>Factor Programlama Dili Tarihçe</vt:lpstr>
      <vt:lpstr>Factor Programlama Dili Tarihçe</vt:lpstr>
      <vt:lpstr>Factor Dili Uygulama Alanları</vt:lpstr>
      <vt:lpstr>Factor Kütüphaneleri</vt:lpstr>
      <vt:lpstr>Değerlendirme Kriterleri - Okunabilirlik </vt:lpstr>
      <vt:lpstr>Değerlendirme Kriterleri - Okunabilirlik </vt:lpstr>
      <vt:lpstr>Sözdizimi(Syntax) Kuralları</vt:lpstr>
      <vt:lpstr>Değerlendirme Kriterleri - Yazılabilirlik </vt:lpstr>
      <vt:lpstr>Değerlendirme Kriterleri - Yazılabilirlik </vt:lpstr>
      <vt:lpstr>Değerlendirme Kriterleri - Yazılabilirlik </vt:lpstr>
      <vt:lpstr>Değerlendirme Kriterleri - Güvenirlik </vt:lpstr>
      <vt:lpstr>Değerlendirme Kriterleri - Güvenirlik </vt:lpstr>
      <vt:lpstr>Değerlendirme Kriterleri - Maliyet </vt:lpstr>
      <vt:lpstr>Değerlendirme Kriterleri - Taşınabilirlik </vt:lpstr>
      <vt:lpstr>Factor Programlama Dil Kategorileri</vt:lpstr>
      <vt:lpstr>Factor Dili Özellikleri</vt:lpstr>
      <vt:lpstr>Factor Dili Özellikleri</vt:lpstr>
      <vt:lpstr>Factor Programlama Dili Gerçekleştirim Yöntemi</vt:lpstr>
      <vt:lpstr>Factor Programlama Dili Gerçekleştirim Yöntemi</vt:lpstr>
      <vt:lpstr>Kullanıldığı Programlama  Ortamları (IDE)</vt:lpstr>
      <vt:lpstr>Kullanıldığı Programlama  Ortamları (IDE)</vt:lpstr>
      <vt:lpstr>Kullanıldığı Programlama  Ortamları (IDE)</vt:lpstr>
      <vt:lpstr>Örnek Kodlar</vt:lpstr>
      <vt:lpstr>Factor Dili Kod Örnekleri</vt:lpstr>
      <vt:lpstr>Factor Programlama Dilinin Popülaritesi</vt:lpstr>
      <vt:lpstr>Factor Programlama Dilinin Popülaritesi</vt:lpstr>
      <vt:lpstr>Factor Programlama Dilinin Avantajları</vt:lpstr>
      <vt:lpstr>Factor Programlama Dilinin Dezavantajları</vt:lpstr>
      <vt:lpstr>Kişisel Görüşlerim</vt:lpstr>
      <vt:lpstr>Kaynakça</vt:lpstr>
      <vt:lpstr>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 Programlama Dili</dc:title>
  <dc:creator>Gözde ARSLAN</dc:creator>
  <cp:lastModifiedBy>Gözde ARSLAN</cp:lastModifiedBy>
  <cp:revision>157</cp:revision>
  <dcterms:created xsi:type="dcterms:W3CDTF">2020-12-05T10:35:36Z</dcterms:created>
  <dcterms:modified xsi:type="dcterms:W3CDTF">2020-12-09T07:38:08Z</dcterms:modified>
</cp:coreProperties>
</file>