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73" r:id="rId9"/>
    <p:sldId id="274" r:id="rId10"/>
    <p:sldId id="276" r:id="rId11"/>
    <p:sldId id="275" r:id="rId12"/>
    <p:sldId id="265" r:id="rId13"/>
    <p:sldId id="266" r:id="rId14"/>
    <p:sldId id="267" r:id="rId15"/>
    <p:sldId id="268" r:id="rId16"/>
    <p:sldId id="269" r:id="rId17"/>
    <p:sldId id="272" r:id="rId18"/>
    <p:sldId id="277" r:id="rId19"/>
    <p:sldId id="271" r:id="rId20"/>
    <p:sldId id="259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C0B9-6ACD-4E5D-8A83-54E2954B93F3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15544-65C8-44CB-81CC-5F5ACCE48C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25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 bwMode="invGray">
      <p:bgPr>
        <a:gradFill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684D1C-E2BE-44EB-B8F2-E1F9BDD8F23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6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5DF1-1A6A-4C08-9687-1F0CA4647A9E}" type="datetime1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6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8B086CD9-0926-43B2-9958-0F6BBBA1A33D}" type="datetime1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B70D-EB4E-4274-997F-7A5FB4B6FB6E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B859BA-B630-4EB3-97CA-F8F6EA83E04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37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D7111C-EB65-4256-A59D-CBE522301596}" type="datetime1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9451-CECA-48B4-B8F5-C44502EA9592}" type="datetime1">
              <a:rPr lang="tr-TR" smtClean="0"/>
              <a:t>26.11.2020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6DEA-DC18-464B-A7B2-4FE15D35C410}" type="datetime1">
              <a:rPr lang="tr-TR" smtClean="0"/>
              <a:t>26.11.2020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1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91AE-32DE-4692-9A03-1F2A739BA858}" type="datetime1">
              <a:rPr lang="tr-TR" smtClean="0"/>
              <a:t>26.11.2020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99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C10-3565-4B8B-B454-6CF3A8CB1CA8}" type="datetime1">
              <a:rPr lang="tr-TR" smtClean="0"/>
              <a:t>26.11.2020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1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39F8-9D01-4B91-9760-47EFD146EBC7}" type="datetime1">
              <a:rPr lang="tr-TR" smtClean="0"/>
              <a:t>26.11.2020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1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13C0-9F27-419D-ADEF-87ED774590E5}" type="datetime1">
              <a:rPr lang="tr-TR" smtClean="0"/>
              <a:t>26.11.2020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23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6123622-CB58-446D-BFB5-240BD87CD9D5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tr-TR" dirty="0" smtClean="0"/>
              <a:t>2020-2021 Güz BİLP103 Bilgisayar Donanımı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aseline="0">
                <a:solidFill>
                  <a:schemeClr val="tx1"/>
                </a:solidFill>
              </a:defRPr>
            </a:lvl1pPr>
          </a:lstStyle>
          <a:p>
            <a:fld id="{CAB859BA-B630-4EB3-97CA-F8F6EA83E04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02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bject-based_language" TargetMode="External"/><Relationship Id="rId3" Type="http://schemas.openxmlformats.org/officeDocument/2006/relationships/hyperlink" Target="https://en.wikipedia.org/wiki/Multi-paradigm_programming_language" TargetMode="External"/><Relationship Id="rId7" Type="http://schemas.openxmlformats.org/officeDocument/2006/relationships/hyperlink" Target="https://en.wikipedia.org/wiki/Imperative_programming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unctional_programming" TargetMode="External"/><Relationship Id="rId5" Type="http://schemas.openxmlformats.org/officeDocument/2006/relationships/hyperlink" Target="https://en.wikipedia.org/wiki/Logic_programming" TargetMode="External"/><Relationship Id="rId4" Type="http://schemas.openxmlformats.org/officeDocument/2006/relationships/hyperlink" Target="https://en.wikipedia.org/wiki/Concurrent_programming_language" TargetMode="Externa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lang.org/p/MAohLsrz7J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vscode-go" TargetMode="External"/><Relationship Id="rId3" Type="http://schemas.openxmlformats.org/officeDocument/2006/relationships/hyperlink" Target="https://github.com/dominikh/go-mode.el" TargetMode="External"/><Relationship Id="rId7" Type="http://schemas.openxmlformats.org/officeDocument/2006/relationships/hyperlink" Target="https://github.com/visualfc/liteide" TargetMode="External"/><Relationship Id="rId2" Type="http://schemas.openxmlformats.org/officeDocument/2006/relationships/hyperlink" Target="https://github.com/fatih/vim-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Clipse/goclipse" TargetMode="External"/><Relationship Id="rId5" Type="http://schemas.openxmlformats.org/officeDocument/2006/relationships/hyperlink" Target="https://github.com/go-lang-plugin-org/go-lang-idea-plugin" TargetMode="External"/><Relationship Id="rId4" Type="http://schemas.openxmlformats.org/officeDocument/2006/relationships/hyperlink" Target="https://github.com/DisposaBoy/GoSublime" TargetMode="External"/><Relationship Id="rId9" Type="http://schemas.openxmlformats.org/officeDocument/2006/relationships/hyperlink" Target="https://atom.io/packages/go-plu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Jqx7dxWW8I" TargetMode="External"/><Relationship Id="rId2" Type="http://schemas.openxmlformats.org/officeDocument/2006/relationships/hyperlink" Target="https://tr.wikipedia.org/wiki/Go_(programlama_di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doc/fa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141016" y="1952387"/>
            <a:ext cx="8500062" cy="2387600"/>
          </a:xfrm>
        </p:spPr>
        <p:txBody>
          <a:bodyPr>
            <a:normAutofit/>
          </a:bodyPr>
          <a:lstStyle/>
          <a:p>
            <a:pPr>
              <a:lnSpc>
                <a:spcPts val="7200"/>
              </a:lnSpc>
            </a:pPr>
            <a:r>
              <a:rPr lang="tr-TR" sz="4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 / GOLANG PROGRAMLAMA DİLİ</a:t>
            </a:r>
            <a:endParaRPr lang="en-US" sz="4400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2020-2021 </a:t>
            </a:r>
            <a:r>
              <a:rPr lang="tr-T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Güz BİL540 Programlama Dilleri Kuramı Projesi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tr-T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21920113-Ramazan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TEKİNARSLAN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smtClean="0"/>
              <a:t>Değerlendirme Kriterleri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10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12117937" cy="41307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 smtClean="0">
                <a:solidFill>
                  <a:srgbClr val="0070C0"/>
                </a:solidFill>
              </a:rPr>
              <a:t>Maliyet</a:t>
            </a:r>
          </a:p>
          <a:p>
            <a:r>
              <a:rPr lang="tr-TR" sz="2800" smtClean="0"/>
              <a:t>Go dilinin öğrenilmesi, yardım dökümanlarına erişim kolaydır.</a:t>
            </a:r>
          </a:p>
          <a:p>
            <a:r>
              <a:rPr lang="tr-TR" sz="2800" smtClean="0"/>
              <a:t>Bir çok alan için uygulama yazılabilmesi ve yazılan platform, program </a:t>
            </a:r>
            <a:r>
              <a:rPr lang="tr-TR" sz="2800"/>
              <a:t>yazma </a:t>
            </a:r>
            <a:r>
              <a:rPr lang="tr-TR" sz="2800" smtClean="0"/>
              <a:t>maliyetini azaltır.</a:t>
            </a:r>
          </a:p>
          <a:p>
            <a:r>
              <a:rPr lang="tr-TR" sz="2800" smtClean="0"/>
              <a:t>Derleme ve çalışma maliyeti Go dili için düşüktür.</a:t>
            </a:r>
          </a:p>
          <a:p>
            <a:r>
              <a:rPr lang="tr-TR" sz="2800" smtClean="0"/>
              <a:t>Go dilinin yorumlayıcı/derleyici sitemine sahip olması gerçekleştirim için iyidir.</a:t>
            </a:r>
          </a:p>
          <a:p>
            <a:r>
              <a:rPr lang="tr-TR" sz="2800" smtClean="0"/>
              <a:t>Güvenilirlik ve bakım maliyeti yönünden Go dili iyi bir basamaktadır.</a:t>
            </a: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8104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smtClean="0"/>
              <a:t>Değerlendirme Kriterleri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11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12117937" cy="41307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 smtClean="0">
                <a:solidFill>
                  <a:srgbClr val="0070C0"/>
                </a:solidFill>
              </a:rPr>
              <a:t>Taşınabilirlik</a:t>
            </a:r>
          </a:p>
          <a:p>
            <a:pPr lvl="1"/>
            <a:r>
              <a:rPr lang="tr-TR" sz="2400" b="1"/>
              <a:t>Linux, OS X, Windows</a:t>
            </a:r>
            <a:r>
              <a:rPr lang="tr-TR" sz="2400"/>
              <a:t>, bazı </a:t>
            </a:r>
            <a:r>
              <a:rPr lang="tr-TR" sz="2400" b="1"/>
              <a:t>BSD</a:t>
            </a:r>
            <a:r>
              <a:rPr lang="tr-TR" sz="2400"/>
              <a:t> ve </a:t>
            </a:r>
            <a:r>
              <a:rPr lang="tr-TR" sz="2400" b="1"/>
              <a:t>Unix</a:t>
            </a:r>
            <a:r>
              <a:rPr lang="tr-TR" sz="2400"/>
              <a:t> versiyonları, ve ayrıca 2015'ten itibaren akıllı telefonlar için geliştirilmiştir.</a:t>
            </a:r>
            <a:r>
              <a:rPr lang="en-US" sz="2400"/>
              <a:t> </a:t>
            </a:r>
            <a:endParaRPr lang="tr-TR" sz="2400" smtClean="0"/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72" y="3579043"/>
            <a:ext cx="930722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Dil Kategorisi (Imperative, Declerative, Diğer)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12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07647" y="2287097"/>
            <a:ext cx="12117937" cy="4130794"/>
          </a:xfrm>
        </p:spPr>
        <p:txBody>
          <a:bodyPr>
            <a:normAutofit/>
          </a:bodyPr>
          <a:lstStyle/>
          <a:p>
            <a:r>
              <a:rPr lang="tr-TR" sz="2400" smtClean="0"/>
              <a:t>Go programlama dili aşağıdaki gibi çoklu kategoride ifade edilebilir</a:t>
            </a:r>
            <a:endParaRPr lang="tr-TR"/>
          </a:p>
          <a:p>
            <a:pPr marL="0" lvl="0" indent="0">
              <a:buNone/>
            </a:pPr>
            <a:endParaRPr lang="tr-TR" sz="1800"/>
          </a:p>
          <a:p>
            <a:pPr marL="0" indent="0">
              <a:buNone/>
            </a:pPr>
            <a:endParaRPr lang="tr-TR" sz="2800" smtClean="0"/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50154"/>
              </p:ext>
            </p:extLst>
          </p:nvPr>
        </p:nvGraphicFramePr>
        <p:xfrm>
          <a:off x="407855" y="3683927"/>
          <a:ext cx="8385768" cy="640245"/>
        </p:xfrm>
        <a:graphic>
          <a:graphicData uri="http://schemas.openxmlformats.org/drawingml/2006/table">
            <a:tbl>
              <a:tblPr/>
              <a:tblGrid>
                <a:gridCol w="1392337">
                  <a:extLst>
                    <a:ext uri="{9D8B030D-6E8A-4147-A177-3AD203B41FA5}">
                      <a16:colId xmlns:a16="http://schemas.microsoft.com/office/drawing/2014/main" val="336191209"/>
                    </a:ext>
                  </a:extLst>
                </a:gridCol>
                <a:gridCol w="6993431">
                  <a:extLst>
                    <a:ext uri="{9D8B030D-6E8A-4147-A177-3AD203B41FA5}">
                      <a16:colId xmlns:a16="http://schemas.microsoft.com/office/drawing/2014/main" val="2525702305"/>
                    </a:ext>
                  </a:extLst>
                </a:gridCol>
              </a:tblGrid>
              <a:tr h="64024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u="none" strike="noStrike">
                          <a:solidFill>
                            <a:srgbClr val="0B0080"/>
                          </a:solidFill>
                          <a:effectLst/>
                          <a:hlinkClick r:id="rId2" tooltip="Programming paradigm"/>
                        </a:rPr>
                        <a:t>Paradigm</a:t>
                      </a:r>
                      <a:endParaRPr lang="tr-TR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u="none" strike="noStrike">
                          <a:solidFill>
                            <a:srgbClr val="0B0080"/>
                          </a:solidFill>
                          <a:effectLst/>
                          <a:hlinkClick r:id="rId3" tooltip="Multi-paradigm programming language"/>
                        </a:rPr>
                        <a:t>Multi-paradigm</a:t>
                      </a:r>
                      <a:r>
                        <a:rPr lang="tr-TR" sz="1800">
                          <a:effectLst/>
                        </a:rPr>
                        <a:t>: </a:t>
                      </a:r>
                      <a:r>
                        <a:rPr lang="tr-TR" sz="1800" u="none" strike="noStrike">
                          <a:solidFill>
                            <a:srgbClr val="0B0080"/>
                          </a:solidFill>
                          <a:effectLst/>
                          <a:hlinkClick r:id="rId4" tooltip="Concurrent programming language"/>
                        </a:rPr>
                        <a:t>concurrent</a:t>
                      </a:r>
                      <a:r>
                        <a:rPr lang="tr-TR" sz="1800">
                          <a:effectLst/>
                        </a:rPr>
                        <a:t>, </a:t>
                      </a:r>
                      <a:r>
                        <a:rPr lang="tr-TR" sz="1800" u="none" strike="noStrike">
                          <a:solidFill>
                            <a:srgbClr val="0B0080"/>
                          </a:solidFill>
                          <a:effectLst/>
                          <a:hlinkClick r:id="rId5" tooltip="Logic programming"/>
                        </a:rPr>
                        <a:t>logic</a:t>
                      </a:r>
                      <a:r>
                        <a:rPr lang="tr-TR" sz="1800">
                          <a:effectLst/>
                        </a:rPr>
                        <a:t>, </a:t>
                      </a:r>
                      <a:r>
                        <a:rPr lang="tr-TR" sz="1800" u="none" strike="noStrike">
                          <a:solidFill>
                            <a:srgbClr val="0B0080"/>
                          </a:solidFill>
                          <a:effectLst/>
                          <a:hlinkClick r:id="rId6" tooltip="Functional programming"/>
                        </a:rPr>
                        <a:t>functional</a:t>
                      </a:r>
                      <a:r>
                        <a:rPr lang="tr-TR" sz="1800">
                          <a:effectLst/>
                        </a:rPr>
                        <a:t>, </a:t>
                      </a:r>
                      <a:r>
                        <a:rPr lang="tr-TR" sz="1800" u="none" strike="noStrike">
                          <a:solidFill>
                            <a:srgbClr val="0B0080"/>
                          </a:solidFill>
                          <a:effectLst/>
                          <a:hlinkClick r:id="rId7" tooltip="Imperative programming"/>
                        </a:rPr>
                        <a:t>imperative</a:t>
                      </a:r>
                      <a:r>
                        <a:rPr lang="tr-TR" sz="1800">
                          <a:effectLst/>
                        </a:rPr>
                        <a:t> (</a:t>
                      </a:r>
                      <a:r>
                        <a:rPr lang="tr-TR" sz="1800" u="none" strike="noStrike">
                          <a:solidFill>
                            <a:srgbClr val="0B0080"/>
                          </a:solidFill>
                          <a:effectLst/>
                          <a:hlinkClick r:id="rId8" tooltip="Object-based language"/>
                        </a:rPr>
                        <a:t>object-based</a:t>
                      </a:r>
                      <a:r>
                        <a:rPr lang="tr-TR" sz="1800"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73378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2204" y="2551326"/>
            <a:ext cx="2838846" cy="3105583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862841" y="6101697"/>
            <a:ext cx="4592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/>
              <a:t>https://en.wikipedia.org/wiki/Go!_(programming_language)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19431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Gerçekleştirim Yöntemi (Compiled, Interpreted, Hybrid, Diğer)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13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666572" y="2150364"/>
            <a:ext cx="10784794" cy="39427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>
                <a:solidFill>
                  <a:srgbClr val="0070C0"/>
                </a:solidFill>
              </a:rPr>
              <a:t>Gerçekleştirim Yöntemi </a:t>
            </a:r>
            <a:endParaRPr lang="tr-TR" sz="240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2400" smtClean="0"/>
              <a:t>Go </a:t>
            </a:r>
            <a:r>
              <a:rPr lang="tr-TR" sz="2400"/>
              <a:t>programlama dili hem derlenen (compiled) hem de yorumlanan (interpreted) yapısı ile karışık (hyprid) gerçekleştirim yöntemlerine sahiptir.</a:t>
            </a:r>
          </a:p>
          <a:p>
            <a:pPr marL="0" lvl="0" indent="0">
              <a:buNone/>
            </a:pPr>
            <a:r>
              <a:rPr lang="tr-TR" sz="1800" smtClean="0"/>
              <a:t>Web </a:t>
            </a:r>
            <a:r>
              <a:rPr lang="tr-TR" sz="1800"/>
              <a:t>çalıştırma </a:t>
            </a:r>
            <a:r>
              <a:rPr lang="tr-TR" sz="1800" smtClean="0"/>
              <a:t>ortamı</a:t>
            </a:r>
          </a:p>
          <a:p>
            <a:pPr marL="0" lvl="0" indent="0">
              <a:buNone/>
            </a:pPr>
            <a:r>
              <a:rPr lang="tr-TR" sz="1800" smtClean="0">
                <a:hlinkClick r:id="rId2"/>
              </a:rPr>
              <a:t>https</a:t>
            </a:r>
            <a:r>
              <a:rPr lang="tr-TR" sz="1800">
                <a:hlinkClick r:id="rId2"/>
              </a:rPr>
              <a:t>://</a:t>
            </a:r>
            <a:r>
              <a:rPr lang="tr-TR" sz="1800" smtClean="0">
                <a:hlinkClick r:id="rId2"/>
              </a:rPr>
              <a:t>play.golang.org/p/MAohLsrz7JQ</a:t>
            </a:r>
            <a:endParaRPr lang="tr-TR" sz="1800" smtClean="0"/>
          </a:p>
          <a:p>
            <a:pPr marL="0" indent="0">
              <a:buNone/>
            </a:pPr>
            <a:endParaRPr lang="tr-TR" sz="2800" smtClean="0"/>
          </a:p>
          <a:p>
            <a:pPr marL="0" lvl="0" indent="0">
              <a:buNone/>
            </a:pPr>
            <a:r>
              <a:rPr lang="tr-TR"/>
              <a:t>Go, yorumlanmış ve dinamik olarak yazılmış bir dilin programlama kolaylığını, statik olarak yazılmış, derlenmiş bir dilin verimliliği ve güvenliği ile birleştirme çabasındadır. *</a:t>
            </a:r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2495371" y="6204247"/>
            <a:ext cx="5909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smtClean="0"/>
              <a:t> * https</a:t>
            </a:r>
            <a:r>
              <a:rPr lang="tr-TR" sz="1200"/>
              <a:t>://golang.org/doc/faq#What_compiler_technology_is_used_to_build_the_compilers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0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Kullanıldığı Programlama Ortamları (IDE)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14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12117937" cy="413079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tr-TR" sz="2800"/>
              <a:t>Kullanıldığı Programlama Ortamları (IDE</a:t>
            </a:r>
            <a:r>
              <a:rPr lang="tr-TR" sz="280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mtClean="0"/>
              <a:t>Vim</a:t>
            </a:r>
            <a:r>
              <a:rPr lang="tr-TR"/>
              <a:t>: </a:t>
            </a:r>
            <a:r>
              <a:rPr lang="tr-TR">
                <a:hlinkClick r:id="rId2"/>
              </a:rPr>
              <a:t>https://github.com/fatih/vim-go</a:t>
            </a:r>
            <a:endParaRPr lang="tr-TR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Emacs: </a:t>
            </a:r>
            <a:r>
              <a:rPr lang="tr-TR">
                <a:hlinkClick r:id="rId3"/>
              </a:rPr>
              <a:t>https://github.com/dominikh/go-mode.el</a:t>
            </a:r>
            <a:endParaRPr lang="tr-TR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SublimeText: </a:t>
            </a:r>
            <a:r>
              <a:rPr lang="tr-TR">
                <a:hlinkClick r:id="rId4"/>
              </a:rPr>
              <a:t>https://github.com/DisposaBoy/GoSublime</a:t>
            </a:r>
            <a:endParaRPr lang="tr-TR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IntelliJ: </a:t>
            </a:r>
            <a:r>
              <a:rPr lang="tr-TR">
                <a:hlinkClick r:id="rId5"/>
              </a:rPr>
              <a:t>https://github.com/go-lang-plugin-org/go-lang-idea-plugin</a:t>
            </a:r>
            <a:endParaRPr lang="tr-TR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Eclipse: </a:t>
            </a:r>
            <a:r>
              <a:rPr lang="tr-TR">
                <a:hlinkClick r:id="rId6"/>
              </a:rPr>
              <a:t>https://github.com/GoClipse/goclipse</a:t>
            </a:r>
            <a:endParaRPr lang="tr-TR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LiteIDE: </a:t>
            </a:r>
            <a:r>
              <a:rPr lang="tr-TR">
                <a:hlinkClick r:id="rId7"/>
              </a:rPr>
              <a:t>https://github.com/visualfc/liteide</a:t>
            </a:r>
            <a:endParaRPr lang="tr-TR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Visual Studio Code: </a:t>
            </a:r>
            <a:r>
              <a:rPr lang="tr-TR">
                <a:hlinkClick r:id="rId8"/>
              </a:rPr>
              <a:t>https://github.com/Microsoft/vscode-go</a:t>
            </a:r>
            <a:endParaRPr lang="tr-TR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Atom: </a:t>
            </a:r>
            <a:r>
              <a:rPr lang="tr-TR">
                <a:hlinkClick r:id="rId9"/>
              </a:rPr>
              <a:t>https://atom.io/packages/go-plus</a:t>
            </a:r>
            <a:endParaRPr lang="tr-TR"/>
          </a:p>
          <a:p>
            <a:pPr lvl="0"/>
            <a:endParaRPr lang="tr-TR" sz="1800"/>
          </a:p>
          <a:p>
            <a:pPr marL="0" indent="0">
              <a:buNone/>
            </a:pPr>
            <a:endParaRPr lang="tr-TR" sz="2800" smtClean="0"/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221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Örnek bir kod parçası ve açıklaması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15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8631254" cy="866301"/>
          </a:xfrm>
        </p:spPr>
        <p:txBody>
          <a:bodyPr>
            <a:normAutofit/>
          </a:bodyPr>
          <a:lstStyle/>
          <a:p>
            <a:pPr lvl="0"/>
            <a:r>
              <a:rPr lang="tr-TR"/>
              <a:t>Burada </a:t>
            </a:r>
            <a:r>
              <a:rPr lang="tr-TR" b="1"/>
              <a:t>hesap</a:t>
            </a:r>
            <a:r>
              <a:rPr lang="tr-TR"/>
              <a:t> isimli fonksiyon 2 sayı kabul eder, toplama ve çıkarma işlemini gerçekleştirir ve her iki değeri de döndürür.</a:t>
            </a:r>
            <a:endParaRPr lang="tr-TR" sz="2800" smtClean="0"/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33" y="2742705"/>
            <a:ext cx="6646424" cy="3572637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452644" y="6417892"/>
            <a:ext cx="53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/>
              <a:t>https://www.tasarimkodlama.com/go-programlama/go-programlama-dili-dersleri</a:t>
            </a:r>
            <a:r>
              <a:rPr lang="tr-T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34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Kişisel Yorumlar, Popülarite, Avantaj ve Dezavantajlar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16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3" y="1970903"/>
            <a:ext cx="11833078" cy="41307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 smtClean="0">
                <a:solidFill>
                  <a:srgbClr val="0070C0"/>
                </a:solidFill>
              </a:rPr>
              <a:t>Avantajlar</a:t>
            </a:r>
          </a:p>
          <a:p>
            <a:r>
              <a:rPr lang="tr-TR" sz="2400"/>
              <a:t>Sağlam ve son derece basit.</a:t>
            </a:r>
          </a:p>
          <a:p>
            <a:r>
              <a:rPr lang="tr-TR" sz="2400"/>
              <a:t>Karmaşık görevleri yerine getirmek için akıllı bir kütüphaneye sahiptir.</a:t>
            </a:r>
          </a:p>
          <a:p>
            <a:r>
              <a:rPr lang="tr-TR" sz="2400"/>
              <a:t>Güçlü dahili güvenlik.</a:t>
            </a:r>
          </a:p>
          <a:p>
            <a:pPr marL="0" indent="0">
              <a:buNone/>
            </a:pPr>
            <a:r>
              <a:rPr lang="tr-TR" sz="2400" smtClean="0">
                <a:solidFill>
                  <a:srgbClr val="0070C0"/>
                </a:solidFill>
              </a:rPr>
              <a:t>Dezavantajlar</a:t>
            </a:r>
          </a:p>
          <a:p>
            <a:r>
              <a:rPr lang="tr-TR" sz="2400"/>
              <a:t>Sanal makine eksikliği.</a:t>
            </a:r>
          </a:p>
          <a:p>
            <a:r>
              <a:rPr lang="tr-TR" sz="2400"/>
              <a:t>Bazen çok basit-Go almak için kolay bir dil olabilir, ancak bu çok yönlülük eksikliği </a:t>
            </a:r>
            <a:r>
              <a:rPr lang="tr-TR" sz="2400" smtClean="0"/>
              <a:t>getiriyor.</a:t>
            </a:r>
            <a:endParaRPr lang="tr-TR" sz="2400">
              <a:solidFill>
                <a:srgbClr val="0070C0"/>
              </a:solidFill>
            </a:endParaRPr>
          </a:p>
          <a:p>
            <a:pPr lvl="0"/>
            <a:endParaRPr lang="tr-TR" sz="2400"/>
          </a:p>
          <a:p>
            <a:pPr marL="0" indent="0">
              <a:buNone/>
            </a:pPr>
            <a:endParaRPr lang="tr-TR" sz="2800" smtClean="0"/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7807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Kişisel Yorumlar, Popülarite, Avantaj ve Dezavantajlar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17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4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Kişisel Yorumlar, Popülarite, Avantaj ve Dezavantajlar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18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3827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521009" y="6443529"/>
            <a:ext cx="8537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smtClean="0"/>
              <a:t>Kaynak:https</a:t>
            </a:r>
            <a:r>
              <a:rPr lang="tr-TR" sz="1400"/>
              <a:t>://www.tbd.org.tr/pdf/gelecek-vaat-eden-programlama-dilleri-teknik-analizi.pdf</a:t>
            </a:r>
          </a:p>
        </p:txBody>
      </p:sp>
    </p:spTree>
    <p:extLst>
      <p:ext uri="{BB962C8B-B14F-4D97-AF65-F5344CB8AC3E}">
        <p14:creationId xmlns:p14="http://schemas.microsoft.com/office/powerpoint/2010/main" val="20632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Kişisel Yorumlar, Popülarite, Avantaj ve Dezavantajlar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19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3" y="1970903"/>
            <a:ext cx="11833078" cy="413079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tr-TR" sz="2400" smtClean="0"/>
              <a:t>Go Dili ilerleyen zamanlarda daha da popüler olacaktır.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tr-TR" sz="2400" smtClean="0"/>
              <a:t>Uygulama alanlarını genişletmesi bazen avantaj bazen de dezavantaj olarak görülebilir.</a:t>
            </a:r>
            <a:endParaRPr lang="tr-TR" sz="2400"/>
          </a:p>
          <a:p>
            <a:pPr marL="0" indent="0">
              <a:buNone/>
            </a:pPr>
            <a:endParaRPr lang="tr-TR" sz="2800" smtClean="0"/>
          </a:p>
          <a:p>
            <a:pPr marL="0" indent="0">
              <a:buNone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2657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Programlama Dilinin Adı, Kısa Tarihçesi, </a:t>
            </a:r>
            <a:r>
              <a:rPr lang="tr-TR" smtClean="0"/>
              <a:t>Geliştiricileri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4922" y="2116182"/>
            <a:ext cx="9588380" cy="4207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3200" i="1">
                <a:solidFill>
                  <a:srgbClr val="0070C0"/>
                </a:solidFill>
              </a:rPr>
              <a:t>Programlama Dilinin </a:t>
            </a:r>
            <a:r>
              <a:rPr lang="tr-TR" sz="3200" i="1" smtClean="0">
                <a:solidFill>
                  <a:srgbClr val="0070C0"/>
                </a:solidFill>
              </a:rPr>
              <a:t>Adı ve Tarihçesi</a:t>
            </a:r>
            <a:endParaRPr lang="tr-TR" sz="320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 b="1" smtClean="0"/>
              <a:t>Go</a:t>
            </a:r>
            <a:r>
              <a:rPr lang="tr-TR" sz="2800"/>
              <a:t> (diğer adıyla </a:t>
            </a:r>
            <a:r>
              <a:rPr lang="tr-TR" sz="2800" b="1"/>
              <a:t>golang</a:t>
            </a:r>
            <a:r>
              <a:rPr lang="tr-TR" sz="2800"/>
              <a:t>), </a:t>
            </a:r>
            <a:r>
              <a:rPr lang="tr-TR" sz="2800">
                <a:solidFill>
                  <a:srgbClr val="FF0000"/>
                </a:solidFill>
              </a:rPr>
              <a:t>Google</a:t>
            </a:r>
            <a:r>
              <a:rPr lang="tr-TR" sz="2800"/>
              <a:t>'da 2007 yılından itibaren geliştirilmeye başlayan </a:t>
            </a:r>
            <a:r>
              <a:rPr lang="tr-TR" sz="2800">
                <a:solidFill>
                  <a:srgbClr val="FF0000"/>
                </a:solidFill>
              </a:rPr>
              <a:t>açık </a:t>
            </a:r>
            <a:r>
              <a:rPr lang="tr-TR" sz="2800" smtClean="0">
                <a:solidFill>
                  <a:srgbClr val="FF0000"/>
                </a:solidFill>
              </a:rPr>
              <a:t>kaynak</a:t>
            </a:r>
            <a:r>
              <a:rPr lang="tr-TR" sz="2800"/>
              <a:t> </a:t>
            </a:r>
            <a:r>
              <a:rPr lang="tr-TR" sz="2800" smtClean="0"/>
              <a:t> kodlu programlama </a:t>
            </a:r>
            <a:r>
              <a:rPr lang="tr-TR" sz="2800"/>
              <a:t>dilidir</a:t>
            </a:r>
            <a:r>
              <a:rPr lang="tr-TR" sz="2800" smtClean="0"/>
              <a:t>.</a:t>
            </a:r>
            <a:endParaRPr lang="tr-T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/>
              <a:t>Daha çok sistem programlama için tasarlanmış olup, </a:t>
            </a:r>
            <a:r>
              <a:rPr lang="tr-TR" sz="2800" smtClean="0"/>
              <a:t>Piyasaya 10 Kasım </a:t>
            </a:r>
            <a:r>
              <a:rPr lang="tr-TR" sz="2800"/>
              <a:t>2009'da çıkmıştır.</a:t>
            </a:r>
            <a:r>
              <a:rPr lang="tr-TR"/>
              <a:t> </a:t>
            </a:r>
            <a:r>
              <a:rPr lang="tr-TR" smtClean="0"/>
              <a:t> </a:t>
            </a:r>
            <a:r>
              <a:rPr lang="tr-TR" sz="2800" smtClean="0"/>
              <a:t>İlk versiyon </a:t>
            </a:r>
            <a:r>
              <a:rPr lang="tr-TR" sz="2800" smtClean="0"/>
              <a:t>Go </a:t>
            </a:r>
            <a:r>
              <a:rPr lang="tr-TR" sz="2800" smtClean="0"/>
              <a:t>1.0 Mart 2012, güncel sürüm </a:t>
            </a:r>
            <a:r>
              <a:rPr lang="tr-TR" sz="2800" smtClean="0"/>
              <a:t>Go </a:t>
            </a:r>
            <a:r>
              <a:rPr lang="tr-TR" sz="2800" smtClean="0"/>
              <a:t>1.15 Ağustos 2020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/>
              <a:t>Geliştiricileri sayısı </a:t>
            </a:r>
            <a:r>
              <a:rPr lang="tr-TR" sz="2800">
                <a:solidFill>
                  <a:srgbClr val="FF0000"/>
                </a:solidFill>
              </a:rPr>
              <a:t>2468</a:t>
            </a:r>
            <a:r>
              <a:rPr lang="tr-TR" sz="2800"/>
              <a:t> (https://</a:t>
            </a:r>
            <a:r>
              <a:rPr lang="tr-TR" sz="2800" smtClean="0"/>
              <a:t>golang.org/CONTRIBUTORS)</a:t>
            </a:r>
            <a:endParaRPr lang="tr-TR" smtClean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   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2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18" y="2224562"/>
            <a:ext cx="2006709" cy="285164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9927365" y="5383850"/>
            <a:ext cx="226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Gordon Gopher *</a:t>
            </a:r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2162086" y="6323887"/>
            <a:ext cx="591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smtClean="0"/>
              <a:t>ilk </a:t>
            </a:r>
            <a:r>
              <a:rPr lang="tr-TR" sz="1200"/>
              <a:t>kez 1983 ve 1987 yılları arasında Çocuk BBC'sinde yer alan bir İngiliz kukla gopheridir</a:t>
            </a:r>
            <a:r>
              <a:rPr lang="tr-T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smtClean="0"/>
              <a:t> </a:t>
            </a:r>
            <a:r>
              <a:rPr lang="tr-TR" sz="1200"/>
              <a:t>Maskot ve logo, </a:t>
            </a:r>
            <a:r>
              <a:rPr lang="tr-TR" sz="1200" smtClean="0"/>
              <a:t>Renée </a:t>
            </a:r>
            <a:r>
              <a:rPr lang="tr-TR" sz="1200"/>
              <a:t>French tarafından </a:t>
            </a:r>
            <a:r>
              <a:rPr lang="tr-TR" sz="1200" smtClean="0"/>
              <a:t>tasarlandı.</a:t>
            </a:r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41379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smtClean="0"/>
              <a:t>Kaynaklar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96412" y="1996540"/>
            <a:ext cx="10707880" cy="4351338"/>
          </a:xfrm>
        </p:spPr>
        <p:txBody>
          <a:bodyPr>
            <a:normAutofit/>
          </a:bodyPr>
          <a:lstStyle/>
          <a:p>
            <a:r>
              <a:rPr lang="tr-TR" sz="1400" i="1">
                <a:solidFill>
                  <a:srgbClr val="0070C0"/>
                </a:solidFill>
                <a:hlinkClick r:id="rId2"/>
              </a:rPr>
              <a:t>https://golang.org/doc</a:t>
            </a:r>
            <a:r>
              <a:rPr lang="tr-TR" sz="1400" i="1" smtClean="0">
                <a:solidFill>
                  <a:srgbClr val="0070C0"/>
                </a:solidFill>
                <a:hlinkClick r:id="rId2"/>
              </a:rPr>
              <a:t>/</a:t>
            </a:r>
          </a:p>
          <a:p>
            <a:r>
              <a:rPr lang="tr-TR" sz="1400" i="1">
                <a:solidFill>
                  <a:srgbClr val="0070C0"/>
                </a:solidFill>
                <a:hlinkClick r:id="rId2"/>
              </a:rPr>
              <a:t>https://</a:t>
            </a:r>
            <a:r>
              <a:rPr lang="tr-TR" sz="1400" i="1" smtClean="0">
                <a:solidFill>
                  <a:srgbClr val="0070C0"/>
                </a:solidFill>
                <a:hlinkClick r:id="rId2"/>
              </a:rPr>
              <a:t>github.com/golang/go/wiki</a:t>
            </a:r>
          </a:p>
          <a:p>
            <a:r>
              <a:rPr lang="tr-TR" sz="1400" i="1">
                <a:solidFill>
                  <a:srgbClr val="0070C0"/>
                </a:solidFill>
                <a:hlinkClick r:id="rId2"/>
              </a:rPr>
              <a:t>https://dergipark.org.tr/tr/download/article-file/901277</a:t>
            </a:r>
          </a:p>
          <a:p>
            <a:r>
              <a:rPr lang="tr-TR" sz="1400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tr-TR" sz="1400" i="1">
                <a:solidFill>
                  <a:srgbClr val="0070C0"/>
                </a:solidFill>
                <a:hlinkClick r:id="rId2"/>
              </a:rPr>
              <a:t>://tr.wikipedia.org/wiki/Go_(</a:t>
            </a:r>
            <a:r>
              <a:rPr lang="tr-TR" sz="1400" i="1" smtClean="0">
                <a:solidFill>
                  <a:srgbClr val="0070C0"/>
                </a:solidFill>
                <a:hlinkClick r:id="rId2"/>
              </a:rPr>
              <a:t>programlama_dili</a:t>
            </a:r>
            <a:endParaRPr lang="tr-TR" sz="1400" i="1" smtClean="0">
              <a:solidFill>
                <a:srgbClr val="0070C0"/>
              </a:solidFill>
            </a:endParaRPr>
          </a:p>
          <a:p>
            <a:r>
              <a:rPr lang="tr-TR" sz="1400" i="1">
                <a:solidFill>
                  <a:srgbClr val="0070C0"/>
                </a:solidFill>
                <a:hlinkClick r:id="rId3"/>
              </a:rPr>
              <a:t>https://</a:t>
            </a:r>
            <a:r>
              <a:rPr lang="tr-TR" sz="1400" i="1" smtClean="0">
                <a:solidFill>
                  <a:srgbClr val="0070C0"/>
                </a:solidFill>
                <a:hlinkClick r:id="rId3"/>
              </a:rPr>
              <a:t>www.youtube.com/watch?v=qJqx7dxWW8I</a:t>
            </a:r>
            <a:endParaRPr lang="tr-TR" sz="1400" i="1" smtClean="0">
              <a:solidFill>
                <a:srgbClr val="0070C0"/>
              </a:solidFill>
            </a:endParaRPr>
          </a:p>
          <a:p>
            <a:endParaRPr lang="tr-TR" sz="1400" i="1">
              <a:solidFill>
                <a:srgbClr val="0070C0"/>
              </a:solidFill>
            </a:endParaRPr>
          </a:p>
          <a:p>
            <a:endParaRPr lang="tr-TR" sz="1400" i="1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r-TR" sz="3200" i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/>
              <a:t>  </a:t>
            </a:r>
            <a:r>
              <a:rPr lang="en-US" b="1" dirty="0"/>
              <a:t>   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20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1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Programlama Dilinin Adı, Kısa Tarihçesi, </a:t>
            </a:r>
            <a:r>
              <a:rPr lang="tr-TR" smtClean="0"/>
              <a:t>Geliştiricileri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004" y="1765804"/>
            <a:ext cx="8998721" cy="207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i="1" smtClean="0">
                <a:solidFill>
                  <a:srgbClr val="0070C0"/>
                </a:solidFill>
              </a:rPr>
              <a:t>Geliştiricileri</a:t>
            </a:r>
            <a:endParaRPr lang="tr-TR" sz="320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400"/>
              <a:t>Go, Google mühendisleri </a:t>
            </a:r>
            <a:r>
              <a:rPr lang="tr-TR" sz="2400" b="1"/>
              <a:t>Robert </a:t>
            </a:r>
            <a:r>
              <a:rPr lang="tr-TR" sz="2400" b="1" smtClean="0"/>
              <a:t>Griesemer </a:t>
            </a:r>
            <a:r>
              <a:rPr lang="tr-TR" sz="2400" smtClean="0"/>
              <a:t>(</a:t>
            </a:r>
            <a:r>
              <a:rPr lang="tr-TR" sz="2400"/>
              <a:t>hotspot ve JVM</a:t>
            </a:r>
            <a:r>
              <a:rPr lang="tr-TR" sz="2400" smtClean="0"/>
              <a:t>), </a:t>
            </a:r>
            <a:r>
              <a:rPr lang="tr-TR" sz="2400" b="1" smtClean="0"/>
              <a:t>Rob Pike</a:t>
            </a:r>
            <a:r>
              <a:rPr lang="tr-TR" sz="2400" smtClean="0"/>
              <a:t> </a:t>
            </a:r>
            <a:r>
              <a:rPr lang="tr-TR" sz="2400"/>
              <a:t>(Unix, UTF-8) </a:t>
            </a:r>
            <a:r>
              <a:rPr lang="tr-TR" sz="2400" smtClean="0"/>
              <a:t> </a:t>
            </a:r>
            <a:r>
              <a:rPr lang="tr-TR" sz="2400"/>
              <a:t>ve </a:t>
            </a:r>
            <a:r>
              <a:rPr lang="tr-TR" sz="2400" b="1"/>
              <a:t>Ken </a:t>
            </a:r>
            <a:r>
              <a:rPr lang="tr-TR" sz="2400" b="1" smtClean="0"/>
              <a:t>Thompson </a:t>
            </a:r>
            <a:r>
              <a:rPr lang="tr-TR" sz="2400" smtClean="0"/>
              <a:t>(B,C++,Unix, UTF-8) tarafından </a:t>
            </a:r>
            <a:r>
              <a:rPr lang="tr-TR" sz="2400"/>
              <a:t>bir </a:t>
            </a:r>
            <a:r>
              <a:rPr lang="tr-TR" sz="2400" smtClean="0"/>
              <a:t>deneysel çalışma </a:t>
            </a:r>
            <a:r>
              <a:rPr lang="tr-TR" sz="2400"/>
              <a:t>olarak ortaya </a:t>
            </a:r>
            <a:r>
              <a:rPr lang="tr-TR" sz="2400" smtClean="0"/>
              <a:t>çıkarılmıştır.</a:t>
            </a:r>
            <a:r>
              <a:rPr lang="en-US" sz="2400" dirty="0"/>
              <a:t> </a:t>
            </a:r>
            <a:r>
              <a:rPr lang="en-US" b="1" dirty="0"/>
              <a:t>   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88" y="2067435"/>
            <a:ext cx="3008669" cy="1555985"/>
          </a:xfrm>
          <a:prstGeom prst="rect">
            <a:avLst/>
          </a:prstGeom>
        </p:spPr>
      </p:pic>
      <p:sp>
        <p:nvSpPr>
          <p:cNvPr id="11" name="İçerik Yer Tutucusu 2"/>
          <p:cNvSpPr txBox="1">
            <a:spLocks/>
          </p:cNvSpPr>
          <p:nvPr/>
        </p:nvSpPr>
        <p:spPr>
          <a:xfrm>
            <a:off x="75487" y="3738456"/>
            <a:ext cx="12116513" cy="273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400"/>
              <a:t>Yapılan röportajlarda bu üç dil tasarımcısının yeni dili yapmalarındaki motivasyonun, </a:t>
            </a:r>
            <a:r>
              <a:rPr lang="tr-TR" sz="2400" b="1"/>
              <a:t>C++</a:t>
            </a:r>
            <a:r>
              <a:rPr lang="tr-TR" sz="2400"/>
              <a:t>'daki karmaşıklığı beğenmedikleri </a:t>
            </a:r>
            <a:r>
              <a:rPr lang="tr-TR" sz="2400" smtClean="0"/>
              <a:t>ve derleme zamanının uzunluğundan dolayı geliştirdiklerini belirtmişlerdir.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400" b="1" smtClean="0"/>
              <a:t>Go </a:t>
            </a:r>
            <a:r>
              <a:rPr lang="tr-TR" sz="2400" smtClean="0"/>
              <a:t>dili resmi web sayfasında</a:t>
            </a:r>
            <a:r>
              <a:rPr lang="en-US" sz="2400" b="1" smtClean="0"/>
              <a:t> </a:t>
            </a:r>
            <a:r>
              <a:rPr lang="tr-TR" sz="2400"/>
              <a:t>(</a:t>
            </a:r>
            <a:r>
              <a:rPr lang="tr-TR" sz="2400" b="1">
                <a:hlinkClick r:id="rId3"/>
              </a:rPr>
              <a:t>https://golang.org</a:t>
            </a:r>
            <a:r>
              <a:rPr lang="tr-TR" sz="2400" b="1" smtClean="0">
                <a:hlinkClick r:id="rId3"/>
              </a:rPr>
              <a:t>/</a:t>
            </a:r>
            <a:r>
              <a:rPr lang="tr-TR" sz="2400" smtClean="0"/>
              <a:t>)</a:t>
            </a:r>
            <a:r>
              <a:rPr lang="tr-TR" sz="2400" b="1" smtClean="0"/>
              <a:t> </a:t>
            </a:r>
            <a:r>
              <a:rPr lang="tr-TR" sz="2400" smtClean="0"/>
              <a:t>dil için aşağıdaki tanımlama yapılır.</a:t>
            </a:r>
          </a:p>
          <a:p>
            <a:pPr marL="0" indent="0">
              <a:buNone/>
            </a:pPr>
            <a:r>
              <a:rPr lang="en-US" sz="2400" b="1"/>
              <a:t> </a:t>
            </a:r>
            <a:r>
              <a:rPr lang="en-US" sz="2400"/>
              <a:t> Go, </a:t>
            </a:r>
            <a:r>
              <a:rPr lang="tr-TR" sz="2400" smtClean="0">
                <a:solidFill>
                  <a:srgbClr val="FF0000"/>
                </a:solidFill>
              </a:rPr>
              <a:t>yalın-sade (simple)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güvenilir</a:t>
            </a:r>
            <a:r>
              <a:rPr lang="tr-TR" sz="2400" smtClean="0">
                <a:solidFill>
                  <a:srgbClr val="FF0000"/>
                </a:solidFill>
              </a:rPr>
              <a:t> (reliable)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/>
              <a:t>ve </a:t>
            </a:r>
            <a:r>
              <a:rPr lang="en-US" sz="2400" smtClean="0">
                <a:solidFill>
                  <a:srgbClr val="FF0000"/>
                </a:solidFill>
              </a:rPr>
              <a:t>verimli</a:t>
            </a:r>
            <a:r>
              <a:rPr lang="tr-TR" sz="2400" smtClean="0">
                <a:solidFill>
                  <a:srgbClr val="FF0000"/>
                </a:solidFill>
              </a:rPr>
              <a:t> (efficient)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/>
              <a:t>bir yazılım oluşturmayı kolaylaştıran açık </a:t>
            </a:r>
            <a:r>
              <a:rPr lang="en-US" sz="2400" smtClean="0"/>
              <a:t>kaynak</a:t>
            </a:r>
            <a:r>
              <a:rPr lang="tr-TR" sz="2400" smtClean="0"/>
              <a:t> kodlu </a:t>
            </a:r>
            <a:r>
              <a:rPr lang="en-US" sz="2400" smtClean="0"/>
              <a:t> </a:t>
            </a:r>
            <a:r>
              <a:rPr lang="en-US" sz="2400"/>
              <a:t>bir programlama dilidir.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0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Programlama Dilinin Adı, Kısa Tarihçesi, </a:t>
            </a:r>
            <a:r>
              <a:rPr lang="tr-TR" smtClean="0"/>
              <a:t>Geliştiricileri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0556" y="1911081"/>
            <a:ext cx="12117937" cy="4515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3200" i="1" smtClean="0">
                <a:solidFill>
                  <a:srgbClr val="0070C0"/>
                </a:solidFill>
              </a:rPr>
              <a:t>Go Dilinin Özellikleri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/>
              <a:t> </a:t>
            </a:r>
            <a:r>
              <a:rPr lang="tr-TR" sz="3100" smtClean="0"/>
              <a:t>Statik </a:t>
            </a:r>
            <a:r>
              <a:rPr lang="tr-TR" sz="3100"/>
              <a:t>yazılmış, büyük sistemlere ölçeklenebilir olması (Java ve C++ </a:t>
            </a:r>
            <a:r>
              <a:rPr lang="tr-TR" sz="3100" smtClean="0"/>
              <a:t>gibi)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100" smtClean="0"/>
              <a:t> Üretken </a:t>
            </a:r>
            <a:r>
              <a:rPr lang="tr-TR" sz="3100"/>
              <a:t>ve okunabilir olması, çok fazla zorunlu anahtar kelime ve tekrarlamaların </a:t>
            </a:r>
            <a:r>
              <a:rPr lang="tr-TR" sz="3100" smtClean="0"/>
              <a:t>kullanılmaması</a:t>
            </a:r>
            <a:endParaRPr lang="tr-TR" sz="3100"/>
          </a:p>
          <a:p>
            <a:pPr>
              <a:buFont typeface="Wingdings" panose="05000000000000000000" pitchFamily="2" charset="2"/>
              <a:buChar char="Ø"/>
            </a:pPr>
            <a:r>
              <a:rPr lang="tr-TR" sz="3100" smtClean="0"/>
              <a:t> Tümleşik </a:t>
            </a:r>
            <a:r>
              <a:rPr lang="tr-TR" sz="3100"/>
              <a:t>geliştirme ortamına ihtiyaç duymaması ancak desteklemesi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100" smtClean="0"/>
              <a:t> Ağ </a:t>
            </a:r>
            <a:r>
              <a:rPr lang="tr-TR" sz="3100"/>
              <a:t>(networking) ve çoklu işlemleri (multiprocessing) </a:t>
            </a:r>
            <a:r>
              <a:rPr lang="tr-TR" sz="3100" smtClean="0"/>
              <a:t>desteklemesi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100" smtClean="0"/>
              <a:t> Bellek güvenliği, Çöp toplama (garbage collection), </a:t>
            </a:r>
            <a:r>
              <a:rPr lang="tr-TR" sz="3100"/>
              <a:t>tip güvenliği, dinamik kodlama, değişken uzunluklu diziler ve anahtar-değer haritaları gibi birçok gelişmiş yerleşik </a:t>
            </a:r>
            <a:r>
              <a:rPr lang="tr-TR" sz="3100" smtClean="0"/>
              <a:t>türü yapısında bulundurmaktadır.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tr-TR" sz="3100" smtClean="0"/>
              <a:t>  </a:t>
            </a:r>
            <a:r>
              <a:rPr lang="tr-TR" sz="3100" smtClean="0">
                <a:solidFill>
                  <a:srgbClr val="FF0000"/>
                </a:solidFill>
              </a:rPr>
              <a:t>Bu dillerden etkinlenmiştir:  </a:t>
            </a:r>
            <a:r>
              <a:rPr lang="tr-TR" sz="3100" smtClean="0"/>
              <a:t>Alef</a:t>
            </a:r>
            <a:r>
              <a:rPr lang="tr-TR" sz="3100"/>
              <a:t>, </a:t>
            </a:r>
            <a:r>
              <a:rPr lang="tr-TR" sz="3100" smtClean="0"/>
              <a:t>APL,</a:t>
            </a:r>
            <a:r>
              <a:rPr lang="tr-TR" sz="3100"/>
              <a:t> </a:t>
            </a:r>
            <a:r>
              <a:rPr lang="tr-TR" sz="3100" smtClean="0"/>
              <a:t>BCPL,</a:t>
            </a:r>
            <a:r>
              <a:rPr lang="tr-TR" sz="3100"/>
              <a:t> C, CSP, Limbo, Modula, Newsqueak, Oberon, </a:t>
            </a:r>
            <a:endParaRPr lang="tr-TR" sz="3100" smtClean="0"/>
          </a:p>
          <a:p>
            <a:pPr marL="0" indent="0">
              <a:spcBef>
                <a:spcPts val="0"/>
              </a:spcBef>
              <a:buNone/>
            </a:pPr>
            <a:r>
              <a:rPr lang="tr-TR" sz="3100"/>
              <a:t> </a:t>
            </a:r>
            <a:r>
              <a:rPr lang="tr-TR" sz="3100" smtClean="0"/>
              <a:t>    occam</a:t>
            </a:r>
            <a:r>
              <a:rPr lang="tr-TR" sz="3100"/>
              <a:t>, </a:t>
            </a:r>
            <a:r>
              <a:rPr lang="tr-TR" sz="3100" smtClean="0"/>
              <a:t>Pascal,</a:t>
            </a:r>
            <a:r>
              <a:rPr lang="tr-TR" sz="3100"/>
              <a:t> Python, </a:t>
            </a:r>
            <a:r>
              <a:rPr lang="tr-TR" sz="3100" smtClean="0"/>
              <a:t>Smalltalk</a:t>
            </a:r>
            <a:r>
              <a:rPr lang="tr-TR" sz="3100" baseline="30000"/>
              <a:t> </a:t>
            </a:r>
            <a:endParaRPr lang="tr-TR" sz="3100"/>
          </a:p>
          <a:p>
            <a:pPr>
              <a:buFont typeface="Wingdings" panose="05000000000000000000" pitchFamily="2" charset="2"/>
              <a:buChar char="Ø"/>
            </a:pPr>
            <a:endParaRPr lang="tr-TR" sz="280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4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74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Programlama Dilinin Adı, Kısa Tarihçesi, </a:t>
            </a:r>
            <a:r>
              <a:rPr lang="tr-TR" smtClean="0"/>
              <a:t>Geliştiricileri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5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27" y="2114236"/>
            <a:ext cx="6655264" cy="4024803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2700471" y="6272613"/>
            <a:ext cx="683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/>
              <a:t>https://www.mitrais.com/news-updates/the-benefits-of-using-the-go-programming-language-aka-golang</a:t>
            </a:r>
            <a:r>
              <a:rPr lang="tr-T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985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smtClean="0"/>
              <a:t>Uygulama Alanları (Programming Domain)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6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12117937" cy="41307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 </a:t>
            </a:r>
            <a:r>
              <a:rPr lang="tr-TR" sz="2800" smtClean="0"/>
              <a:t>Sistem Programlama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smtClean="0"/>
              <a:t> Mobil Uygulamalar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smtClean="0"/>
              <a:t> Yapay Zeka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smtClean="0"/>
              <a:t> Web Geliştirme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2800"/>
              <a:t>Girişimlerde yaygın olarak kullanılmaktadır ve bu dili kullanan bazı şirketler Jabong, Dropbox, Apple, Twitter ve Razorpay'dir</a:t>
            </a:r>
          </a:p>
          <a:p>
            <a:pPr marL="0" indent="0">
              <a:buNone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5512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smtClean="0"/>
              <a:t>Değerlendirme Kriterleri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7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12117937" cy="41307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 smtClean="0">
                <a:solidFill>
                  <a:srgbClr val="0070C0"/>
                </a:solidFill>
              </a:rPr>
              <a:t>Okunabilirlik</a:t>
            </a:r>
          </a:p>
          <a:p>
            <a:pPr marL="0" lvl="0" indent="0">
              <a:buNone/>
            </a:pPr>
            <a:r>
              <a:rPr lang="tr-TR"/>
              <a:t>Go dili söz dizimi kurallarına çok önem verir ve dikkat eder</a:t>
            </a:r>
            <a:r>
              <a:rPr lang="tr-TR" smtClean="0"/>
              <a:t>! </a:t>
            </a:r>
            <a:r>
              <a:rPr lang="tr-TR"/>
              <a:t>söz dizimi kurallarını yönetmek için de bir aracı vardır; ‘go fmt</a:t>
            </a:r>
            <a:r>
              <a:rPr lang="tr-TR" smtClean="0"/>
              <a:t>’ *</a:t>
            </a:r>
            <a:endParaRPr lang="tr-TR" smtClean="0"/>
          </a:p>
          <a:p>
            <a:pPr lvl="1"/>
            <a:r>
              <a:rPr lang="tr-TR" smtClean="0"/>
              <a:t>Genel sadelik, basitlik</a:t>
            </a:r>
          </a:p>
          <a:p>
            <a:pPr marL="457200" lvl="1" indent="0">
              <a:buNone/>
            </a:pPr>
            <a:r>
              <a:rPr lang="tr-TR" sz="1200" smtClean="0"/>
              <a:t>Toplama (+) işlemi </a:t>
            </a:r>
            <a:r>
              <a:rPr lang="tr-TR" sz="1200" smtClean="0"/>
              <a:t>hem </a:t>
            </a:r>
            <a:r>
              <a:rPr lang="tr-TR" sz="1200" smtClean="0"/>
              <a:t>sayısal hem de metinsel ifadelerde </a:t>
            </a:r>
            <a:r>
              <a:rPr lang="tr-TR" sz="1200" smtClean="0"/>
              <a:t>kullanılıyor ve bu okunabilirlik için kötü bir durumdur.</a:t>
            </a:r>
            <a:endParaRPr lang="tr-TR" sz="1200" smtClean="0"/>
          </a:p>
          <a:p>
            <a:pPr marL="457200" lvl="1" indent="0">
              <a:buNone/>
            </a:pPr>
            <a:r>
              <a:rPr lang="tr-TR" sz="1200" smtClean="0"/>
              <a:t>topla=topla+1, topla+=1, topla</a:t>
            </a:r>
            <a:r>
              <a:rPr lang="tr-TR" sz="1200" smtClean="0"/>
              <a:t>++ gibi aynı işlemi birden fazla yolla yapmak okunabilirliği düşüren ama yazılabilirliği artıran unsurlardır.</a:t>
            </a:r>
            <a:endParaRPr lang="tr-TR" sz="1200" smtClean="0"/>
          </a:p>
          <a:p>
            <a:pPr lvl="1"/>
            <a:r>
              <a:rPr lang="tr-TR" smtClean="0"/>
              <a:t>Ortagonallik</a:t>
            </a:r>
          </a:p>
          <a:p>
            <a:pPr marL="457200" lvl="1" indent="0">
              <a:buNone/>
            </a:pPr>
            <a:r>
              <a:rPr lang="tr-TR" sz="1200"/>
              <a:t>Ortagonallik özelliğini destekleme ihtiyacını göz önünde bulundurularak tasarlanmıştır. (</a:t>
            </a:r>
            <a:r>
              <a:rPr lang="tr-TR" sz="1200">
                <a:hlinkClick r:id="rId2"/>
              </a:rPr>
              <a:t>https</a:t>
            </a:r>
            <a:r>
              <a:rPr lang="tr-TR" sz="1200">
                <a:hlinkClick r:id="rId2"/>
              </a:rPr>
              <a:t>://</a:t>
            </a:r>
            <a:r>
              <a:rPr lang="tr-TR" sz="1200" smtClean="0">
                <a:hlinkClick r:id="rId2"/>
              </a:rPr>
              <a:t>golang.org/doc/faq</a:t>
            </a:r>
            <a:r>
              <a:rPr lang="tr-TR" sz="1200" smtClean="0"/>
              <a:t>)</a:t>
            </a:r>
          </a:p>
          <a:p>
            <a:pPr lvl="1"/>
            <a:r>
              <a:rPr lang="tr-TR" smtClean="0"/>
              <a:t>Veri </a:t>
            </a:r>
            <a:r>
              <a:rPr lang="tr-TR" smtClean="0"/>
              <a:t>tipleri </a:t>
            </a:r>
            <a:endParaRPr lang="tr-TR" smtClean="0"/>
          </a:p>
          <a:p>
            <a:pPr marL="457200" lvl="1" indent="0">
              <a:buNone/>
            </a:pPr>
            <a:r>
              <a:rPr lang="tr-TR" sz="1200" smtClean="0"/>
              <a:t>Go dilinde üç temel(sayılar (tam, float), string, boolean) veri tipi  var.  Tam sayılar işaretli (int8-int64), işaretsiz (uint8-uint64), ondalıklı sayılar (float32-64, complex64-128)</a:t>
            </a:r>
          </a:p>
          <a:p>
            <a:pPr marL="457200" lvl="1" indent="0">
              <a:buNone/>
            </a:pPr>
            <a:r>
              <a:rPr lang="tr-TR" sz="1200" smtClean="0"/>
              <a:t>Ayrıca map (harita) (var x map[string]int) , array (dizi) (</a:t>
            </a:r>
            <a:r>
              <a:rPr lang="tr-TR" sz="1200"/>
              <a:t>liste := [...]int{1, 2, 3, 4, </a:t>
            </a:r>
            <a:r>
              <a:rPr lang="tr-TR" sz="1200"/>
              <a:t>5</a:t>
            </a:r>
            <a:r>
              <a:rPr lang="tr-TR" sz="1200" smtClean="0"/>
              <a:t>}) , dilim (slice) (</a:t>
            </a:r>
            <a:r>
              <a:rPr lang="tr-TR" sz="1200"/>
              <a:t>dizi:= [5]float64{1,2,3,4,5}</a:t>
            </a:r>
            <a:r>
              <a:rPr lang="en-US" sz="1200" smtClean="0"/>
              <a:t>)</a:t>
            </a:r>
            <a:endParaRPr lang="tr-TR" sz="1200" smtClean="0"/>
          </a:p>
          <a:p>
            <a:pPr lvl="1"/>
            <a:r>
              <a:rPr lang="tr-TR" smtClean="0"/>
              <a:t>Sözdizimi </a:t>
            </a:r>
            <a:r>
              <a:rPr lang="tr-TR" smtClean="0"/>
              <a:t>tasarımı</a:t>
            </a:r>
          </a:p>
          <a:p>
            <a:pPr marL="457200" lvl="1" indent="0">
              <a:buNone/>
            </a:pPr>
            <a:r>
              <a:rPr lang="tr-TR" sz="1200" smtClean="0"/>
              <a:t>Değişken ismi boşluk içermez, küçük büyük harf duyarlıdır. Go dilinde 25 tane keyword vardır. </a:t>
            </a:r>
            <a:endParaRPr lang="tr-TR" sz="1200"/>
          </a:p>
          <a:p>
            <a:pPr lvl="1"/>
            <a:endParaRPr lang="tr-TR" i="1" smtClean="0"/>
          </a:p>
          <a:p>
            <a:pPr marL="0" indent="0">
              <a:buNone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666288" y="6334780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smtClean="0"/>
              <a:t>* https</a:t>
            </a:r>
            <a:r>
              <a:rPr lang="tr-TR" sz="1000"/>
              <a:t>://medium.com/bili%C5%9Fim-hareketi/go-programlama-diline-genel-bak%C4%B1%C5%9F-fb802539bfc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4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smtClean="0"/>
              <a:t>Değerlendirme Kriterleri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8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12117937" cy="41307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>
                <a:solidFill>
                  <a:srgbClr val="0070C0"/>
                </a:solidFill>
              </a:rPr>
              <a:t>Yazılabilirlik </a:t>
            </a:r>
            <a:endParaRPr lang="tr-TR" sz="2400" smtClean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tr-TR" sz="1200"/>
          </a:p>
          <a:p>
            <a:pPr lvl="1"/>
            <a:r>
              <a:rPr lang="tr-TR" smtClean="0"/>
              <a:t>Sadelik ve </a:t>
            </a:r>
            <a:r>
              <a:rPr lang="tr-TR" smtClean="0"/>
              <a:t>ortagonallik</a:t>
            </a:r>
          </a:p>
          <a:p>
            <a:pPr marL="457200" lvl="1" indent="0">
              <a:buNone/>
            </a:pPr>
            <a:r>
              <a:rPr lang="tr-TR" sz="1200" smtClean="0"/>
              <a:t>Go dilindeki sadelik ve ortagonalite yazılabilirliği artıran bir durumdur.</a:t>
            </a:r>
            <a:endParaRPr lang="tr-TR" sz="1200" smtClean="0"/>
          </a:p>
          <a:p>
            <a:pPr lvl="1"/>
            <a:r>
              <a:rPr lang="tr-TR" smtClean="0"/>
              <a:t>Soyutlama </a:t>
            </a:r>
            <a:r>
              <a:rPr lang="tr-TR" smtClean="0"/>
              <a:t>desteği</a:t>
            </a:r>
          </a:p>
          <a:p>
            <a:pPr marL="457200" lvl="1" indent="0">
              <a:buNone/>
            </a:pPr>
            <a:r>
              <a:rPr lang="tr-TR" sz="1200" smtClean="0"/>
              <a:t>Nesneye yönelik bir dil olmasından dolayı soyutlamayı destekler.</a:t>
            </a:r>
            <a:endParaRPr lang="tr-TR" sz="1200" smtClean="0"/>
          </a:p>
          <a:p>
            <a:pPr lvl="1"/>
            <a:r>
              <a:rPr lang="tr-TR" smtClean="0"/>
              <a:t>Anlatım</a:t>
            </a:r>
          </a:p>
          <a:p>
            <a:pPr marL="457200" lvl="1" indent="0">
              <a:buNone/>
            </a:pPr>
            <a:r>
              <a:rPr lang="tr-TR" sz="1200" smtClean="0"/>
              <a:t>Bir şeyin birden fazla yoldan yapılması okunabilirlik açısından kötü iken yazılabilirlik açısından iyidir.</a:t>
            </a:r>
            <a:endParaRPr lang="tr-TR" sz="1200"/>
          </a:p>
          <a:p>
            <a:pPr marL="457200" lvl="1" indent="0">
              <a:buNone/>
            </a:pPr>
            <a:endParaRPr lang="tr-TR" smtClean="0"/>
          </a:p>
          <a:p>
            <a:pPr lvl="1"/>
            <a:endParaRPr lang="tr-TR" sz="2800" smtClean="0"/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7187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smtClean="0"/>
              <a:t>Değerlendirme Kriterleri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59BA-B630-4EB3-97CA-F8F6EA83E042}" type="slidenum">
              <a:rPr lang="tr-TR" smtClean="0"/>
              <a:t>9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4ABF-9D8E-4349-9FD9-A511E6749E10}" type="datetime1">
              <a:rPr lang="tr-TR" smtClean="0"/>
              <a:t>26.11.2020</a:t>
            </a:fld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358922" y="1970903"/>
            <a:ext cx="12117937" cy="41307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sz="2400" smtClean="0">
                <a:solidFill>
                  <a:srgbClr val="0070C0"/>
                </a:solidFill>
              </a:rPr>
              <a:t>Güvenirlik</a:t>
            </a:r>
          </a:p>
          <a:p>
            <a:pPr marL="0" lvl="0" indent="0">
              <a:buNone/>
            </a:pPr>
            <a:r>
              <a:rPr lang="tr-TR" sz="2000" smtClean="0"/>
              <a:t>Go dili çıkış felsefesinde güvenirliği ön planda tutan bir anlayışa sahiptir.</a:t>
            </a:r>
          </a:p>
          <a:p>
            <a:pPr lvl="1"/>
            <a:r>
              <a:rPr lang="tr-TR" smtClean="0"/>
              <a:t>Tip kontrolü</a:t>
            </a:r>
          </a:p>
          <a:p>
            <a:pPr marL="457200" lvl="1" indent="0">
              <a:buNone/>
            </a:pPr>
            <a:r>
              <a:rPr lang="tr-TR" sz="1200" smtClean="0"/>
              <a:t>Tiplerin aldığı değerleri ve işlemleri denetlenir. Örnek: a=a+b a ve b nin tipleri aynı olmalı.</a:t>
            </a:r>
            <a:endParaRPr lang="tr-TR" sz="1200" smtClean="0"/>
          </a:p>
          <a:p>
            <a:pPr lvl="1"/>
            <a:r>
              <a:rPr lang="tr-TR" smtClean="0"/>
              <a:t>İstisna İşleme (exception handling</a:t>
            </a:r>
            <a:r>
              <a:rPr lang="tr-TR" smtClean="0"/>
              <a:t>)</a:t>
            </a:r>
          </a:p>
          <a:p>
            <a:pPr marL="457200" lvl="1" indent="0">
              <a:buNone/>
            </a:pPr>
            <a:r>
              <a:rPr lang="tr-TR" sz="1200" smtClean="0"/>
              <a:t>Her bir işlemde hataları kontrol edebilecek bir error paketi var. Ayrıca çalışma anında beklenmeyen durumları kontrol edebilecek bloklar yazılabilir.</a:t>
            </a:r>
          </a:p>
          <a:p>
            <a:pPr lvl="1"/>
            <a:r>
              <a:rPr lang="tr-TR" smtClean="0"/>
              <a:t>Örtüşme </a:t>
            </a:r>
            <a:r>
              <a:rPr lang="tr-TR" smtClean="0"/>
              <a:t>(Aliasing</a:t>
            </a:r>
            <a:r>
              <a:rPr lang="tr-TR" smtClean="0"/>
              <a:t>)</a:t>
            </a:r>
          </a:p>
          <a:p>
            <a:pPr marL="457200" lvl="1" indent="0">
              <a:buNone/>
            </a:pPr>
            <a:r>
              <a:rPr lang="tr-TR" sz="1200" smtClean="0"/>
              <a:t>Aynı bellek hücresine erişim için iki veya daha fazla ad (pointer, değişken) kullanılması bir problemdir.</a:t>
            </a:r>
            <a:endParaRPr lang="tr-TR" sz="1200" smtClean="0"/>
          </a:p>
          <a:p>
            <a:pPr lvl="1"/>
            <a:r>
              <a:rPr lang="tr-TR" smtClean="0"/>
              <a:t>Okunabilirlik ve yazılabilirlik</a:t>
            </a:r>
          </a:p>
          <a:p>
            <a:pPr marL="457200" lvl="1" indent="0">
              <a:buNone/>
            </a:pPr>
            <a:r>
              <a:rPr lang="tr-TR" sz="1200" smtClean="0"/>
              <a:t>Okunabilirlik ve yazılabilirlik güvenirliği dolaylı olarak etkileyen bir unsurdur.</a:t>
            </a:r>
            <a:endParaRPr lang="tr-TR" sz="1200" smtClean="0"/>
          </a:p>
          <a:p>
            <a:pPr marL="457200" lvl="1" indent="0">
              <a:buNone/>
            </a:pPr>
            <a:endParaRPr lang="tr-TR" sz="2800" smtClean="0"/>
          </a:p>
          <a:p>
            <a:pPr>
              <a:buFont typeface="Wingdings" panose="05000000000000000000" pitchFamily="2" charset="2"/>
              <a:buChar char="Ø"/>
            </a:pPr>
            <a:endParaRPr lang="tr-TR" sz="280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2955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al subject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tf03462902_win32</Template>
  <TotalTime>872</TotalTime>
  <Words>798</Words>
  <Application>Microsoft Office PowerPoint</Application>
  <PresentationFormat>Geniş ekran</PresentationFormat>
  <Paragraphs>179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Educational subjects 16x9</vt:lpstr>
      <vt:lpstr>GO / GOLANG PROGRAMLAMA DİLİ</vt:lpstr>
      <vt:lpstr>Programlama Dilinin Adı, Kısa Tarihçesi, Geliştiricileri</vt:lpstr>
      <vt:lpstr>Programlama Dilinin Adı, Kısa Tarihçesi, Geliştiricileri</vt:lpstr>
      <vt:lpstr>Programlama Dilinin Adı, Kısa Tarihçesi, Geliştiricileri</vt:lpstr>
      <vt:lpstr>Programlama Dilinin Adı, Kısa Tarihçesi, Geliştiricileri</vt:lpstr>
      <vt:lpstr>Uygulama Alanları (Programming Domain)</vt:lpstr>
      <vt:lpstr>Değerlendirme Kriterleri</vt:lpstr>
      <vt:lpstr>Değerlendirme Kriterleri</vt:lpstr>
      <vt:lpstr>Değerlendirme Kriterleri</vt:lpstr>
      <vt:lpstr>Değerlendirme Kriterleri</vt:lpstr>
      <vt:lpstr>Değerlendirme Kriterleri</vt:lpstr>
      <vt:lpstr>Dil Kategorisi (Imperative, Declerative, Diğer)</vt:lpstr>
      <vt:lpstr>Gerçekleştirim Yöntemi (Compiled, Interpreted, Hybrid, Diğer)</vt:lpstr>
      <vt:lpstr>Kullanıldığı Programlama Ortamları (IDE)</vt:lpstr>
      <vt:lpstr>Örnek bir kod parçası ve açıklaması</vt:lpstr>
      <vt:lpstr>Kişisel Yorumlar, Popülarite, Avantaj ve Dezavantajlar</vt:lpstr>
      <vt:lpstr>Kişisel Yorumlar, Popülarite, Avantaj ve Dezavantajlar</vt:lpstr>
      <vt:lpstr>Kişisel Yorumlar, Popülarite, Avantaj ve Dezavantajlar</vt:lpstr>
      <vt:lpstr>Kişisel Yorumlar, Popülarite, Avantaj ve Dezavantajlar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Statik (Durgun) Elektrik</dc:title>
  <dc:creator>Windows Kullanıcısı</dc:creator>
  <cp:lastModifiedBy>Windows Kullanıcısı</cp:lastModifiedBy>
  <cp:revision>82</cp:revision>
  <dcterms:created xsi:type="dcterms:W3CDTF">2020-08-17T08:36:58Z</dcterms:created>
  <dcterms:modified xsi:type="dcterms:W3CDTF">2020-11-26T12:19:45Z</dcterms:modified>
</cp:coreProperties>
</file>