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302" r:id="rId9"/>
    <p:sldId id="263" r:id="rId10"/>
    <p:sldId id="265" r:id="rId11"/>
    <p:sldId id="266" r:id="rId12"/>
    <p:sldId id="267" r:id="rId13"/>
    <p:sldId id="268" r:id="rId14"/>
    <p:sldId id="269" r:id="rId15"/>
    <p:sldId id="270" r:id="rId16"/>
    <p:sldId id="278" r:id="rId17"/>
    <p:sldId id="271" r:id="rId18"/>
    <p:sldId id="298" r:id="rId19"/>
    <p:sldId id="284" r:id="rId20"/>
    <p:sldId id="309" r:id="rId21"/>
    <p:sldId id="283" r:id="rId22"/>
    <p:sldId id="299" r:id="rId23"/>
    <p:sldId id="304" r:id="rId24"/>
    <p:sldId id="300" r:id="rId25"/>
    <p:sldId id="303" r:id="rId26"/>
    <p:sldId id="275" r:id="rId27"/>
    <p:sldId id="273" r:id="rId28"/>
    <p:sldId id="276" r:id="rId29"/>
    <p:sldId id="277" r:id="rId30"/>
    <p:sldId id="285" r:id="rId31"/>
    <p:sldId id="286" r:id="rId32"/>
    <p:sldId id="279" r:id="rId33"/>
    <p:sldId id="287" r:id="rId34"/>
    <p:sldId id="288" r:id="rId35"/>
    <p:sldId id="289" r:id="rId36"/>
    <p:sldId id="293" r:id="rId37"/>
    <p:sldId id="290" r:id="rId38"/>
    <p:sldId id="291" r:id="rId39"/>
    <p:sldId id="292" r:id="rId40"/>
    <p:sldId id="294" r:id="rId41"/>
    <p:sldId id="295" r:id="rId42"/>
    <p:sldId id="296" r:id="rId43"/>
    <p:sldId id="307" r:id="rId44"/>
    <p:sldId id="308" r:id="rId45"/>
    <p:sldId id="297" r:id="rId46"/>
    <p:sldId id="280" r:id="rId47"/>
    <p:sldId id="281" r:id="rId48"/>
    <p:sldId id="305" r:id="rId49"/>
    <p:sldId id="306"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Closure_(computer_programming)" TargetMode="External"/><Relationship Id="rId2" Type="http://schemas.openxmlformats.org/officeDocument/2006/relationships/hyperlink" Target="https://en.wikipedia.org/wiki/First-class_function" TargetMode="External"/><Relationship Id="rId1" Type="http://schemas.openxmlformats.org/officeDocument/2006/relationships/slideLayout" Target="../slideLayouts/slideLayout2.xml"/><Relationship Id="rId6" Type="http://schemas.openxmlformats.org/officeDocument/2006/relationships/hyperlink" Target="https://en.wikipedia.org/wiki/Hash_table" TargetMode="External"/><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Composite_data_typ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Metatable" TargetMode="External"/><Relationship Id="rId2" Type="http://schemas.openxmlformats.org/officeDocument/2006/relationships/hyperlink" Target="https://en.wikipedia.org/wiki/Array_data_typ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lua.org/pil/" TargetMode="External"/><Relationship Id="rId2" Type="http://schemas.openxmlformats.org/officeDocument/2006/relationships/hyperlink" Target="https://www.lua.org/" TargetMode="External"/><Relationship Id="rId1" Type="http://schemas.openxmlformats.org/officeDocument/2006/relationships/slideLayout" Target="../slideLayouts/slideLayout2.xml"/><Relationship Id="rId4" Type="http://schemas.openxmlformats.org/officeDocument/2006/relationships/hyperlink" Target="https://en.wikipedia.org/wiki/Lua_(programming_language)"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moys.gov.iq/upload/common/Programming_in_Lua,_4th_ed._(2017)_.pdf" TargetMode="External"/><Relationship Id="rId7" Type="http://schemas.openxmlformats.org/officeDocument/2006/relationships/hyperlink" Target="https://www.codementor.io/blog/worst-languages-to-learn-3phycr98zk" TargetMode="External"/><Relationship Id="rId2" Type="http://schemas.openxmlformats.org/officeDocument/2006/relationships/hyperlink" Target="https://www.tutorialspoint.com/lua/lua_environment.htm" TargetMode="External"/><Relationship Id="rId1" Type="http://schemas.openxmlformats.org/officeDocument/2006/relationships/slideLayout" Target="../slideLayouts/slideLayout2.xml"/><Relationship Id="rId6" Type="http://schemas.openxmlformats.org/officeDocument/2006/relationships/hyperlink" Target="https://en.wikipedia.org/wiki/Lua_(programming_language)" TargetMode="External"/><Relationship Id="rId5" Type="http://schemas.openxmlformats.org/officeDocument/2006/relationships/hyperlink" Target="https://www.lua.org/about.html" TargetMode="External"/><Relationship Id="rId4" Type="http://schemas.openxmlformats.org/officeDocument/2006/relationships/hyperlink" Target="http://campus.murraystate.edu/academic/faculty/wlyle/415/2013/AClark.pdf"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index-of.es/Varios-2/Lua%20Tutorial.pdf" TargetMode="External"/><Relationship Id="rId2" Type="http://schemas.openxmlformats.org/officeDocument/2006/relationships/hyperlink" Target="https://www.lua.org/ftp/refman-5.0.pdf" TargetMode="External"/><Relationship Id="rId1" Type="http://schemas.openxmlformats.org/officeDocument/2006/relationships/slideLayout" Target="../slideLayouts/slideLayout2.xml"/><Relationship Id="rId5" Type="http://schemas.openxmlformats.org/officeDocument/2006/relationships/hyperlink" Target="https://pypl.github.io/PYPL.html" TargetMode="External"/><Relationship Id="rId4" Type="http://schemas.openxmlformats.org/officeDocument/2006/relationships/hyperlink" Target="https://www.tiobe.com/tiobe-inde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pPr algn="ctr"/>
            <a:r>
              <a:rPr lang="tr-TR" dirty="0" err="1" smtClean="0"/>
              <a:t>Lua</a:t>
            </a:r>
            <a:endParaRPr lang="en-GB" dirty="0"/>
          </a:p>
        </p:txBody>
      </p:sp>
      <p:sp>
        <p:nvSpPr>
          <p:cNvPr id="5" name="İçerik Yer Tutucusu 4"/>
          <p:cNvSpPr>
            <a:spLocks noGrp="1"/>
          </p:cNvSpPr>
          <p:nvPr>
            <p:ph idx="1"/>
          </p:nvPr>
        </p:nvSpPr>
        <p:spPr/>
        <p:txBody>
          <a:bodyPr/>
          <a:lstStyle/>
          <a:p>
            <a:endParaRPr lang="tr-TR" dirty="0" smtClean="0"/>
          </a:p>
          <a:p>
            <a:r>
              <a:rPr lang="tr-TR" dirty="0" err="1" smtClean="0"/>
              <a:t>Prepared</a:t>
            </a:r>
            <a:r>
              <a:rPr lang="tr-TR" dirty="0" smtClean="0"/>
              <a:t> </a:t>
            </a:r>
            <a:r>
              <a:rPr lang="tr-TR" dirty="0" err="1" smtClean="0"/>
              <a:t>by</a:t>
            </a:r>
            <a:r>
              <a:rPr lang="tr-TR" dirty="0" smtClean="0"/>
              <a:t>: </a:t>
            </a:r>
            <a:r>
              <a:rPr lang="tr-TR" dirty="0" err="1" smtClean="0"/>
              <a:t>Erencan</a:t>
            </a:r>
            <a:r>
              <a:rPr lang="tr-TR" dirty="0" smtClean="0"/>
              <a:t> Erdoğan</a:t>
            </a:r>
          </a:p>
          <a:p>
            <a:r>
              <a:rPr lang="tr-TR" dirty="0" err="1" smtClean="0"/>
              <a:t>Student</a:t>
            </a:r>
            <a:r>
              <a:rPr lang="tr-TR" dirty="0" smtClean="0"/>
              <a:t> </a:t>
            </a:r>
            <a:r>
              <a:rPr lang="tr-TR" dirty="0" err="1" smtClean="0"/>
              <a:t>Number</a:t>
            </a:r>
            <a:r>
              <a:rPr lang="tr-TR" dirty="0" smtClean="0"/>
              <a:t>: 22010107</a:t>
            </a:r>
            <a:endParaRPr lang="en-GB" dirty="0"/>
          </a:p>
        </p:txBody>
      </p:sp>
      <p:pic>
        <p:nvPicPr>
          <p:cNvPr id="6" name="Resim 5"/>
          <p:cNvPicPr>
            <a:picLocks noChangeAspect="1"/>
          </p:cNvPicPr>
          <p:nvPr/>
        </p:nvPicPr>
        <p:blipFill>
          <a:blip r:embed="rId2"/>
          <a:stretch>
            <a:fillRect/>
          </a:stretch>
        </p:blipFill>
        <p:spPr>
          <a:xfrm>
            <a:off x="7154789" y="1932163"/>
            <a:ext cx="3892622" cy="3721662"/>
          </a:xfrm>
          <a:prstGeom prst="rect">
            <a:avLst/>
          </a:prstGeom>
        </p:spPr>
      </p:pic>
    </p:spTree>
    <p:extLst>
      <p:ext uri="{BB962C8B-B14F-4D97-AF65-F5344CB8AC3E}">
        <p14:creationId xmlns:p14="http://schemas.microsoft.com/office/powerpoint/2010/main" val="3958578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en-US" altLang="en-US" dirty="0"/>
              <a:t>Language </a:t>
            </a:r>
            <a:r>
              <a:rPr lang="en-US" altLang="en-US" dirty="0" err="1" smtClean="0"/>
              <a:t>Evaluat</a:t>
            </a:r>
            <a:r>
              <a:rPr lang="tr-TR" altLang="en-US" dirty="0" smtClean="0"/>
              <a:t>ı</a:t>
            </a:r>
            <a:r>
              <a:rPr lang="en-US" altLang="en-US" dirty="0" smtClean="0"/>
              <a:t>on Cr</a:t>
            </a:r>
            <a:r>
              <a:rPr lang="tr-TR" altLang="en-US" dirty="0" smtClean="0"/>
              <a:t>ı</a:t>
            </a:r>
            <a:r>
              <a:rPr lang="en-US" altLang="en-US" dirty="0" err="1" smtClean="0"/>
              <a:t>ter</a:t>
            </a:r>
            <a:r>
              <a:rPr lang="tr-TR" altLang="en-US" dirty="0" smtClean="0"/>
              <a:t>ı</a:t>
            </a:r>
            <a:r>
              <a:rPr lang="en-US" altLang="en-US" dirty="0" smtClean="0"/>
              <a:t>a</a:t>
            </a:r>
            <a:endParaRPr lang="en-GB"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en-US" altLang="en-US" b="1" dirty="0"/>
              <a:t>Readability</a:t>
            </a:r>
            <a:r>
              <a:rPr lang="en-US" altLang="en-US" dirty="0"/>
              <a:t>: the ease with which programs can be read and understood</a:t>
            </a:r>
          </a:p>
          <a:p>
            <a:pPr>
              <a:buFont typeface="Wingdings" panose="05000000000000000000" pitchFamily="2" charset="2"/>
              <a:buChar char="Ø"/>
            </a:pPr>
            <a:r>
              <a:rPr lang="en-US" altLang="en-US" b="1" dirty="0" err="1"/>
              <a:t>Writability</a:t>
            </a:r>
            <a:r>
              <a:rPr lang="en-US" altLang="en-US" dirty="0"/>
              <a:t>: the ease with which a language can be used to create programs</a:t>
            </a:r>
          </a:p>
          <a:p>
            <a:pPr>
              <a:buFont typeface="Wingdings" panose="05000000000000000000" pitchFamily="2" charset="2"/>
              <a:buChar char="Ø"/>
            </a:pPr>
            <a:r>
              <a:rPr lang="en-US" altLang="en-US" b="1" dirty="0"/>
              <a:t>Reliability</a:t>
            </a:r>
            <a:r>
              <a:rPr lang="en-US" altLang="en-US" dirty="0"/>
              <a:t>: conformance to specifications (i.e., performs to its specifications) </a:t>
            </a:r>
          </a:p>
          <a:p>
            <a:pPr>
              <a:buFont typeface="Wingdings" panose="05000000000000000000" pitchFamily="2" charset="2"/>
              <a:buChar char="Ø"/>
            </a:pPr>
            <a:r>
              <a:rPr lang="en-US" altLang="en-US" b="1" dirty="0"/>
              <a:t>Cost</a:t>
            </a:r>
            <a:r>
              <a:rPr lang="en-US" altLang="en-US" dirty="0"/>
              <a:t>: the ultimate total cost</a:t>
            </a:r>
          </a:p>
          <a:p>
            <a:endParaRPr lang="en-GB" dirty="0"/>
          </a:p>
        </p:txBody>
      </p:sp>
    </p:spTree>
    <p:extLst>
      <p:ext uri="{BB962C8B-B14F-4D97-AF65-F5344CB8AC3E}">
        <p14:creationId xmlns:p14="http://schemas.microsoft.com/office/powerpoint/2010/main" val="919141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Readabılıty</a:t>
            </a:r>
            <a:r>
              <a:rPr lang="tr-TR" dirty="0" smtClean="0"/>
              <a:t> of </a:t>
            </a:r>
            <a:r>
              <a:rPr lang="tr-TR" dirty="0" err="1" smtClean="0"/>
              <a:t>lua</a:t>
            </a:r>
            <a:endParaRPr lang="en-GB" dirty="0"/>
          </a:p>
        </p:txBody>
      </p:sp>
      <p:sp>
        <p:nvSpPr>
          <p:cNvPr id="3" name="İçerik Yer Tutucusu 2"/>
          <p:cNvSpPr>
            <a:spLocks noGrp="1"/>
          </p:cNvSpPr>
          <p:nvPr>
            <p:ph idx="1"/>
          </p:nvPr>
        </p:nvSpPr>
        <p:spPr>
          <a:xfrm>
            <a:off x="1141412" y="1876000"/>
            <a:ext cx="9905999" cy="3541714"/>
          </a:xfrm>
        </p:spPr>
        <p:txBody>
          <a:bodyPr>
            <a:noAutofit/>
          </a:bodyPr>
          <a:lstStyle/>
          <a:p>
            <a:pPr algn="just">
              <a:buFont typeface="Wingdings" panose="05000000000000000000" pitchFamily="2" charset="2"/>
              <a:buChar char="Ø"/>
            </a:pPr>
            <a:r>
              <a:rPr lang="en-GB" sz="1800" dirty="0" err="1">
                <a:latin typeface="Times New Roman" panose="02020603050405020304" pitchFamily="18" charset="0"/>
                <a:cs typeface="Times New Roman" panose="02020603050405020304" pitchFamily="18" charset="0"/>
              </a:rPr>
              <a:t>Lua</a:t>
            </a:r>
            <a:r>
              <a:rPr lang="en-GB" sz="1800" dirty="0">
                <a:latin typeface="Times New Roman" panose="02020603050405020304" pitchFamily="18" charset="0"/>
                <a:cs typeface="Times New Roman" panose="02020603050405020304" pitchFamily="18" charset="0"/>
              </a:rPr>
              <a:t> is fairly readable, given that the writer puts forth some effort into it’s formatting</a:t>
            </a:r>
            <a:r>
              <a:rPr lang="en-GB"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1800" dirty="0" err="1">
                <a:latin typeface="Times New Roman" panose="02020603050405020304" pitchFamily="18" charset="0"/>
                <a:cs typeface="Times New Roman" panose="02020603050405020304" pitchFamily="18" charset="0"/>
              </a:rPr>
              <a:t>Lua</a:t>
            </a:r>
            <a:r>
              <a:rPr lang="en-GB" sz="1800" dirty="0">
                <a:latin typeface="Times New Roman" panose="02020603050405020304" pitchFamily="18" charset="0"/>
                <a:cs typeface="Times New Roman" panose="02020603050405020304" pitchFamily="18" charset="0"/>
              </a:rPr>
              <a:t> works in blocks that look for a signification of an ending, and such, thus can be put onto all one line, or spread out across multiple lines. </a:t>
            </a:r>
            <a:endParaRPr lang="tr-TR"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The reserved words in </a:t>
            </a:r>
            <a:r>
              <a:rPr lang="en-GB" sz="1800" dirty="0" err="1">
                <a:latin typeface="Times New Roman" panose="02020603050405020304" pitchFamily="18" charset="0"/>
                <a:cs typeface="Times New Roman" panose="02020603050405020304" pitchFamily="18" charset="0"/>
              </a:rPr>
              <a:t>Lua</a:t>
            </a:r>
            <a:r>
              <a:rPr lang="en-GB" sz="1800" dirty="0">
                <a:latin typeface="Times New Roman" panose="02020603050405020304" pitchFamily="18" charset="0"/>
                <a:cs typeface="Times New Roman" panose="02020603050405020304" pitchFamily="18" charset="0"/>
              </a:rPr>
              <a:t> are logical, and case sensitivity on variables ensures that all variable names will be the same. </a:t>
            </a:r>
            <a:endParaRPr lang="tr-TR"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Semi-colons are not necessary to indicate the ending of one assignment or expression and the start of another. This can result in some difficulty of readability if the code is not formatted correctly </a:t>
            </a:r>
            <a:r>
              <a:rPr lang="tr-TR" sz="1800" dirty="0">
                <a:latin typeface="Times New Roman" panose="02020603050405020304" pitchFamily="18" charset="0"/>
                <a:cs typeface="Times New Roman" panose="02020603050405020304" pitchFamily="18" charset="0"/>
              </a:rPr>
              <a:t>m</a:t>
            </a:r>
            <a:r>
              <a:rPr lang="en-GB" sz="1800" dirty="0" err="1" smtClean="0">
                <a:latin typeface="Times New Roman" panose="02020603050405020304" pitchFamily="18" charset="0"/>
                <a:cs typeface="Times New Roman" panose="02020603050405020304" pitchFamily="18" charset="0"/>
              </a:rPr>
              <a:t>anually</a:t>
            </a:r>
            <a:r>
              <a:rPr lang="en-GB" sz="1800" dirty="0">
                <a:latin typeface="Times New Roman" panose="02020603050405020304" pitchFamily="18" charset="0"/>
                <a:cs typeface="Times New Roman" panose="02020603050405020304" pitchFamily="18" charset="0"/>
              </a:rPr>
              <a:t>, due to lack of understanding where one expression ends, and another begins. </a:t>
            </a:r>
            <a:endParaRPr lang="tr-TR"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Arial" pitchFamily="34" charset="0"/>
                <a:cs typeface="Arial" pitchFamily="34" charset="0"/>
              </a:rPr>
              <a:t>Variables don’t have declared types, only their values </a:t>
            </a:r>
            <a:r>
              <a:rPr lang="en-US" sz="1800" dirty="0" smtClean="0">
                <a:latin typeface="Arial" pitchFamily="34" charset="0"/>
                <a:cs typeface="Arial" pitchFamily="34" charset="0"/>
              </a:rPr>
              <a:t>do</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Negative</a:t>
            </a:r>
            <a:r>
              <a:rPr lang="tr-TR" sz="1800" dirty="0" smtClean="0">
                <a:latin typeface="Arial" pitchFamily="34" charset="0"/>
                <a:cs typeface="Arial" pitchFamily="34" charset="0"/>
              </a:rPr>
              <a:t>)</a:t>
            </a:r>
          </a:p>
          <a:p>
            <a:pPr algn="just">
              <a:buFont typeface="Wingdings" panose="05000000000000000000" pitchFamily="2" charset="2"/>
              <a:buChar char="Ø"/>
            </a:pPr>
            <a:r>
              <a:rPr lang="en-US" sz="1800" dirty="0">
                <a:latin typeface="Arial" pitchFamily="34" charset="0"/>
                <a:cs typeface="Arial" pitchFamily="34" charset="0"/>
              </a:rPr>
              <a:t>No spaces between terminals and </a:t>
            </a:r>
            <a:r>
              <a:rPr lang="en-US" sz="1800" dirty="0" err="1" smtClean="0">
                <a:latin typeface="Arial" pitchFamily="34" charset="0"/>
                <a:cs typeface="Arial" pitchFamily="34" charset="0"/>
              </a:rPr>
              <a:t>nonterminals</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Negative</a:t>
            </a:r>
            <a:r>
              <a:rPr lang="tr-TR" sz="1800" dirty="0" smtClean="0">
                <a:latin typeface="Arial" pitchFamily="34" charset="0"/>
                <a:cs typeface="Arial" pitchFamily="34" charset="0"/>
              </a:rPr>
              <a:t>)</a:t>
            </a:r>
          </a:p>
          <a:p>
            <a:pPr algn="just">
              <a:buFont typeface="Wingdings" panose="05000000000000000000" pitchFamily="2" charset="2"/>
              <a:buChar char="Ø"/>
            </a:pPr>
            <a:r>
              <a:rPr lang="en-US" sz="1800" dirty="0">
                <a:latin typeface="Arial" pitchFamily="34" charset="0"/>
                <a:cs typeface="Arial" pitchFamily="34" charset="0"/>
              </a:rPr>
              <a:t>Very little parentheses or </a:t>
            </a:r>
            <a:r>
              <a:rPr lang="en-US" sz="1800" dirty="0" smtClean="0">
                <a:latin typeface="Arial" pitchFamily="34" charset="0"/>
                <a:cs typeface="Arial" pitchFamily="34" charset="0"/>
              </a:rPr>
              <a:t>brackets</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positive</a:t>
            </a:r>
            <a:r>
              <a:rPr lang="tr-TR" sz="1800" dirty="0" smtClean="0">
                <a:latin typeface="Arial" pitchFamily="34" charset="0"/>
                <a:cs typeface="Arial" pitchFamily="34" charset="0"/>
              </a:rPr>
              <a:t>)</a:t>
            </a:r>
            <a:endParaRPr lang="en-US" sz="1800" dirty="0">
              <a:latin typeface="Arial" pitchFamily="34" charset="0"/>
              <a:cs typeface="Arial" pitchFamily="34" charset="0"/>
            </a:endParaRPr>
          </a:p>
          <a:p>
            <a:pPr algn="just">
              <a:buFont typeface="Wingdings" panose="05000000000000000000" pitchFamily="2" charset="2"/>
              <a:buChar char="Ø"/>
            </a:pPr>
            <a:endParaRPr lang="en-US" sz="1800" dirty="0">
              <a:latin typeface="Arial" pitchFamily="34" charset="0"/>
              <a:cs typeface="Arial" pitchFamily="34" charset="0"/>
            </a:endParaRPr>
          </a:p>
          <a:p>
            <a:pPr marL="0" indent="0" algn="just">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262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Wrıtabılıty</a:t>
            </a:r>
            <a:r>
              <a:rPr lang="tr-TR" dirty="0" smtClean="0"/>
              <a:t> of </a:t>
            </a:r>
            <a:r>
              <a:rPr lang="tr-TR" dirty="0" err="1" smtClean="0"/>
              <a:t>lua</a:t>
            </a:r>
            <a:endParaRPr lang="en-GB" dirty="0"/>
          </a:p>
        </p:txBody>
      </p:sp>
      <p:sp>
        <p:nvSpPr>
          <p:cNvPr id="3" name="İçerik Yer Tutucusu 2"/>
          <p:cNvSpPr>
            <a:spLocks noGrp="1"/>
          </p:cNvSpPr>
          <p:nvPr>
            <p:ph idx="1"/>
          </p:nvPr>
        </p:nvSpPr>
        <p:spPr>
          <a:xfrm>
            <a:off x="1141412" y="2249486"/>
            <a:ext cx="9905999" cy="4035403"/>
          </a:xfrm>
        </p:spPr>
        <p:txBody>
          <a:bodyPr>
            <a:normAutofit fontScale="70000" lnSpcReduction="20000"/>
          </a:bodyPr>
          <a:lstStyle/>
          <a:p>
            <a:pPr algn="just">
              <a:buFont typeface="Wingdings" panose="05000000000000000000" pitchFamily="2" charset="2"/>
              <a:buChar char="Ø"/>
            </a:pPr>
            <a:r>
              <a:rPr lang="en-GB" sz="2900" dirty="0" err="1">
                <a:latin typeface="Times New Roman" panose="02020603050405020304" pitchFamily="18" charset="0"/>
                <a:cs typeface="Times New Roman" panose="02020603050405020304" pitchFamily="18" charset="0"/>
              </a:rPr>
              <a:t>Lua</a:t>
            </a:r>
            <a:r>
              <a:rPr lang="en-GB" sz="2900" dirty="0">
                <a:latin typeface="Times New Roman" panose="02020603050405020304" pitchFamily="18" charset="0"/>
                <a:cs typeface="Times New Roman" panose="02020603050405020304" pitchFamily="18" charset="0"/>
              </a:rPr>
              <a:t> is highly writable, for both those who have not learned, and for those who already know, a </a:t>
            </a:r>
            <a:r>
              <a:rPr lang="en-GB" sz="2900" dirty="0" smtClean="0">
                <a:latin typeface="Times New Roman" panose="02020603050405020304" pitchFamily="18" charset="0"/>
                <a:cs typeface="Times New Roman" panose="02020603050405020304" pitchFamily="18" charset="0"/>
              </a:rPr>
              <a:t>C</a:t>
            </a:r>
            <a:r>
              <a:rPr lang="tr-TR" sz="2900" dirty="0" smtClean="0">
                <a:latin typeface="Times New Roman" panose="02020603050405020304" pitchFamily="18" charset="0"/>
                <a:cs typeface="Times New Roman" panose="02020603050405020304" pitchFamily="18" charset="0"/>
              </a:rPr>
              <a:t> </a:t>
            </a:r>
            <a:r>
              <a:rPr lang="en-GB" sz="2900" dirty="0" smtClean="0">
                <a:latin typeface="Times New Roman" panose="02020603050405020304" pitchFamily="18" charset="0"/>
                <a:cs typeface="Times New Roman" panose="02020603050405020304" pitchFamily="18" charset="0"/>
              </a:rPr>
              <a:t>based </a:t>
            </a:r>
            <a:r>
              <a:rPr lang="en-GB" sz="2900" dirty="0">
                <a:latin typeface="Times New Roman" panose="02020603050405020304" pitchFamily="18" charset="0"/>
                <a:cs typeface="Times New Roman" panose="02020603050405020304" pitchFamily="18" charset="0"/>
              </a:rPr>
              <a:t>language</a:t>
            </a:r>
            <a:r>
              <a:rPr lang="en-GB" sz="2900" dirty="0" smtClean="0">
                <a:latin typeface="Times New Roman" panose="02020603050405020304" pitchFamily="18" charset="0"/>
                <a:cs typeface="Times New Roman" panose="02020603050405020304" pitchFamily="18" charset="0"/>
              </a:rPr>
              <a:t>.</a:t>
            </a:r>
            <a:endParaRPr lang="tr-TR" sz="29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900" dirty="0">
                <a:latin typeface="Times New Roman" panose="02020603050405020304" pitchFamily="18" charset="0"/>
                <a:cs typeface="Times New Roman" panose="02020603050405020304" pitchFamily="18" charset="0"/>
              </a:rPr>
              <a:t>It shares many of the syntaxes from C based language, aside from that it does not require each line to end in a semicolon. </a:t>
            </a:r>
            <a:endParaRPr lang="tr-TR" sz="29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900" dirty="0">
                <a:latin typeface="Times New Roman" panose="02020603050405020304" pitchFamily="18" charset="0"/>
                <a:cs typeface="Times New Roman" panose="02020603050405020304" pitchFamily="18" charset="0"/>
              </a:rPr>
              <a:t>This reduces the probability of missed semicolon errors, </a:t>
            </a:r>
            <a:r>
              <a:rPr lang="en-GB" sz="2900" dirty="0" smtClean="0">
                <a:latin typeface="Times New Roman" panose="02020603050405020304" pitchFamily="18" charset="0"/>
                <a:cs typeface="Times New Roman" panose="02020603050405020304" pitchFamily="18" charset="0"/>
              </a:rPr>
              <a:t>and</a:t>
            </a:r>
            <a:r>
              <a:rPr lang="tr-TR" sz="2900" dirty="0" smtClean="0">
                <a:latin typeface="Times New Roman" panose="02020603050405020304" pitchFamily="18" charset="0"/>
                <a:cs typeface="Times New Roman" panose="02020603050405020304" pitchFamily="18" charset="0"/>
              </a:rPr>
              <a:t> </a:t>
            </a:r>
            <a:r>
              <a:rPr lang="en-GB" sz="2900" dirty="0" smtClean="0">
                <a:latin typeface="Times New Roman" panose="02020603050405020304" pitchFamily="18" charset="0"/>
                <a:cs typeface="Times New Roman" panose="02020603050405020304" pitchFamily="18" charset="0"/>
              </a:rPr>
              <a:t>won’t </a:t>
            </a:r>
            <a:r>
              <a:rPr lang="en-GB" sz="2900" dirty="0">
                <a:latin typeface="Times New Roman" panose="02020603050405020304" pitchFamily="18" charset="0"/>
                <a:cs typeface="Times New Roman" panose="02020603050405020304" pitchFamily="18" charset="0"/>
              </a:rPr>
              <a:t>throw any errors if they are placed, for those used to C</a:t>
            </a:r>
            <a:r>
              <a:rPr lang="en-GB" sz="2900" dirty="0" smtClean="0">
                <a:latin typeface="Times New Roman" panose="02020603050405020304" pitchFamily="18" charset="0"/>
                <a:cs typeface="Times New Roman" panose="02020603050405020304" pitchFamily="18" charset="0"/>
              </a:rPr>
              <a:t>.</a:t>
            </a:r>
            <a:endParaRPr lang="tr-TR" sz="29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900" dirty="0">
                <a:latin typeface="Times New Roman" panose="02020603050405020304" pitchFamily="18" charset="0"/>
                <a:cs typeface="Times New Roman" panose="02020603050405020304" pitchFamily="18" charset="0"/>
              </a:rPr>
              <a:t>The program enforces case sensitivity, which can increase the probability of errors from typing the wrong variable, if the programmer uses inconsistent casing or makes errors</a:t>
            </a:r>
            <a:r>
              <a:rPr lang="en-GB" sz="2900" dirty="0" smtClean="0">
                <a:latin typeface="Times New Roman" panose="02020603050405020304" pitchFamily="18" charset="0"/>
                <a:cs typeface="Times New Roman" panose="02020603050405020304" pitchFamily="18" charset="0"/>
              </a:rPr>
              <a:t>.</a:t>
            </a:r>
            <a:endParaRPr lang="tr-TR" sz="29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tr-TR" sz="2900" dirty="0" err="1" smtClean="0">
                <a:latin typeface="Times New Roman" panose="02020603050405020304" pitchFamily="18" charset="0"/>
                <a:cs typeface="Times New Roman" panose="02020603050405020304" pitchFamily="18" charset="0"/>
              </a:rPr>
              <a:t>Few</a:t>
            </a:r>
            <a:r>
              <a:rPr lang="tr-TR" sz="2900" dirty="0" smtClean="0">
                <a:latin typeface="Times New Roman" panose="02020603050405020304" pitchFamily="18" charset="0"/>
                <a:cs typeface="Times New Roman" panose="02020603050405020304" pitchFamily="18" charset="0"/>
              </a:rPr>
              <a:t> </a:t>
            </a:r>
            <a:r>
              <a:rPr lang="tr-TR" sz="2900" dirty="0" err="1" smtClean="0">
                <a:latin typeface="Times New Roman" panose="02020603050405020304" pitchFamily="18" charset="0"/>
                <a:cs typeface="Times New Roman" panose="02020603050405020304" pitchFamily="18" charset="0"/>
              </a:rPr>
              <a:t>keyword</a:t>
            </a:r>
            <a:r>
              <a:rPr lang="tr-TR" sz="2900" dirty="0" smtClean="0">
                <a:latin typeface="Times New Roman" panose="02020603050405020304" pitchFamily="18" charset="0"/>
                <a:cs typeface="Times New Roman" panose="02020603050405020304" pitchFamily="18" charset="0"/>
              </a:rPr>
              <a:t>(</a:t>
            </a:r>
            <a:r>
              <a:rPr lang="tr-TR" sz="2900" dirty="0" err="1" smtClean="0">
                <a:latin typeface="Times New Roman" panose="02020603050405020304" pitchFamily="18" charset="0"/>
                <a:cs typeface="Times New Roman" panose="02020603050405020304" pitchFamily="18" charset="0"/>
              </a:rPr>
              <a:t>positive</a:t>
            </a:r>
            <a:r>
              <a:rPr lang="tr-TR" sz="29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All blocks of code end with ‘end</a:t>
            </a:r>
            <a:r>
              <a:rPr lang="en-US" sz="2900" dirty="0" smtClean="0">
                <a:latin typeface="Times New Roman" panose="02020603050405020304" pitchFamily="18" charset="0"/>
                <a:cs typeface="Times New Roman" panose="02020603050405020304" pitchFamily="18" charset="0"/>
              </a:rPr>
              <a:t>’</a:t>
            </a:r>
            <a:r>
              <a:rPr lang="tr-TR" sz="2900" dirty="0" smtClean="0">
                <a:latin typeface="Times New Roman" panose="02020603050405020304" pitchFamily="18" charset="0"/>
                <a:cs typeface="Times New Roman" panose="02020603050405020304" pitchFamily="18" charset="0"/>
              </a:rPr>
              <a:t>(</a:t>
            </a:r>
            <a:r>
              <a:rPr lang="tr-TR" sz="2900" dirty="0" err="1" smtClean="0">
                <a:latin typeface="Times New Roman" panose="02020603050405020304" pitchFamily="18" charset="0"/>
                <a:cs typeface="Times New Roman" panose="02020603050405020304" pitchFamily="18" charset="0"/>
              </a:rPr>
              <a:t>positive</a:t>
            </a:r>
            <a:r>
              <a:rPr lang="tr-TR" sz="2900" dirty="0" smtClean="0">
                <a:latin typeface="Times New Roman" panose="02020603050405020304" pitchFamily="18" charset="0"/>
                <a:cs typeface="Times New Roman" panose="02020603050405020304" pitchFamily="18" charset="0"/>
              </a:rPr>
              <a:t>/</a:t>
            </a:r>
            <a:r>
              <a:rPr lang="tr-TR" sz="2900" dirty="0" err="1" smtClean="0">
                <a:latin typeface="Times New Roman" panose="02020603050405020304" pitchFamily="18" charset="0"/>
                <a:cs typeface="Times New Roman" panose="02020603050405020304" pitchFamily="18" charset="0"/>
              </a:rPr>
              <a:t>negative</a:t>
            </a:r>
            <a:r>
              <a:rPr lang="tr-TR" sz="2900" dirty="0" smtClean="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0">
              <a:buNone/>
            </a:pPr>
            <a:endParaRPr lang="tr-TR" dirty="0" smtClean="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73471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Relıabılıty</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en-GB" sz="2000" dirty="0" err="1"/>
              <a:t>Lua’s</a:t>
            </a:r>
            <a:r>
              <a:rPr lang="en-GB" sz="2000" dirty="0"/>
              <a:t> reliability depends quite heavily on what language it is extending</a:t>
            </a:r>
            <a:r>
              <a:rPr lang="en-GB" sz="2000" dirty="0" smtClean="0"/>
              <a:t>.</a:t>
            </a:r>
            <a:endParaRPr lang="tr-TR" sz="2000" dirty="0" smtClean="0"/>
          </a:p>
          <a:p>
            <a:pPr algn="just">
              <a:buFont typeface="Wingdings" panose="05000000000000000000" pitchFamily="2" charset="2"/>
              <a:buChar char="Ø"/>
            </a:pPr>
            <a:r>
              <a:rPr lang="en-GB" sz="2000" dirty="0"/>
              <a:t>It’s exception handling is dependent on the language being extended, and a language with robust exception handling will be extension assist </a:t>
            </a:r>
            <a:r>
              <a:rPr lang="en-GB" sz="2000" dirty="0" err="1"/>
              <a:t>Lua</a:t>
            </a:r>
            <a:r>
              <a:rPr lang="en-GB" sz="2000" dirty="0"/>
              <a:t>. </a:t>
            </a:r>
            <a:endParaRPr lang="tr-TR" sz="2000" dirty="0" smtClean="0"/>
          </a:p>
          <a:p>
            <a:pPr algn="just">
              <a:buFont typeface="Wingdings" panose="05000000000000000000" pitchFamily="2" charset="2"/>
              <a:buChar char="Ø"/>
            </a:pPr>
            <a:r>
              <a:rPr lang="en-GB" sz="2000" dirty="0" smtClean="0"/>
              <a:t>The </a:t>
            </a:r>
            <a:r>
              <a:rPr lang="en-GB" sz="2000" dirty="0"/>
              <a:t>type checking in </a:t>
            </a:r>
            <a:r>
              <a:rPr lang="en-GB" sz="2000" dirty="0" err="1"/>
              <a:t>Lua</a:t>
            </a:r>
            <a:r>
              <a:rPr lang="en-GB" sz="2000" dirty="0"/>
              <a:t> is performed only within assignment statements, which allows it to assist in finding errors in that way, but there is no type checking for the returning of functions and their parameters. </a:t>
            </a:r>
            <a:endParaRPr lang="tr-TR" sz="2000" dirty="0" smtClean="0"/>
          </a:p>
          <a:p>
            <a:pPr algn="just">
              <a:buFont typeface="Wingdings" panose="05000000000000000000" pitchFamily="2" charset="2"/>
              <a:buChar char="Ø"/>
            </a:pPr>
            <a:r>
              <a:rPr lang="en-GB" sz="2000" dirty="0" smtClean="0"/>
              <a:t>This </a:t>
            </a:r>
            <a:r>
              <a:rPr lang="en-GB" sz="2000" dirty="0"/>
              <a:t>can potentially cause misuse of functions by those unfamiliar with the program, or absent minded programmers.</a:t>
            </a:r>
          </a:p>
        </p:txBody>
      </p:sp>
    </p:spTree>
    <p:extLst>
      <p:ext uri="{BB962C8B-B14F-4D97-AF65-F5344CB8AC3E}">
        <p14:creationId xmlns:p14="http://schemas.microsoft.com/office/powerpoint/2010/main" val="2891033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Cost</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GB" dirty="0"/>
              <a:t>Resources for </a:t>
            </a:r>
            <a:r>
              <a:rPr lang="en-GB" dirty="0" err="1"/>
              <a:t>Lua</a:t>
            </a:r>
            <a:r>
              <a:rPr lang="en-GB" dirty="0"/>
              <a:t> are readily available as free </a:t>
            </a:r>
            <a:r>
              <a:rPr lang="en-GB" dirty="0" smtClean="0"/>
              <a:t>resources</a:t>
            </a:r>
            <a:endParaRPr lang="tr-TR" dirty="0" smtClean="0"/>
          </a:p>
          <a:p>
            <a:pPr algn="just">
              <a:buFont typeface="Wingdings" panose="05000000000000000000" pitchFamily="2" charset="2"/>
              <a:buChar char="Ø"/>
            </a:pPr>
            <a:r>
              <a:rPr lang="en-GB" dirty="0"/>
              <a:t>The cost of </a:t>
            </a:r>
            <a:r>
              <a:rPr lang="en-GB" dirty="0" err="1"/>
              <a:t>Lua</a:t>
            </a:r>
            <a:r>
              <a:rPr lang="en-GB" dirty="0"/>
              <a:t> lies solely in the amount of money it would take to train a programmer, or acquired a trained programmer</a:t>
            </a:r>
            <a:r>
              <a:rPr lang="en-GB" dirty="0" smtClean="0"/>
              <a:t>.</a:t>
            </a:r>
            <a:endParaRPr lang="tr-TR" dirty="0" smtClean="0"/>
          </a:p>
          <a:p>
            <a:pPr algn="just">
              <a:buFont typeface="Wingdings" panose="05000000000000000000" pitchFamily="2" charset="2"/>
              <a:buChar char="Ø"/>
            </a:pPr>
            <a:r>
              <a:rPr lang="en-GB" dirty="0"/>
              <a:t>Compilers for </a:t>
            </a:r>
            <a:r>
              <a:rPr lang="en-GB" dirty="0" err="1"/>
              <a:t>Lua</a:t>
            </a:r>
            <a:r>
              <a:rPr lang="en-GB" dirty="0"/>
              <a:t> are free, and are available as modules for many of the popular IDEs for other languages (upon which </a:t>
            </a:r>
            <a:r>
              <a:rPr lang="en-GB" dirty="0" err="1"/>
              <a:t>Lua</a:t>
            </a:r>
            <a:r>
              <a:rPr lang="en-GB" dirty="0"/>
              <a:t> expands).</a:t>
            </a:r>
          </a:p>
        </p:txBody>
      </p:sp>
    </p:spTree>
    <p:extLst>
      <p:ext uri="{BB962C8B-B14F-4D97-AF65-F5344CB8AC3E}">
        <p14:creationId xmlns:p14="http://schemas.microsoft.com/office/powerpoint/2010/main" val="15261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Portabılıty</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GB" dirty="0" err="1"/>
              <a:t>Lua</a:t>
            </a:r>
            <a:r>
              <a:rPr lang="en-GB" dirty="0"/>
              <a:t> </a:t>
            </a:r>
            <a:r>
              <a:rPr lang="en-GB" dirty="0" smtClean="0"/>
              <a:t>is</a:t>
            </a:r>
            <a:r>
              <a:rPr lang="tr-TR" dirty="0" smtClean="0"/>
              <a:t> </a:t>
            </a:r>
            <a:r>
              <a:rPr lang="tr-TR" dirty="0" err="1" smtClean="0"/>
              <a:t>distributed</a:t>
            </a:r>
            <a:r>
              <a:rPr lang="en-GB" dirty="0"/>
              <a:t> in a small package and builds out-of-the-box in all platforms that have a standard C compiler. </a:t>
            </a:r>
            <a:endParaRPr lang="tr-TR" dirty="0" smtClean="0"/>
          </a:p>
          <a:p>
            <a:pPr algn="just">
              <a:buFont typeface="Wingdings" panose="05000000000000000000" pitchFamily="2" charset="2"/>
              <a:buChar char="Ø"/>
            </a:pPr>
            <a:r>
              <a:rPr lang="en-GB" dirty="0" err="1" smtClean="0"/>
              <a:t>Lua</a:t>
            </a:r>
            <a:r>
              <a:rPr lang="en-GB" dirty="0" smtClean="0"/>
              <a:t> </a:t>
            </a:r>
            <a:r>
              <a:rPr lang="en-GB" dirty="0"/>
              <a:t>runs on all </a:t>
            </a:r>
            <a:r>
              <a:rPr lang="en-GB" dirty="0" err="1"/>
              <a:t>flavors</a:t>
            </a:r>
            <a:r>
              <a:rPr lang="en-GB" dirty="0"/>
              <a:t> of Unix and Windows, on mobile devices (running Android, iOS, BREW, Symbian, Windows Phone), on embedded microprocessors (such as ARM and Rabbit, for applications like Lego </a:t>
            </a:r>
            <a:r>
              <a:rPr lang="en-GB" dirty="0" err="1"/>
              <a:t>MindStorms</a:t>
            </a:r>
            <a:r>
              <a:rPr lang="en-GB" dirty="0"/>
              <a:t>), on IBM mainframes, etc.</a:t>
            </a:r>
          </a:p>
        </p:txBody>
      </p:sp>
    </p:spTree>
    <p:extLst>
      <p:ext uri="{BB962C8B-B14F-4D97-AF65-F5344CB8AC3E}">
        <p14:creationId xmlns:p14="http://schemas.microsoft.com/office/powerpoint/2010/main" val="288019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Some</a:t>
            </a:r>
            <a:r>
              <a:rPr lang="tr-TR" dirty="0" smtClean="0"/>
              <a:t> </a:t>
            </a:r>
            <a:r>
              <a:rPr lang="tr-TR" dirty="0" err="1" smtClean="0"/>
              <a:t>uses</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a:t>Game Programming</a:t>
            </a:r>
          </a:p>
          <a:p>
            <a:pPr>
              <a:buFont typeface="Wingdings" panose="05000000000000000000" pitchFamily="2" charset="2"/>
              <a:buChar char="Ø"/>
            </a:pPr>
            <a:r>
              <a:rPr lang="en-GB" dirty="0"/>
              <a:t>Scripting in Standalone Applications</a:t>
            </a:r>
          </a:p>
          <a:p>
            <a:pPr>
              <a:buFont typeface="Wingdings" panose="05000000000000000000" pitchFamily="2" charset="2"/>
              <a:buChar char="Ø"/>
            </a:pPr>
            <a:r>
              <a:rPr lang="en-GB" dirty="0"/>
              <a:t>Scripting in Web</a:t>
            </a:r>
          </a:p>
          <a:p>
            <a:pPr>
              <a:buFont typeface="Wingdings" panose="05000000000000000000" pitchFamily="2" charset="2"/>
              <a:buChar char="Ø"/>
            </a:pPr>
            <a:r>
              <a:rPr lang="en-GB" dirty="0"/>
              <a:t>Extensions and add-ons for databases like MySQL Proxy and MySQL </a:t>
            </a:r>
            <a:r>
              <a:rPr lang="en-GB" dirty="0" err="1"/>
              <a:t>WorkBench</a:t>
            </a:r>
            <a:endParaRPr lang="en-GB" dirty="0"/>
          </a:p>
          <a:p>
            <a:pPr>
              <a:buFont typeface="Wingdings" panose="05000000000000000000" pitchFamily="2" charset="2"/>
              <a:buChar char="Ø"/>
            </a:pPr>
            <a:r>
              <a:rPr lang="en-GB" dirty="0"/>
              <a:t>Security systems like Intrusion Detection System.</a:t>
            </a:r>
          </a:p>
          <a:p>
            <a:endParaRPr lang="en-GB" dirty="0"/>
          </a:p>
        </p:txBody>
      </p:sp>
    </p:spTree>
    <p:extLst>
      <p:ext uri="{BB962C8B-B14F-4D97-AF65-F5344CB8AC3E}">
        <p14:creationId xmlns:p14="http://schemas.microsoft.com/office/powerpoint/2010/main" val="2157389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Lua</a:t>
            </a:r>
            <a:r>
              <a:rPr lang="tr-TR" dirty="0" smtClean="0"/>
              <a:t> </a:t>
            </a:r>
            <a:r>
              <a:rPr lang="tr-TR" dirty="0" err="1" smtClean="0"/>
              <a:t>programmıng</a:t>
            </a:r>
            <a:r>
              <a:rPr lang="tr-TR" dirty="0" smtClean="0"/>
              <a:t> </a:t>
            </a:r>
            <a:r>
              <a:rPr lang="tr-TR" dirty="0" err="1" smtClean="0"/>
              <a:t>domaın</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US" dirty="0">
                <a:latin typeface="Arial" pitchFamily="34" charset="0"/>
                <a:cs typeface="Arial" pitchFamily="34" charset="0"/>
              </a:rPr>
              <a:t>Blizzard Entertainment: World of Warcraft scripting</a:t>
            </a:r>
          </a:p>
          <a:p>
            <a:pPr>
              <a:buFont typeface="Wingdings" panose="05000000000000000000" pitchFamily="2" charset="2"/>
              <a:buChar char="Ø"/>
            </a:pPr>
            <a:r>
              <a:rPr lang="en-US" dirty="0">
                <a:latin typeface="Arial" pitchFamily="34" charset="0"/>
                <a:cs typeface="Arial" pitchFamily="34" charset="0"/>
              </a:rPr>
              <a:t>Cisco Systems</a:t>
            </a:r>
          </a:p>
          <a:p>
            <a:pPr>
              <a:buFont typeface="Wingdings" panose="05000000000000000000" pitchFamily="2" charset="2"/>
              <a:buChar char="Ø"/>
            </a:pPr>
            <a:r>
              <a:rPr lang="en-US" dirty="0">
                <a:latin typeface="Arial" pitchFamily="34" charset="0"/>
                <a:cs typeface="Arial" pitchFamily="34" charset="0"/>
              </a:rPr>
              <a:t>Maxis/EA: SimCity 4</a:t>
            </a:r>
          </a:p>
          <a:p>
            <a:pPr>
              <a:buFont typeface="Wingdings" panose="05000000000000000000" pitchFamily="2" charset="2"/>
              <a:buChar char="Ø"/>
            </a:pPr>
            <a:r>
              <a:rPr lang="en-US" dirty="0">
                <a:latin typeface="Arial" pitchFamily="34" charset="0"/>
                <a:cs typeface="Arial" pitchFamily="34" charset="0"/>
              </a:rPr>
              <a:t>Adobe: Adobe Photoshop </a:t>
            </a:r>
            <a:r>
              <a:rPr lang="en-US" dirty="0" err="1">
                <a:latin typeface="Arial" pitchFamily="34" charset="0"/>
                <a:cs typeface="Arial" pitchFamily="34" charset="0"/>
              </a:rPr>
              <a:t>Lightroom</a:t>
            </a:r>
            <a:endParaRPr lang="en-US" dirty="0">
              <a:latin typeface="Arial" pitchFamily="34" charset="0"/>
              <a:cs typeface="Arial" pitchFamily="34" charset="0"/>
            </a:endParaRPr>
          </a:p>
          <a:p>
            <a:pPr>
              <a:buFont typeface="Wingdings" panose="05000000000000000000" pitchFamily="2" charset="2"/>
              <a:buChar char="Ø"/>
            </a:pPr>
            <a:r>
              <a:rPr lang="en-US" dirty="0">
                <a:latin typeface="Arial" pitchFamily="34" charset="0"/>
                <a:cs typeface="Arial" pitchFamily="34" charset="0"/>
              </a:rPr>
              <a:t>Many video games use </a:t>
            </a:r>
            <a:r>
              <a:rPr lang="en-US" dirty="0" err="1">
                <a:latin typeface="Arial" pitchFamily="34" charset="0"/>
                <a:cs typeface="Arial" pitchFamily="34" charset="0"/>
              </a:rPr>
              <a:t>Lua</a:t>
            </a:r>
            <a:endParaRPr lang="en-US" dirty="0">
              <a:latin typeface="Arial" pitchFamily="34" charset="0"/>
              <a:cs typeface="Arial" pitchFamily="34" charset="0"/>
            </a:endParaRPr>
          </a:p>
          <a:p>
            <a:endParaRPr lang="en-GB" dirty="0"/>
          </a:p>
        </p:txBody>
      </p:sp>
    </p:spTree>
    <p:extLst>
      <p:ext uri="{BB962C8B-B14F-4D97-AF65-F5344CB8AC3E}">
        <p14:creationId xmlns:p14="http://schemas.microsoft.com/office/powerpoint/2010/main" val="2008268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COMPILER OR INTERPRETER OF LUA</a:t>
            </a:r>
            <a:endParaRPr lang="en-GB" dirty="0"/>
          </a:p>
        </p:txBody>
      </p:sp>
      <p:pic>
        <p:nvPicPr>
          <p:cNvPr id="4" name="İçerik Yer Tutucusu 3"/>
          <p:cNvPicPr>
            <a:picLocks noGrp="1" noChangeAspect="1"/>
          </p:cNvPicPr>
          <p:nvPr>
            <p:ph idx="1"/>
          </p:nvPr>
        </p:nvPicPr>
        <p:blipFill>
          <a:blip r:embed="rId2"/>
          <a:stretch>
            <a:fillRect/>
          </a:stretch>
        </p:blipFill>
        <p:spPr>
          <a:xfrm>
            <a:off x="3062264" y="2097088"/>
            <a:ext cx="5721128" cy="4166612"/>
          </a:xfrm>
          <a:prstGeom prst="rect">
            <a:avLst/>
          </a:prstGeom>
        </p:spPr>
      </p:pic>
    </p:spTree>
    <p:extLst>
      <p:ext uri="{BB962C8B-B14F-4D97-AF65-F5344CB8AC3E}">
        <p14:creationId xmlns:p14="http://schemas.microsoft.com/office/powerpoint/2010/main" val="1696465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Ide</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a:t>For Windows </a:t>
            </a:r>
            <a:r>
              <a:rPr lang="en-GB" dirty="0" err="1"/>
              <a:t>SciTE</a:t>
            </a:r>
            <a:r>
              <a:rPr lang="en-GB" dirty="0"/>
              <a:t>, </a:t>
            </a:r>
            <a:r>
              <a:rPr lang="en-GB" dirty="0" err="1"/>
              <a:t>Lua</a:t>
            </a:r>
            <a:r>
              <a:rPr lang="en-GB" dirty="0"/>
              <a:t> IDE is the default IDE provided by </a:t>
            </a:r>
            <a:r>
              <a:rPr lang="en-GB" dirty="0" smtClean="0"/>
              <a:t>the</a:t>
            </a:r>
            <a:r>
              <a:rPr lang="tr-TR" dirty="0" smtClean="0"/>
              <a:t> </a:t>
            </a:r>
            <a:r>
              <a:rPr lang="en-GB" dirty="0" err="1" smtClean="0"/>
              <a:t>Lua</a:t>
            </a:r>
            <a:r>
              <a:rPr lang="en-GB" dirty="0" smtClean="0"/>
              <a:t> </a:t>
            </a:r>
            <a:r>
              <a:rPr lang="en-GB" dirty="0"/>
              <a:t>creator team. </a:t>
            </a:r>
            <a:endParaRPr lang="tr-TR" dirty="0" smtClean="0"/>
          </a:p>
          <a:p>
            <a:pPr>
              <a:buFont typeface="Wingdings" panose="05000000000000000000" pitchFamily="2" charset="2"/>
              <a:buChar char="Ø"/>
            </a:pPr>
            <a:r>
              <a:rPr lang="en-GB" dirty="0" smtClean="0"/>
              <a:t>The </a:t>
            </a:r>
            <a:r>
              <a:rPr lang="en-GB" dirty="0"/>
              <a:t>alternate IDE available is from </a:t>
            </a:r>
            <a:r>
              <a:rPr lang="en-GB" dirty="0" err="1"/>
              <a:t>ZeroBrane</a:t>
            </a:r>
            <a:r>
              <a:rPr lang="en-GB" dirty="0"/>
              <a:t> Studio, which is available across multiple platforms like Windows, Mac and Linux. </a:t>
            </a:r>
            <a:endParaRPr lang="tr-TR" dirty="0" smtClean="0"/>
          </a:p>
          <a:p>
            <a:pPr>
              <a:buFont typeface="Wingdings" panose="05000000000000000000" pitchFamily="2" charset="2"/>
              <a:buChar char="Ø"/>
            </a:pPr>
            <a:r>
              <a:rPr lang="en-GB" dirty="0" smtClean="0"/>
              <a:t>There </a:t>
            </a:r>
            <a:r>
              <a:rPr lang="en-GB" dirty="0"/>
              <a:t>are also plugins for eclipse that enable the </a:t>
            </a:r>
            <a:r>
              <a:rPr lang="en-GB" dirty="0" err="1"/>
              <a:t>Lua</a:t>
            </a:r>
            <a:r>
              <a:rPr lang="en-GB" dirty="0"/>
              <a:t> development. Using IDE makes it easier for development with features like code completion and is highly recommended. The IDE also provides interactive mode programming similar to the command line version of </a:t>
            </a:r>
            <a:r>
              <a:rPr lang="en-GB" dirty="0" err="1"/>
              <a:t>Lua</a:t>
            </a:r>
            <a:r>
              <a:rPr lang="en-GB" dirty="0"/>
              <a:t>.</a:t>
            </a:r>
          </a:p>
        </p:txBody>
      </p:sp>
    </p:spTree>
    <p:extLst>
      <p:ext uri="{BB962C8B-B14F-4D97-AF65-F5344CB8AC3E}">
        <p14:creationId xmlns:p14="http://schemas.microsoft.com/office/powerpoint/2010/main" val="1229041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history</a:t>
            </a:r>
            <a:endParaRPr lang="en-GB"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Lua</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means </a:t>
            </a:r>
            <a:r>
              <a:rPr lang="en-GB" dirty="0">
                <a:latin typeface="Times New Roman" panose="02020603050405020304" pitchFamily="18" charset="0"/>
                <a:cs typeface="Times New Roman" panose="02020603050405020304" pitchFamily="18" charset="0"/>
              </a:rPr>
              <a:t>"Moon" in Portuguese</a:t>
            </a:r>
            <a:r>
              <a:rPr lang="en-GB"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appeared in 1993</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by Roberto </a:t>
            </a:r>
            <a:r>
              <a:rPr lang="en-US" dirty="0" err="1">
                <a:latin typeface="Times New Roman" panose="02020603050405020304" pitchFamily="18" charset="0"/>
                <a:cs typeface="Times New Roman" panose="02020603050405020304" pitchFamily="18" charset="0"/>
              </a:rPr>
              <a:t>Ierusalimschy</a:t>
            </a:r>
            <a:r>
              <a:rPr lang="en-US" dirty="0">
                <a:latin typeface="Times New Roman" panose="02020603050405020304" pitchFamily="18" charset="0"/>
                <a:cs typeface="Times New Roman" panose="02020603050405020304" pitchFamily="18" charset="0"/>
              </a:rPr>
              <a:t>, Luiz Henrique de </a:t>
            </a:r>
            <a:r>
              <a:rPr lang="en-US" dirty="0" err="1">
                <a:latin typeface="Times New Roman" panose="02020603050405020304" pitchFamily="18" charset="0"/>
                <a:cs typeface="Times New Roman" panose="02020603050405020304" pitchFamily="18" charset="0"/>
              </a:rPr>
              <a:t>Figueiredo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Waldemar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Celes</a:t>
            </a:r>
            <a:r>
              <a:rPr lang="en-US" dirty="0">
                <a:latin typeface="Times New Roman" panose="02020603050405020304" pitchFamily="18" charset="0"/>
                <a:cs typeface="Times New Roman" panose="02020603050405020304" pitchFamily="18" charset="0"/>
              </a:rPr>
              <a:t> at Pontifical Catholic University of Rio de Janeiro in Brazil</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It was first created in 1993 as a fusion of two other languages, a scientific language and a language made for geological surveys.</a:t>
            </a:r>
            <a:endParaRPr lang="tr-T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dirty="0"/>
          </a:p>
        </p:txBody>
      </p:sp>
      <p:pic>
        <p:nvPicPr>
          <p:cNvPr id="4" name="Resim 3"/>
          <p:cNvPicPr>
            <a:picLocks noChangeAspect="1"/>
          </p:cNvPicPr>
          <p:nvPr/>
        </p:nvPicPr>
        <p:blipFill>
          <a:blip r:embed="rId2"/>
          <a:stretch>
            <a:fillRect/>
          </a:stretch>
        </p:blipFill>
        <p:spPr>
          <a:xfrm>
            <a:off x="7391402" y="734096"/>
            <a:ext cx="3992449" cy="2395470"/>
          </a:xfrm>
          <a:prstGeom prst="rect">
            <a:avLst/>
          </a:prstGeom>
        </p:spPr>
      </p:pic>
    </p:spTree>
    <p:extLst>
      <p:ext uri="{BB962C8B-B14F-4D97-AF65-F5344CB8AC3E}">
        <p14:creationId xmlns:p14="http://schemas.microsoft.com/office/powerpoint/2010/main" val="426305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Ide</a:t>
            </a:r>
            <a:r>
              <a:rPr lang="tr-TR" dirty="0" smtClean="0"/>
              <a:t> of </a:t>
            </a:r>
            <a:r>
              <a:rPr lang="tr-TR" dirty="0" err="1" smtClean="0"/>
              <a:t>lua</a:t>
            </a:r>
            <a:endParaRPr lang="en-GB" dirty="0"/>
          </a:p>
        </p:txBody>
      </p:sp>
      <p:pic>
        <p:nvPicPr>
          <p:cNvPr id="4" name="İçerik Yer Tutucusu 3"/>
          <p:cNvPicPr>
            <a:picLocks noGrp="1" noChangeAspect="1"/>
          </p:cNvPicPr>
          <p:nvPr>
            <p:ph idx="1"/>
          </p:nvPr>
        </p:nvPicPr>
        <p:blipFill>
          <a:blip r:embed="rId2"/>
          <a:stretch>
            <a:fillRect/>
          </a:stretch>
        </p:blipFill>
        <p:spPr>
          <a:xfrm>
            <a:off x="474932" y="2097088"/>
            <a:ext cx="10969152" cy="3994619"/>
          </a:xfrm>
          <a:prstGeom prst="rect">
            <a:avLst/>
          </a:prstGeom>
        </p:spPr>
      </p:pic>
    </p:spTree>
    <p:extLst>
      <p:ext uri="{BB962C8B-B14F-4D97-AF65-F5344CB8AC3E}">
        <p14:creationId xmlns:p14="http://schemas.microsoft.com/office/powerpoint/2010/main" val="1314641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Ide</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err="1"/>
              <a:t>ZeroBrane</a:t>
            </a:r>
            <a:r>
              <a:rPr lang="en-GB" dirty="0"/>
              <a:t> Studio is a lightweight </a:t>
            </a:r>
            <a:r>
              <a:rPr lang="en-GB" dirty="0" err="1"/>
              <a:t>Lua</a:t>
            </a:r>
            <a:r>
              <a:rPr lang="en-GB" dirty="0"/>
              <a:t> IDE with code completion, syntax highlighting, live coding, code </a:t>
            </a:r>
            <a:r>
              <a:rPr lang="en-GB" dirty="0" err="1"/>
              <a:t>analyzer</a:t>
            </a:r>
            <a:r>
              <a:rPr lang="en-GB" dirty="0"/>
              <a:t>, and debugging support for </a:t>
            </a:r>
            <a:r>
              <a:rPr lang="en-GB" dirty="0" err="1"/>
              <a:t>Lua</a:t>
            </a:r>
            <a:r>
              <a:rPr lang="en-GB" dirty="0"/>
              <a:t> 5.1, </a:t>
            </a:r>
            <a:r>
              <a:rPr lang="en-GB" dirty="0" err="1"/>
              <a:t>Lua</a:t>
            </a:r>
            <a:r>
              <a:rPr lang="en-GB" dirty="0"/>
              <a:t> 5.2, </a:t>
            </a:r>
            <a:r>
              <a:rPr lang="en-GB" dirty="0" err="1"/>
              <a:t>Lua</a:t>
            </a:r>
            <a:r>
              <a:rPr lang="en-GB" dirty="0"/>
              <a:t> 5.3, </a:t>
            </a:r>
            <a:r>
              <a:rPr lang="en-GB" dirty="0" err="1"/>
              <a:t>LuaJIT</a:t>
            </a:r>
            <a:r>
              <a:rPr lang="en-GB" dirty="0"/>
              <a:t>, and other </a:t>
            </a:r>
            <a:r>
              <a:rPr lang="en-GB" dirty="0" err="1"/>
              <a:t>Lua</a:t>
            </a:r>
            <a:r>
              <a:rPr lang="en-GB" dirty="0"/>
              <a:t> </a:t>
            </a:r>
            <a:r>
              <a:rPr lang="en-GB" dirty="0" smtClean="0"/>
              <a:t>engines.</a:t>
            </a:r>
            <a:endParaRPr lang="tr-TR" dirty="0" smtClean="0"/>
          </a:p>
          <a:p>
            <a:pPr>
              <a:buFont typeface="Wingdings" panose="05000000000000000000" pitchFamily="2" charset="2"/>
              <a:buChar char="Ø"/>
            </a:pPr>
            <a:r>
              <a:rPr lang="en-GB" dirty="0" smtClean="0"/>
              <a:t>Unlike </a:t>
            </a:r>
            <a:r>
              <a:rPr lang="en-GB" dirty="0" err="1"/>
              <a:t>Decoda</a:t>
            </a:r>
            <a:r>
              <a:rPr lang="en-GB" dirty="0"/>
              <a:t>, it runs on Windows, </a:t>
            </a:r>
            <a:r>
              <a:rPr lang="en-GB" dirty="0" err="1"/>
              <a:t>macOS</a:t>
            </a:r>
            <a:r>
              <a:rPr lang="en-GB" dirty="0"/>
              <a:t>, and Linux and supports various </a:t>
            </a:r>
            <a:r>
              <a:rPr lang="en-GB" dirty="0" err="1"/>
              <a:t>Lua</a:t>
            </a:r>
            <a:r>
              <a:rPr lang="en-GB" dirty="0"/>
              <a:t> versions with on-device debugging.</a:t>
            </a:r>
          </a:p>
        </p:txBody>
      </p:sp>
    </p:spTree>
    <p:extLst>
      <p:ext uri="{BB962C8B-B14F-4D97-AF65-F5344CB8AC3E}">
        <p14:creationId xmlns:p14="http://schemas.microsoft.com/office/powerpoint/2010/main" val="1275996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0"/>
            <a:ext cx="9905998" cy="1478570"/>
          </a:xfrm>
        </p:spPr>
        <p:txBody>
          <a:bodyPr/>
          <a:lstStyle/>
          <a:p>
            <a:pPr algn="ctr"/>
            <a:r>
              <a:rPr lang="tr-TR" dirty="0" smtClean="0"/>
              <a:t>POPULARITY OF LUA</a:t>
            </a:r>
            <a:endParaRPr lang="en-GB" dirty="0"/>
          </a:p>
        </p:txBody>
      </p:sp>
      <p:pic>
        <p:nvPicPr>
          <p:cNvPr id="4" name="İçerik Yer Tutucusu 3"/>
          <p:cNvPicPr>
            <a:picLocks noGrp="1" noChangeAspect="1"/>
          </p:cNvPicPr>
          <p:nvPr>
            <p:ph idx="1"/>
          </p:nvPr>
        </p:nvPicPr>
        <p:blipFill>
          <a:blip r:embed="rId2"/>
          <a:stretch>
            <a:fillRect/>
          </a:stretch>
        </p:blipFill>
        <p:spPr>
          <a:xfrm>
            <a:off x="6478072" y="1067736"/>
            <a:ext cx="5381685" cy="5184626"/>
          </a:xfrm>
          <a:prstGeom prst="rect">
            <a:avLst/>
          </a:prstGeom>
        </p:spPr>
      </p:pic>
      <p:pic>
        <p:nvPicPr>
          <p:cNvPr id="5" name="Resim 4"/>
          <p:cNvPicPr>
            <a:picLocks noChangeAspect="1"/>
          </p:cNvPicPr>
          <p:nvPr/>
        </p:nvPicPr>
        <p:blipFill>
          <a:blip r:embed="rId3"/>
          <a:stretch>
            <a:fillRect/>
          </a:stretch>
        </p:blipFill>
        <p:spPr>
          <a:xfrm>
            <a:off x="329067" y="1067736"/>
            <a:ext cx="5865671" cy="5198794"/>
          </a:xfrm>
          <a:prstGeom prst="rect">
            <a:avLst/>
          </a:prstGeom>
        </p:spPr>
      </p:pic>
      <p:pic>
        <p:nvPicPr>
          <p:cNvPr id="6" name="Resim 5"/>
          <p:cNvPicPr>
            <a:picLocks noChangeAspect="1"/>
          </p:cNvPicPr>
          <p:nvPr/>
        </p:nvPicPr>
        <p:blipFill>
          <a:blip r:embed="rId4"/>
          <a:stretch>
            <a:fillRect/>
          </a:stretch>
        </p:blipFill>
        <p:spPr>
          <a:xfrm>
            <a:off x="560887" y="6252362"/>
            <a:ext cx="4822483" cy="536792"/>
          </a:xfrm>
          <a:prstGeom prst="rect">
            <a:avLst/>
          </a:prstGeom>
        </p:spPr>
      </p:pic>
    </p:spTree>
    <p:extLst>
      <p:ext uri="{BB962C8B-B14F-4D97-AF65-F5344CB8AC3E}">
        <p14:creationId xmlns:p14="http://schemas.microsoft.com/office/powerpoint/2010/main" val="1956488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normAutofit fontScale="90000"/>
          </a:bodyPr>
          <a:lstStyle/>
          <a:p>
            <a:r>
              <a:rPr lang="en-GB" b="1" dirty="0"/>
              <a:t/>
            </a:r>
            <a:br>
              <a:rPr lang="en-GB" b="1" dirty="0"/>
            </a:br>
            <a:r>
              <a:rPr lang="en-GB" b="1" dirty="0" err="1"/>
              <a:t>Lua</a:t>
            </a:r>
            <a:r>
              <a:rPr lang="en-GB" b="1" dirty="0"/>
              <a:t> Community Engagement</a:t>
            </a:r>
            <a:br>
              <a:rPr lang="en-GB" b="1" dirty="0"/>
            </a:br>
            <a:endParaRPr lang="en-GB" b="1" dirty="0"/>
          </a:p>
        </p:txBody>
      </p:sp>
      <p:pic>
        <p:nvPicPr>
          <p:cNvPr id="7" name="İçerik Yer Tutucusu 6"/>
          <p:cNvPicPr>
            <a:picLocks noGrp="1" noChangeAspect="1"/>
          </p:cNvPicPr>
          <p:nvPr>
            <p:ph idx="1"/>
          </p:nvPr>
        </p:nvPicPr>
        <p:blipFill>
          <a:blip r:embed="rId2"/>
          <a:stretch>
            <a:fillRect/>
          </a:stretch>
        </p:blipFill>
        <p:spPr>
          <a:xfrm>
            <a:off x="5289649" y="609601"/>
            <a:ext cx="5850575" cy="5181599"/>
          </a:xfrm>
          <a:prstGeom prst="rect">
            <a:avLst/>
          </a:prstGeom>
        </p:spPr>
      </p:pic>
      <p:sp>
        <p:nvSpPr>
          <p:cNvPr id="6" name="Metin Yer Tutucusu 5"/>
          <p:cNvSpPr>
            <a:spLocks noGrp="1"/>
          </p:cNvSpPr>
          <p:nvPr>
            <p:ph type="body" sz="half" idx="2"/>
          </p:nvPr>
        </p:nvSpPr>
        <p:spPr/>
        <p:txBody>
          <a:bodyPr/>
          <a:lstStyle/>
          <a:p>
            <a:r>
              <a:rPr lang="en-GB" dirty="0" err="1"/>
              <a:t>Lua</a:t>
            </a:r>
            <a:r>
              <a:rPr lang="en-GB" dirty="0"/>
              <a:t> came in 17th overall for community </a:t>
            </a:r>
            <a:r>
              <a:rPr lang="en-GB" dirty="0" smtClean="0"/>
              <a:t>engagement</a:t>
            </a:r>
            <a:r>
              <a:rPr lang="tr-TR" dirty="0" smtClean="0"/>
              <a:t>.</a:t>
            </a:r>
          </a:p>
          <a:p>
            <a:r>
              <a:rPr lang="en-GB" dirty="0"/>
              <a:t>Although we wouldn’t recommend learning </a:t>
            </a:r>
            <a:r>
              <a:rPr lang="en-GB" dirty="0" err="1"/>
              <a:t>Lua</a:t>
            </a:r>
            <a:r>
              <a:rPr lang="en-GB" dirty="0"/>
              <a:t> as a beginner, its relative popularity on </a:t>
            </a:r>
            <a:r>
              <a:rPr lang="en-GB" dirty="0" err="1"/>
              <a:t>Freenode</a:t>
            </a:r>
            <a:r>
              <a:rPr lang="en-GB" dirty="0"/>
              <a:t> and Facebook show that people are still interested in </a:t>
            </a:r>
            <a:r>
              <a:rPr lang="en-GB" dirty="0" err="1"/>
              <a:t>Lua</a:t>
            </a:r>
            <a:r>
              <a:rPr lang="en-GB" dirty="0"/>
              <a:t>.</a:t>
            </a:r>
          </a:p>
        </p:txBody>
      </p:sp>
    </p:spTree>
    <p:extLst>
      <p:ext uri="{BB962C8B-B14F-4D97-AF65-F5344CB8AC3E}">
        <p14:creationId xmlns:p14="http://schemas.microsoft.com/office/powerpoint/2010/main" val="3790544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1146704" y="0"/>
            <a:ext cx="3856037" cy="1639884"/>
          </a:xfrm>
        </p:spPr>
        <p:txBody>
          <a:bodyPr/>
          <a:lstStyle/>
          <a:p>
            <a:pPr algn="ctr"/>
            <a:r>
              <a:rPr lang="en-GB" b="1" dirty="0"/>
              <a:t/>
            </a:r>
            <a:br>
              <a:rPr lang="en-GB" b="1" dirty="0"/>
            </a:br>
            <a:r>
              <a:rPr lang="en-GB" b="1" dirty="0" err="1"/>
              <a:t>Lua</a:t>
            </a:r>
            <a:r>
              <a:rPr lang="en-GB" b="1" dirty="0"/>
              <a:t> Job Market</a:t>
            </a:r>
            <a:br>
              <a:rPr lang="en-GB" b="1" dirty="0"/>
            </a:br>
            <a:endParaRPr lang="en-GB" dirty="0"/>
          </a:p>
        </p:txBody>
      </p:sp>
      <p:pic>
        <p:nvPicPr>
          <p:cNvPr id="4" name="İçerik Yer Tutucusu 3"/>
          <p:cNvPicPr>
            <a:picLocks noGrp="1" noChangeAspect="1"/>
          </p:cNvPicPr>
          <p:nvPr>
            <p:ph idx="1"/>
          </p:nvPr>
        </p:nvPicPr>
        <p:blipFill>
          <a:blip r:embed="rId2"/>
          <a:stretch>
            <a:fillRect/>
          </a:stretch>
        </p:blipFill>
        <p:spPr>
          <a:xfrm>
            <a:off x="5220495" y="609602"/>
            <a:ext cx="5990470" cy="5181598"/>
          </a:xfrm>
          <a:prstGeom prst="rect">
            <a:avLst/>
          </a:prstGeom>
        </p:spPr>
      </p:pic>
      <p:sp>
        <p:nvSpPr>
          <p:cNvPr id="7" name="Metin Yer Tutucusu 6"/>
          <p:cNvSpPr>
            <a:spLocks noGrp="1"/>
          </p:cNvSpPr>
          <p:nvPr>
            <p:ph type="body" sz="half" idx="2"/>
          </p:nvPr>
        </p:nvSpPr>
        <p:spPr>
          <a:xfrm>
            <a:off x="1146705" y="1313645"/>
            <a:ext cx="3856037" cy="4477555"/>
          </a:xfrm>
        </p:spPr>
        <p:txBody>
          <a:bodyPr/>
          <a:lstStyle/>
          <a:p>
            <a:pPr marL="285750" indent="-285750" algn="just">
              <a:buFont typeface="Wingdings" panose="05000000000000000000" pitchFamily="2" charset="2"/>
              <a:buChar char="Ø"/>
            </a:pPr>
            <a:r>
              <a:rPr lang="en-GB" dirty="0" err="1"/>
              <a:t>Lua</a:t>
            </a:r>
            <a:r>
              <a:rPr lang="en-GB" dirty="0"/>
              <a:t> ranks 18th place in terms of hiring and 12th in terms of developer supply, giving it an overall job market ranking of 17th place</a:t>
            </a:r>
            <a:r>
              <a:rPr lang="en-GB" dirty="0" smtClean="0"/>
              <a:t>.</a:t>
            </a:r>
            <a:endParaRPr lang="tr-TR" dirty="0" smtClean="0"/>
          </a:p>
          <a:p>
            <a:pPr marL="285750" indent="-285750" algn="just">
              <a:buFont typeface="Wingdings" panose="05000000000000000000" pitchFamily="2" charset="2"/>
              <a:buChar char="Ø"/>
            </a:pPr>
            <a:r>
              <a:rPr lang="en-GB" dirty="0"/>
              <a:t>There are more </a:t>
            </a:r>
            <a:r>
              <a:rPr lang="en-GB" dirty="0" err="1"/>
              <a:t>Lua</a:t>
            </a:r>
            <a:r>
              <a:rPr lang="en-GB" dirty="0"/>
              <a:t> developers than there are companies who need </a:t>
            </a:r>
            <a:r>
              <a:rPr lang="en-GB" dirty="0" err="1"/>
              <a:t>Lua</a:t>
            </a:r>
            <a:r>
              <a:rPr lang="en-GB" dirty="0"/>
              <a:t> developers</a:t>
            </a:r>
            <a:r>
              <a:rPr lang="en-GB" dirty="0" smtClean="0"/>
              <a:t>.</a:t>
            </a:r>
            <a:endParaRPr lang="tr-TR" dirty="0" smtClean="0"/>
          </a:p>
          <a:p>
            <a:pPr marL="285750" indent="-285750" algn="just">
              <a:buFont typeface="Wingdings" panose="05000000000000000000" pitchFamily="2" charset="2"/>
              <a:buChar char="Ø"/>
            </a:pPr>
            <a:r>
              <a:rPr lang="tr-TR" dirty="0" smtClean="0"/>
              <a:t>S</a:t>
            </a:r>
            <a:r>
              <a:rPr lang="en-GB" dirty="0" smtClean="0"/>
              <a:t>tackshare.io </a:t>
            </a:r>
            <a:r>
              <a:rPr lang="en-GB" dirty="0"/>
              <a:t>data shows that </a:t>
            </a:r>
            <a:r>
              <a:rPr lang="en-GB" dirty="0" err="1"/>
              <a:t>Lua</a:t>
            </a:r>
            <a:r>
              <a:rPr lang="en-GB" dirty="0"/>
              <a:t> isn’t performing as well as other languages that came out around the same time.</a:t>
            </a:r>
          </a:p>
        </p:txBody>
      </p:sp>
    </p:spTree>
    <p:extLst>
      <p:ext uri="{BB962C8B-B14F-4D97-AF65-F5344CB8AC3E}">
        <p14:creationId xmlns:p14="http://schemas.microsoft.com/office/powerpoint/2010/main" val="141272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7"/>
          <p:cNvSpPr>
            <a:spLocks noGrp="1"/>
          </p:cNvSpPr>
          <p:nvPr>
            <p:ph type="title"/>
          </p:nvPr>
        </p:nvSpPr>
        <p:spPr>
          <a:xfrm>
            <a:off x="1146705" y="-446466"/>
            <a:ext cx="3856037" cy="1639884"/>
          </a:xfrm>
        </p:spPr>
        <p:txBody>
          <a:bodyPr/>
          <a:lstStyle/>
          <a:p>
            <a:pPr algn="ctr"/>
            <a:r>
              <a:rPr lang="tr-TR" dirty="0" err="1" smtClean="0"/>
              <a:t>Lua’S</a:t>
            </a:r>
            <a:r>
              <a:rPr lang="tr-TR" dirty="0"/>
              <a:t> </a:t>
            </a:r>
            <a:r>
              <a:rPr lang="tr-TR" dirty="0" smtClean="0"/>
              <a:t>GROWTH</a:t>
            </a:r>
            <a:endParaRPr lang="en-GB" dirty="0"/>
          </a:p>
        </p:txBody>
      </p:sp>
      <p:pic>
        <p:nvPicPr>
          <p:cNvPr id="11" name="İçerik Yer Tutucusu 10"/>
          <p:cNvPicPr>
            <a:picLocks noGrp="1" noChangeAspect="1"/>
          </p:cNvPicPr>
          <p:nvPr>
            <p:ph idx="1"/>
          </p:nvPr>
        </p:nvPicPr>
        <p:blipFill>
          <a:blip r:embed="rId2"/>
          <a:stretch>
            <a:fillRect/>
          </a:stretch>
        </p:blipFill>
        <p:spPr>
          <a:xfrm>
            <a:off x="5230341" y="609601"/>
            <a:ext cx="5742930" cy="5181599"/>
          </a:xfrm>
          <a:prstGeom prst="rect">
            <a:avLst/>
          </a:prstGeom>
        </p:spPr>
      </p:pic>
      <p:sp>
        <p:nvSpPr>
          <p:cNvPr id="10" name="Metin Yer Tutucusu 9"/>
          <p:cNvSpPr>
            <a:spLocks noGrp="1"/>
          </p:cNvSpPr>
          <p:nvPr>
            <p:ph type="body" sz="half" idx="2"/>
          </p:nvPr>
        </p:nvSpPr>
        <p:spPr>
          <a:xfrm>
            <a:off x="1146705" y="1193418"/>
            <a:ext cx="3856037" cy="4597782"/>
          </a:xfrm>
        </p:spPr>
        <p:txBody>
          <a:bodyPr>
            <a:noAutofit/>
          </a:bodyPr>
          <a:lstStyle/>
          <a:p>
            <a:pPr algn="just"/>
            <a:r>
              <a:rPr lang="en-GB" sz="1800" dirty="0"/>
              <a:t>As you can see, </a:t>
            </a:r>
            <a:r>
              <a:rPr lang="en-GB" sz="1800" dirty="0" err="1"/>
              <a:t>Lua’s</a:t>
            </a:r>
            <a:r>
              <a:rPr lang="en-GB" sz="1800" dirty="0"/>
              <a:t> growth has flat-lined. In the last five years, while </a:t>
            </a:r>
            <a:r>
              <a:rPr lang="en-GB" sz="1800" dirty="0" err="1"/>
              <a:t>Lua</a:t>
            </a:r>
            <a:r>
              <a:rPr lang="en-GB" sz="1800" dirty="0"/>
              <a:t> hasn’t declined, it hasn’t grown either. Like its peers, Perl and Haskell, </a:t>
            </a:r>
            <a:r>
              <a:rPr lang="en-GB" sz="1800" dirty="0" err="1"/>
              <a:t>Lua</a:t>
            </a:r>
            <a:r>
              <a:rPr lang="en-GB" sz="1800" dirty="0"/>
              <a:t> might be showing its age in terms of developer excitement and usage. That being said, R, which debuted the same year as </a:t>
            </a:r>
            <a:r>
              <a:rPr lang="en-GB" sz="1800" dirty="0" err="1"/>
              <a:t>Lua</a:t>
            </a:r>
            <a:r>
              <a:rPr lang="en-GB" sz="1800" dirty="0"/>
              <a:t>, is experiencing growth, perhaps because of the rise of data science as a profession, while </a:t>
            </a:r>
            <a:r>
              <a:rPr lang="en-GB" sz="1800" dirty="0" err="1"/>
              <a:t>Lua’s</a:t>
            </a:r>
            <a:r>
              <a:rPr lang="en-GB" sz="1800" dirty="0"/>
              <a:t> growth remains stagnant.</a:t>
            </a:r>
          </a:p>
        </p:txBody>
      </p:sp>
    </p:spTree>
    <p:extLst>
      <p:ext uri="{BB962C8B-B14F-4D97-AF65-F5344CB8AC3E}">
        <p14:creationId xmlns:p14="http://schemas.microsoft.com/office/powerpoint/2010/main" val="122913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en-GB" dirty="0"/>
              <a:t>Why is </a:t>
            </a:r>
            <a:r>
              <a:rPr lang="en-GB" dirty="0" err="1"/>
              <a:t>Lua</a:t>
            </a:r>
            <a:r>
              <a:rPr lang="en-GB" dirty="0"/>
              <a:t> popular?</a:t>
            </a:r>
          </a:p>
        </p:txBody>
      </p:sp>
      <p:sp>
        <p:nvSpPr>
          <p:cNvPr id="3" name="İçerik Yer Tutucusu 2"/>
          <p:cNvSpPr>
            <a:spLocks noGrp="1"/>
          </p:cNvSpPr>
          <p:nvPr>
            <p:ph sz="half" idx="1"/>
          </p:nvPr>
        </p:nvSpPr>
        <p:spPr/>
        <p:txBody>
          <a:bodyPr>
            <a:normAutofit fontScale="92500" lnSpcReduction="10000"/>
          </a:bodyPr>
          <a:lstStyle/>
          <a:p>
            <a:pPr algn="just">
              <a:buFont typeface="Wingdings" panose="05000000000000000000" pitchFamily="2" charset="2"/>
              <a:buChar char="Ø"/>
            </a:pPr>
            <a:r>
              <a:rPr lang="en-GB" dirty="0" err="1"/>
              <a:t>Lua</a:t>
            </a:r>
            <a:r>
              <a:rPr lang="en-GB" dirty="0"/>
              <a:t> has an extremely clean simple design and a small API. I think this is the reason that it has the world's fastest JIT implementation for a dynamic scripting language. </a:t>
            </a:r>
            <a:r>
              <a:rPr lang="en-GB" dirty="0" err="1"/>
              <a:t>Lua</a:t>
            </a:r>
            <a:r>
              <a:rPr lang="en-GB" dirty="0"/>
              <a:t> is extremely popular within the gaming market because of its speed</a:t>
            </a:r>
          </a:p>
        </p:txBody>
      </p:sp>
      <p:pic>
        <p:nvPicPr>
          <p:cNvPr id="5" name="İçerik Yer Tutucusu 4"/>
          <p:cNvPicPr>
            <a:picLocks noGrp="1" noChangeAspect="1"/>
          </p:cNvPicPr>
          <p:nvPr>
            <p:ph sz="half" idx="2"/>
          </p:nvPr>
        </p:nvPicPr>
        <p:blipFill>
          <a:blip r:embed="rId2"/>
          <a:stretch>
            <a:fillRect/>
          </a:stretch>
        </p:blipFill>
        <p:spPr>
          <a:xfrm>
            <a:off x="6614716" y="1764407"/>
            <a:ext cx="4756183" cy="4146996"/>
          </a:xfrm>
          <a:prstGeom prst="rect">
            <a:avLst/>
          </a:prstGeom>
        </p:spPr>
      </p:pic>
    </p:spTree>
    <p:extLst>
      <p:ext uri="{BB962C8B-B14F-4D97-AF65-F5344CB8AC3E}">
        <p14:creationId xmlns:p14="http://schemas.microsoft.com/office/powerpoint/2010/main" val="1557441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IS LUA A DEAD LANGUAGE</a:t>
            </a:r>
            <a:endParaRPr lang="en-GB" dirty="0"/>
          </a:p>
        </p:txBody>
      </p:sp>
      <p:sp>
        <p:nvSpPr>
          <p:cNvPr id="3" name="İçerik Yer Tutucusu 2"/>
          <p:cNvSpPr>
            <a:spLocks noGrp="1"/>
          </p:cNvSpPr>
          <p:nvPr>
            <p:ph idx="1"/>
          </p:nvPr>
        </p:nvSpPr>
        <p:spPr/>
        <p:txBody>
          <a:bodyPr/>
          <a:lstStyle/>
          <a:p>
            <a:r>
              <a:rPr lang="en-GB" dirty="0"/>
              <a:t>While </a:t>
            </a:r>
            <a:r>
              <a:rPr lang="en-GB" b="1" dirty="0" err="1"/>
              <a:t>Lua</a:t>
            </a:r>
            <a:r>
              <a:rPr lang="en-GB" dirty="0"/>
              <a:t> is still used fairly often in gaming and web service, it performed poorly in terms of community engagement and job market prospects. That being said, in spite of its age, </a:t>
            </a:r>
            <a:r>
              <a:rPr lang="en-GB" b="1" dirty="0" err="1"/>
              <a:t>Lua's</a:t>
            </a:r>
            <a:r>
              <a:rPr lang="en-GB" dirty="0"/>
              <a:t> growth has flat-lined rather than declined, which means that although it's not popular, it's not </a:t>
            </a:r>
            <a:r>
              <a:rPr lang="en-GB" b="1" dirty="0"/>
              <a:t>dying</a:t>
            </a:r>
            <a:r>
              <a:rPr lang="en-GB" dirty="0"/>
              <a:t> either</a:t>
            </a:r>
          </a:p>
        </p:txBody>
      </p:sp>
    </p:spTree>
    <p:extLst>
      <p:ext uri="{BB962C8B-B14F-4D97-AF65-F5344CB8AC3E}">
        <p14:creationId xmlns:p14="http://schemas.microsoft.com/office/powerpoint/2010/main" val="807144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ADVANTAGES OF LUA</a:t>
            </a:r>
            <a:endParaRPr lang="en-GB" dirty="0"/>
          </a:p>
        </p:txBody>
      </p:sp>
      <p:sp>
        <p:nvSpPr>
          <p:cNvPr id="3" name="İçerik Yer Tutucusu 2"/>
          <p:cNvSpPr>
            <a:spLocks noGrp="1"/>
          </p:cNvSpPr>
          <p:nvPr>
            <p:ph idx="1"/>
          </p:nvPr>
        </p:nvSpPr>
        <p:spPr/>
        <p:txBody>
          <a:bodyPr>
            <a:normAutofit fontScale="92500" lnSpcReduction="10000"/>
          </a:bodyPr>
          <a:lstStyle/>
          <a:p>
            <a:r>
              <a:rPr lang="en-GB" dirty="0" err="1"/>
              <a:t>Lua</a:t>
            </a:r>
            <a:r>
              <a:rPr lang="en-GB" dirty="0"/>
              <a:t> is a proven, robust language</a:t>
            </a:r>
          </a:p>
          <a:p>
            <a:r>
              <a:rPr lang="en-GB" dirty="0" err="1"/>
              <a:t>Lua</a:t>
            </a:r>
            <a:r>
              <a:rPr lang="en-GB" dirty="0"/>
              <a:t> is fast</a:t>
            </a:r>
          </a:p>
          <a:p>
            <a:r>
              <a:rPr lang="en-GB" dirty="0" err="1"/>
              <a:t>Lua</a:t>
            </a:r>
            <a:r>
              <a:rPr lang="en-GB" dirty="0"/>
              <a:t> is portable</a:t>
            </a:r>
          </a:p>
          <a:p>
            <a:r>
              <a:rPr lang="en-GB" dirty="0" err="1"/>
              <a:t>Lua</a:t>
            </a:r>
            <a:r>
              <a:rPr lang="en-GB" dirty="0"/>
              <a:t> is embeddable</a:t>
            </a:r>
          </a:p>
          <a:p>
            <a:r>
              <a:rPr lang="en-GB" dirty="0" err="1"/>
              <a:t>Lua</a:t>
            </a:r>
            <a:r>
              <a:rPr lang="en-GB" dirty="0"/>
              <a:t> is powerful (but simple)</a:t>
            </a:r>
          </a:p>
          <a:p>
            <a:r>
              <a:rPr lang="en-GB" dirty="0" err="1"/>
              <a:t>Lua</a:t>
            </a:r>
            <a:r>
              <a:rPr lang="en-GB" dirty="0"/>
              <a:t> is small</a:t>
            </a:r>
          </a:p>
          <a:p>
            <a:r>
              <a:rPr lang="en-GB" dirty="0" err="1"/>
              <a:t>Lua</a:t>
            </a:r>
            <a:r>
              <a:rPr lang="en-GB" dirty="0"/>
              <a:t> is free</a:t>
            </a:r>
          </a:p>
          <a:p>
            <a:endParaRPr lang="en-GB" dirty="0"/>
          </a:p>
        </p:txBody>
      </p:sp>
    </p:spTree>
    <p:extLst>
      <p:ext uri="{BB962C8B-B14F-4D97-AF65-F5344CB8AC3E}">
        <p14:creationId xmlns:p14="http://schemas.microsoft.com/office/powerpoint/2010/main" val="4202468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Dısadvantages</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a:t>Not all codes are easily available, some of them need to coded </a:t>
            </a:r>
            <a:r>
              <a:rPr lang="en-GB" dirty="0" smtClean="0"/>
              <a:t>manually</a:t>
            </a:r>
            <a:endParaRPr lang="tr-TR" dirty="0" smtClean="0"/>
          </a:p>
          <a:p>
            <a:pPr>
              <a:buFont typeface="Wingdings" panose="05000000000000000000" pitchFamily="2" charset="2"/>
              <a:buChar char="Ø"/>
            </a:pPr>
            <a:r>
              <a:rPr lang="en-GB" dirty="0"/>
              <a:t>It has a very small community of users</a:t>
            </a:r>
          </a:p>
        </p:txBody>
      </p:sp>
    </p:spTree>
    <p:extLst>
      <p:ext uri="{BB962C8B-B14F-4D97-AF65-F5344CB8AC3E}">
        <p14:creationId xmlns:p14="http://schemas.microsoft.com/office/powerpoint/2010/main" val="3647070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history</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err="1"/>
              <a:t>Lua</a:t>
            </a:r>
            <a:r>
              <a:rPr lang="en-GB" dirty="0"/>
              <a:t> was born and raised in </a:t>
            </a:r>
            <a:r>
              <a:rPr lang="en-GB" dirty="0" err="1"/>
              <a:t>Tecgraf</a:t>
            </a:r>
            <a:r>
              <a:rPr lang="en-GB" dirty="0"/>
              <a:t>, formerly the Computer Graphics Technology Group of PUC-Rio. </a:t>
            </a:r>
            <a:endParaRPr lang="tr-TR" dirty="0" smtClean="0"/>
          </a:p>
          <a:p>
            <a:pPr>
              <a:buFont typeface="Wingdings" panose="05000000000000000000" pitchFamily="2" charset="2"/>
              <a:buChar char="Ø"/>
            </a:pPr>
            <a:r>
              <a:rPr lang="en-GB" dirty="0" err="1" smtClean="0"/>
              <a:t>Lua</a:t>
            </a:r>
            <a:r>
              <a:rPr lang="en-GB" dirty="0" smtClean="0"/>
              <a:t> </a:t>
            </a:r>
            <a:r>
              <a:rPr lang="en-GB" dirty="0"/>
              <a:t>is now housed at </a:t>
            </a:r>
            <a:r>
              <a:rPr lang="en-GB" dirty="0" err="1"/>
              <a:t>LabLua</a:t>
            </a:r>
            <a:r>
              <a:rPr lang="en-GB" dirty="0"/>
              <a:t>, a laboratory of the Department of Computer Science of PUC-Rio</a:t>
            </a:r>
            <a:r>
              <a:rPr lang="en-GB" dirty="0" smtClean="0"/>
              <a:t>.</a:t>
            </a:r>
            <a:endParaRPr lang="tr-TR" dirty="0" smtClean="0"/>
          </a:p>
          <a:p>
            <a:pPr>
              <a:buFont typeface="Wingdings" panose="05000000000000000000" pitchFamily="2" charset="2"/>
              <a:buChar char="Ø"/>
            </a:pPr>
            <a:endParaRPr lang="tr-TR" dirty="0" smtClean="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140138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LUA VARIABLES</a:t>
            </a:r>
            <a:br>
              <a:rPr lang="tr-TR" dirty="0" smtClean="0"/>
            </a:br>
            <a:endParaRPr lang="en-GB" dirty="0"/>
          </a:p>
        </p:txBody>
      </p:sp>
      <p:sp>
        <p:nvSpPr>
          <p:cNvPr id="3" name="İçerik Yer Tutucusu 2"/>
          <p:cNvSpPr>
            <a:spLocks noGrp="1"/>
          </p:cNvSpPr>
          <p:nvPr>
            <p:ph idx="1"/>
          </p:nvPr>
        </p:nvSpPr>
        <p:spPr>
          <a:xfrm>
            <a:off x="1141412" y="1764406"/>
            <a:ext cx="9905999" cy="4533363"/>
          </a:xfrm>
        </p:spPr>
        <p:txBody>
          <a:bodyPr>
            <a:normAutofit fontScale="85000" lnSpcReduction="10000"/>
          </a:bodyPr>
          <a:lstStyle/>
          <a:p>
            <a:pPr>
              <a:buFont typeface="Wingdings" panose="05000000000000000000" pitchFamily="2" charset="2"/>
              <a:buChar char="Ø"/>
            </a:pPr>
            <a:r>
              <a:rPr lang="en-GB" dirty="0"/>
              <a:t>A variable is nothing but a name given to a storage area that our programs can </a:t>
            </a:r>
            <a:r>
              <a:rPr lang="en-GB" dirty="0" smtClean="0"/>
              <a:t>manipulate.</a:t>
            </a:r>
            <a:endParaRPr lang="tr-TR" dirty="0"/>
          </a:p>
          <a:p>
            <a:pPr>
              <a:buFont typeface="Wingdings" panose="05000000000000000000" pitchFamily="2" charset="2"/>
              <a:buChar char="Ø"/>
            </a:pPr>
            <a:r>
              <a:rPr lang="en-GB" dirty="0" smtClean="0"/>
              <a:t>The </a:t>
            </a:r>
            <a:r>
              <a:rPr lang="en-GB" dirty="0"/>
              <a:t>name of a variable can be composed of letters, digits, and the underscore character</a:t>
            </a:r>
            <a:r>
              <a:rPr lang="en-GB" dirty="0" smtClean="0"/>
              <a:t>.</a:t>
            </a:r>
            <a:endParaRPr lang="tr-TR" dirty="0" smtClean="0"/>
          </a:p>
          <a:p>
            <a:pPr>
              <a:buFont typeface="Wingdings" panose="05000000000000000000" pitchFamily="2" charset="2"/>
              <a:buChar char="Ø"/>
            </a:pPr>
            <a:r>
              <a:rPr lang="en-GB" dirty="0"/>
              <a:t>Upper and lowercase letters are distinct because </a:t>
            </a:r>
            <a:r>
              <a:rPr lang="en-GB" dirty="0" err="1"/>
              <a:t>Lua</a:t>
            </a:r>
            <a:r>
              <a:rPr lang="en-GB" dirty="0"/>
              <a:t> is case-sensitive</a:t>
            </a:r>
            <a:r>
              <a:rPr lang="en-GB" dirty="0" smtClean="0"/>
              <a:t>.</a:t>
            </a:r>
            <a:endParaRPr lang="tr-TR" dirty="0" smtClean="0"/>
          </a:p>
          <a:p>
            <a:pPr>
              <a:buFont typeface="Wingdings" panose="05000000000000000000" pitchFamily="2" charset="2"/>
              <a:buChar char="Ø"/>
            </a:pPr>
            <a:r>
              <a:rPr lang="en-GB" dirty="0"/>
              <a:t>In </a:t>
            </a:r>
            <a:r>
              <a:rPr lang="en-GB" dirty="0" err="1"/>
              <a:t>Lua</a:t>
            </a:r>
            <a:r>
              <a:rPr lang="en-GB" dirty="0"/>
              <a:t>, though we don't have variable data types, we have three types based on the scope of the variable</a:t>
            </a:r>
            <a:r>
              <a:rPr lang="en-GB" dirty="0" smtClean="0"/>
              <a:t>.</a:t>
            </a:r>
            <a:endParaRPr lang="tr-TR" dirty="0" smtClean="0"/>
          </a:p>
          <a:p>
            <a:pPr marL="457200" indent="-457200">
              <a:buFont typeface="+mj-lt"/>
              <a:buAutoNum type="arabicPeriod"/>
            </a:pPr>
            <a:r>
              <a:rPr lang="en-GB" dirty="0"/>
              <a:t>Global </a:t>
            </a:r>
            <a:r>
              <a:rPr lang="en-GB" dirty="0" smtClean="0"/>
              <a:t>variables</a:t>
            </a:r>
            <a:endParaRPr lang="tr-TR" dirty="0" smtClean="0"/>
          </a:p>
          <a:p>
            <a:pPr marL="457200" indent="-457200">
              <a:buFont typeface="+mj-lt"/>
              <a:buAutoNum type="arabicPeriod"/>
            </a:pPr>
            <a:r>
              <a:rPr lang="en-GB" dirty="0"/>
              <a:t>Local </a:t>
            </a:r>
            <a:r>
              <a:rPr lang="en-GB" dirty="0" smtClean="0"/>
              <a:t>variables</a:t>
            </a:r>
            <a:endParaRPr lang="tr-TR" dirty="0" smtClean="0"/>
          </a:p>
          <a:p>
            <a:pPr marL="457200" indent="-457200">
              <a:buFont typeface="+mj-lt"/>
              <a:buAutoNum type="arabicPeriod"/>
            </a:pPr>
            <a:r>
              <a:rPr lang="en-GB" dirty="0" smtClean="0"/>
              <a:t>Table </a:t>
            </a:r>
            <a:r>
              <a:rPr lang="en-GB" dirty="0"/>
              <a:t>fields </a:t>
            </a:r>
            <a:endParaRPr lang="tr-TR" dirty="0" smtClean="0"/>
          </a:p>
          <a:p>
            <a:pPr marL="457200" indent="-457200">
              <a:buFont typeface="+mj-lt"/>
              <a:buAutoNum type="arabicPeriod"/>
            </a:pPr>
            <a:endParaRPr lang="en-GB" dirty="0"/>
          </a:p>
          <a:p>
            <a:endParaRPr lang="tr-TR" dirty="0" smtClean="0"/>
          </a:p>
          <a:p>
            <a:endParaRPr lang="en-GB" dirty="0"/>
          </a:p>
        </p:txBody>
      </p:sp>
    </p:spTree>
    <p:extLst>
      <p:ext uri="{BB962C8B-B14F-4D97-AF65-F5344CB8AC3E}">
        <p14:creationId xmlns:p14="http://schemas.microsoft.com/office/powerpoint/2010/main" val="2732257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Code</a:t>
            </a:r>
            <a:r>
              <a:rPr lang="tr-TR" dirty="0" smtClean="0"/>
              <a:t> </a:t>
            </a:r>
            <a:r>
              <a:rPr lang="tr-TR" dirty="0" err="1" smtClean="0"/>
              <a:t>samples</a:t>
            </a:r>
            <a:r>
              <a:rPr lang="tr-TR" dirty="0" smtClean="0"/>
              <a:t>(</a:t>
            </a:r>
            <a:r>
              <a:rPr lang="tr-TR" dirty="0" err="1" smtClean="0"/>
              <a:t>varıables</a:t>
            </a:r>
            <a:r>
              <a:rPr lang="tr-TR" dirty="0" smtClean="0"/>
              <a:t>)</a:t>
            </a:r>
            <a:endParaRPr lang="en-GB" dirty="0"/>
          </a:p>
        </p:txBody>
      </p:sp>
      <p:pic>
        <p:nvPicPr>
          <p:cNvPr id="7" name="İçerik Yer Tutucusu 6"/>
          <p:cNvPicPr>
            <a:picLocks noGrp="1" noChangeAspect="1"/>
          </p:cNvPicPr>
          <p:nvPr>
            <p:ph idx="1"/>
          </p:nvPr>
        </p:nvPicPr>
        <p:blipFill>
          <a:blip r:embed="rId2"/>
          <a:stretch>
            <a:fillRect/>
          </a:stretch>
        </p:blipFill>
        <p:spPr>
          <a:xfrm>
            <a:off x="837449" y="1740609"/>
            <a:ext cx="10513925" cy="5117391"/>
          </a:xfrm>
          <a:prstGeom prst="rect">
            <a:avLst/>
          </a:prstGeom>
        </p:spPr>
      </p:pic>
    </p:spTree>
    <p:extLst>
      <p:ext uri="{BB962C8B-B14F-4D97-AF65-F5344CB8AC3E}">
        <p14:creationId xmlns:p14="http://schemas.microsoft.com/office/powerpoint/2010/main" val="2983471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Code</a:t>
            </a:r>
            <a:r>
              <a:rPr lang="tr-TR" dirty="0" smtClean="0"/>
              <a:t> </a:t>
            </a:r>
            <a:r>
              <a:rPr lang="tr-TR" dirty="0" err="1" smtClean="0"/>
              <a:t>samples</a:t>
            </a:r>
            <a:r>
              <a:rPr lang="tr-TR" dirty="0" smtClean="0"/>
              <a:t>(data </a:t>
            </a:r>
            <a:r>
              <a:rPr lang="tr-TR" dirty="0" err="1" smtClean="0"/>
              <a:t>types</a:t>
            </a:r>
            <a:r>
              <a:rPr lang="tr-TR" dirty="0" smtClean="0"/>
              <a:t>)</a:t>
            </a:r>
            <a:endParaRPr lang="en-GB" dirty="0"/>
          </a:p>
        </p:txBody>
      </p:sp>
      <p:pic>
        <p:nvPicPr>
          <p:cNvPr id="6" name="İçerik Yer Tutucusu 5"/>
          <p:cNvPicPr>
            <a:picLocks noGrp="1" noChangeAspect="1"/>
          </p:cNvPicPr>
          <p:nvPr>
            <p:ph idx="1"/>
          </p:nvPr>
        </p:nvPicPr>
        <p:blipFill>
          <a:blip r:embed="rId2"/>
          <a:stretch>
            <a:fillRect/>
          </a:stretch>
        </p:blipFill>
        <p:spPr>
          <a:xfrm>
            <a:off x="1106181" y="2097088"/>
            <a:ext cx="10427409" cy="4239318"/>
          </a:xfrm>
          <a:prstGeom prst="rect">
            <a:avLst/>
          </a:prstGeom>
        </p:spPr>
      </p:pic>
    </p:spTree>
    <p:extLst>
      <p:ext uri="{BB962C8B-B14F-4D97-AF65-F5344CB8AC3E}">
        <p14:creationId xmlns:p14="http://schemas.microsoft.com/office/powerpoint/2010/main" val="1435874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Lua</a:t>
            </a:r>
            <a:r>
              <a:rPr lang="tr-TR" dirty="0" smtClean="0"/>
              <a:t> </a:t>
            </a:r>
            <a:r>
              <a:rPr lang="tr-TR" dirty="0" err="1" smtClean="0"/>
              <a:t>operator</a:t>
            </a:r>
            <a:endParaRPr lang="en-GB" dirty="0"/>
          </a:p>
        </p:txBody>
      </p:sp>
      <p:sp>
        <p:nvSpPr>
          <p:cNvPr id="3" name="İçerik Yer Tutucusu 2"/>
          <p:cNvSpPr>
            <a:spLocks noGrp="1"/>
          </p:cNvSpPr>
          <p:nvPr>
            <p:ph idx="1"/>
          </p:nvPr>
        </p:nvSpPr>
        <p:spPr/>
        <p:txBody>
          <a:bodyPr/>
          <a:lstStyle/>
          <a:p>
            <a:r>
              <a:rPr lang="en-GB" dirty="0"/>
              <a:t>An operator is a symbol that tells the interpreter to perform specific mathematical or logical manipulations</a:t>
            </a:r>
            <a:r>
              <a:rPr lang="en-GB" dirty="0" smtClean="0"/>
              <a:t>.</a:t>
            </a:r>
            <a:endParaRPr lang="tr-TR" dirty="0" smtClean="0"/>
          </a:p>
          <a:p>
            <a:pPr marL="0" indent="0">
              <a:buNone/>
            </a:pPr>
            <a:r>
              <a:rPr lang="tr-TR" dirty="0" smtClean="0"/>
              <a:t>1.</a:t>
            </a:r>
            <a:r>
              <a:rPr lang="en-GB" dirty="0" smtClean="0"/>
              <a:t>Arithmetic </a:t>
            </a:r>
            <a:r>
              <a:rPr lang="en-GB" dirty="0"/>
              <a:t>Operators</a:t>
            </a:r>
          </a:p>
          <a:p>
            <a:pPr marL="0" indent="0">
              <a:buNone/>
            </a:pPr>
            <a:r>
              <a:rPr lang="tr-TR" dirty="0" smtClean="0"/>
              <a:t>2.</a:t>
            </a:r>
            <a:r>
              <a:rPr lang="en-GB" dirty="0" smtClean="0"/>
              <a:t>Relational </a:t>
            </a:r>
            <a:r>
              <a:rPr lang="en-GB" dirty="0"/>
              <a:t>Operators</a:t>
            </a:r>
          </a:p>
          <a:p>
            <a:pPr marL="0" indent="0">
              <a:buNone/>
            </a:pPr>
            <a:r>
              <a:rPr lang="tr-TR" dirty="0" smtClean="0"/>
              <a:t>3.</a:t>
            </a:r>
            <a:r>
              <a:rPr lang="en-GB" dirty="0" smtClean="0"/>
              <a:t>Logical </a:t>
            </a:r>
            <a:r>
              <a:rPr lang="en-GB" dirty="0"/>
              <a:t>Operators</a:t>
            </a:r>
          </a:p>
          <a:p>
            <a:pPr marL="0" indent="0">
              <a:buNone/>
            </a:pPr>
            <a:r>
              <a:rPr lang="tr-TR" dirty="0" smtClean="0"/>
              <a:t>4.</a:t>
            </a:r>
            <a:r>
              <a:rPr lang="en-GB" dirty="0" err="1" smtClean="0"/>
              <a:t>Misc</a:t>
            </a:r>
            <a:r>
              <a:rPr lang="en-GB" dirty="0" smtClean="0"/>
              <a:t> </a:t>
            </a:r>
            <a:r>
              <a:rPr lang="en-GB" dirty="0"/>
              <a:t>Operators</a:t>
            </a:r>
          </a:p>
          <a:p>
            <a:pPr marL="0" indent="0">
              <a:buNone/>
            </a:pPr>
            <a:endParaRPr lang="en-GB" dirty="0"/>
          </a:p>
        </p:txBody>
      </p:sp>
    </p:spTree>
    <p:extLst>
      <p:ext uri="{BB962C8B-B14F-4D97-AF65-F5344CB8AC3E}">
        <p14:creationId xmlns:p14="http://schemas.microsoft.com/office/powerpoint/2010/main" val="1703145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en-GB" dirty="0"/>
              <a:t>Operators Precedence in </a:t>
            </a:r>
            <a:r>
              <a:rPr lang="en-GB" dirty="0" err="1"/>
              <a:t>Lua</a:t>
            </a:r>
            <a:r>
              <a:rPr lang="en-GB" dirty="0"/>
              <a:t/>
            </a:r>
            <a:br>
              <a:rPr lang="en-GB" dirty="0"/>
            </a:br>
            <a:endParaRPr lang="en-GB" dirty="0"/>
          </a:p>
        </p:txBody>
      </p:sp>
      <p:pic>
        <p:nvPicPr>
          <p:cNvPr id="4" name="İçerik Yer Tutucusu 3"/>
          <p:cNvPicPr>
            <a:picLocks noGrp="1" noChangeAspect="1"/>
          </p:cNvPicPr>
          <p:nvPr>
            <p:ph idx="1"/>
          </p:nvPr>
        </p:nvPicPr>
        <p:blipFill>
          <a:blip r:embed="rId2"/>
          <a:stretch>
            <a:fillRect/>
          </a:stretch>
        </p:blipFill>
        <p:spPr>
          <a:xfrm>
            <a:off x="606685" y="1700011"/>
            <a:ext cx="10592152" cy="4546242"/>
          </a:xfrm>
          <a:prstGeom prst="rect">
            <a:avLst/>
          </a:prstGeom>
        </p:spPr>
      </p:pic>
    </p:spTree>
    <p:extLst>
      <p:ext uri="{BB962C8B-B14F-4D97-AF65-F5344CB8AC3E}">
        <p14:creationId xmlns:p14="http://schemas.microsoft.com/office/powerpoint/2010/main" val="3244985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Loop</a:t>
            </a:r>
            <a:r>
              <a:rPr lang="tr-TR" dirty="0" smtClean="0"/>
              <a:t> </a:t>
            </a:r>
            <a:r>
              <a:rPr lang="tr-TR" dirty="0" err="1" smtClean="0"/>
              <a:t>ın</a:t>
            </a:r>
            <a:r>
              <a:rPr lang="tr-TR" dirty="0" smtClean="0"/>
              <a:t> </a:t>
            </a:r>
            <a:r>
              <a:rPr lang="tr-TR" dirty="0" err="1" smtClean="0"/>
              <a:t>lua</a:t>
            </a:r>
            <a:endParaRPr lang="en-GB" dirty="0"/>
          </a:p>
        </p:txBody>
      </p:sp>
      <p:sp>
        <p:nvSpPr>
          <p:cNvPr id="3" name="İçerik Yer Tutucusu 2"/>
          <p:cNvSpPr>
            <a:spLocks noGrp="1"/>
          </p:cNvSpPr>
          <p:nvPr>
            <p:ph idx="1"/>
          </p:nvPr>
        </p:nvSpPr>
        <p:spPr>
          <a:xfrm>
            <a:off x="1141410" y="1705768"/>
            <a:ext cx="9905999" cy="3541714"/>
          </a:xfrm>
        </p:spPr>
        <p:txBody>
          <a:bodyPr/>
          <a:lstStyle/>
          <a:p>
            <a:pPr marL="0" indent="0">
              <a:buNone/>
            </a:pPr>
            <a:r>
              <a:rPr lang="en-GB" dirty="0"/>
              <a:t>A loop statement allows us to execute a statement or group of statements multiple times. Following is the general form of a loop statement in most of the programming languages −</a:t>
            </a:r>
          </a:p>
        </p:txBody>
      </p:sp>
      <p:pic>
        <p:nvPicPr>
          <p:cNvPr id="4" name="Resim 3"/>
          <p:cNvPicPr>
            <a:picLocks noChangeAspect="1"/>
          </p:cNvPicPr>
          <p:nvPr/>
        </p:nvPicPr>
        <p:blipFill>
          <a:blip r:embed="rId2"/>
          <a:stretch>
            <a:fillRect/>
          </a:stretch>
        </p:blipFill>
        <p:spPr>
          <a:xfrm>
            <a:off x="2228045" y="3184338"/>
            <a:ext cx="6761409" cy="3381375"/>
          </a:xfrm>
          <a:prstGeom prst="rect">
            <a:avLst/>
          </a:prstGeom>
        </p:spPr>
      </p:pic>
    </p:spTree>
    <p:extLst>
      <p:ext uri="{BB962C8B-B14F-4D97-AF65-F5344CB8AC3E}">
        <p14:creationId xmlns:p14="http://schemas.microsoft.com/office/powerpoint/2010/main" val="739515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Loop</a:t>
            </a:r>
            <a:r>
              <a:rPr lang="tr-TR" dirty="0" smtClean="0"/>
              <a:t> </a:t>
            </a:r>
            <a:r>
              <a:rPr lang="tr-TR" dirty="0" err="1" smtClean="0"/>
              <a:t>ın</a:t>
            </a:r>
            <a:r>
              <a:rPr lang="tr-TR" dirty="0" smtClean="0"/>
              <a:t> </a:t>
            </a:r>
            <a:r>
              <a:rPr lang="tr-TR" dirty="0" err="1" smtClean="0"/>
              <a:t>lua</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err="1" smtClean="0"/>
              <a:t>Whıle</a:t>
            </a:r>
            <a:r>
              <a:rPr lang="tr-TR" dirty="0" smtClean="0"/>
              <a:t> </a:t>
            </a:r>
            <a:r>
              <a:rPr lang="tr-TR" dirty="0" err="1" smtClean="0"/>
              <a:t>loop</a:t>
            </a:r>
            <a:endParaRPr lang="tr-TR" dirty="0" smtClean="0"/>
          </a:p>
          <a:p>
            <a:pPr>
              <a:buFont typeface="Wingdings" panose="05000000000000000000" pitchFamily="2" charset="2"/>
              <a:buChar char="Ø"/>
            </a:pPr>
            <a:r>
              <a:rPr lang="tr-TR" dirty="0" err="1" smtClean="0"/>
              <a:t>For</a:t>
            </a:r>
            <a:r>
              <a:rPr lang="tr-TR" dirty="0" smtClean="0"/>
              <a:t> </a:t>
            </a:r>
            <a:r>
              <a:rPr lang="tr-TR" dirty="0" err="1" smtClean="0"/>
              <a:t>loop</a:t>
            </a:r>
            <a:endParaRPr lang="tr-TR" dirty="0" smtClean="0"/>
          </a:p>
          <a:p>
            <a:pPr>
              <a:buFont typeface="Wingdings" panose="05000000000000000000" pitchFamily="2" charset="2"/>
              <a:buChar char="Ø"/>
            </a:pPr>
            <a:r>
              <a:rPr lang="tr-TR" dirty="0" err="1" smtClean="0"/>
              <a:t>Repeat</a:t>
            </a:r>
            <a:r>
              <a:rPr lang="tr-TR" dirty="0" smtClean="0"/>
              <a:t> </a:t>
            </a:r>
            <a:r>
              <a:rPr lang="tr-TR" dirty="0" err="1" smtClean="0"/>
              <a:t>untıl</a:t>
            </a:r>
            <a:r>
              <a:rPr lang="tr-TR" dirty="0" smtClean="0"/>
              <a:t> </a:t>
            </a:r>
            <a:r>
              <a:rPr lang="tr-TR" dirty="0" err="1" smtClean="0"/>
              <a:t>loop</a:t>
            </a:r>
            <a:endParaRPr lang="tr-TR" dirty="0" smtClean="0"/>
          </a:p>
          <a:p>
            <a:pPr>
              <a:buFont typeface="Wingdings" panose="05000000000000000000" pitchFamily="2" charset="2"/>
              <a:buChar char="Ø"/>
            </a:pPr>
            <a:r>
              <a:rPr lang="tr-TR" dirty="0" err="1" smtClean="0"/>
              <a:t>Nested</a:t>
            </a:r>
            <a:r>
              <a:rPr lang="tr-TR" dirty="0" smtClean="0"/>
              <a:t> </a:t>
            </a:r>
            <a:r>
              <a:rPr lang="tr-TR" dirty="0" err="1" smtClean="0"/>
              <a:t>loop</a:t>
            </a:r>
            <a:endParaRPr lang="tr-TR" dirty="0" smtClean="0"/>
          </a:p>
          <a:p>
            <a:pPr marL="0" indent="0">
              <a:buNone/>
            </a:pPr>
            <a:endParaRPr lang="en-GB" dirty="0"/>
          </a:p>
        </p:txBody>
      </p:sp>
    </p:spTree>
    <p:extLst>
      <p:ext uri="{BB962C8B-B14F-4D97-AF65-F5344CB8AC3E}">
        <p14:creationId xmlns:p14="http://schemas.microsoft.com/office/powerpoint/2010/main" val="1090133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Whıle</a:t>
            </a:r>
            <a:r>
              <a:rPr lang="tr-TR" dirty="0" smtClean="0"/>
              <a:t> </a:t>
            </a:r>
            <a:r>
              <a:rPr lang="tr-TR" dirty="0" err="1" smtClean="0"/>
              <a:t>loop</a:t>
            </a:r>
            <a:r>
              <a:rPr lang="tr-TR" dirty="0" smtClean="0"/>
              <a:t/>
            </a:r>
            <a:br>
              <a:rPr lang="tr-TR" dirty="0" smtClean="0"/>
            </a:br>
            <a:endParaRPr lang="en-GB" dirty="0"/>
          </a:p>
        </p:txBody>
      </p:sp>
      <p:pic>
        <p:nvPicPr>
          <p:cNvPr id="4" name="İçerik Yer Tutucusu 3"/>
          <p:cNvPicPr>
            <a:picLocks noGrp="1" noChangeAspect="1"/>
          </p:cNvPicPr>
          <p:nvPr>
            <p:ph idx="1"/>
          </p:nvPr>
        </p:nvPicPr>
        <p:blipFill>
          <a:blip r:embed="rId2"/>
          <a:stretch>
            <a:fillRect/>
          </a:stretch>
        </p:blipFill>
        <p:spPr>
          <a:xfrm>
            <a:off x="784154" y="1687133"/>
            <a:ext cx="10620515" cy="4353059"/>
          </a:xfrm>
          <a:prstGeom prst="rect">
            <a:avLst/>
          </a:prstGeom>
        </p:spPr>
      </p:pic>
    </p:spTree>
    <p:extLst>
      <p:ext uri="{BB962C8B-B14F-4D97-AF65-F5344CB8AC3E}">
        <p14:creationId xmlns:p14="http://schemas.microsoft.com/office/powerpoint/2010/main" val="3175485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For</a:t>
            </a:r>
            <a:r>
              <a:rPr lang="tr-TR" dirty="0" smtClean="0"/>
              <a:t> </a:t>
            </a:r>
            <a:r>
              <a:rPr lang="tr-TR" dirty="0" err="1" smtClean="0"/>
              <a:t>loop</a:t>
            </a:r>
            <a:endParaRPr lang="en-GB" dirty="0"/>
          </a:p>
        </p:txBody>
      </p:sp>
      <p:pic>
        <p:nvPicPr>
          <p:cNvPr id="4" name="İçerik Yer Tutucusu 3"/>
          <p:cNvPicPr>
            <a:picLocks noGrp="1" noChangeAspect="1"/>
          </p:cNvPicPr>
          <p:nvPr>
            <p:ph idx="1"/>
          </p:nvPr>
        </p:nvPicPr>
        <p:blipFill>
          <a:blip r:embed="rId2"/>
          <a:stretch>
            <a:fillRect/>
          </a:stretch>
        </p:blipFill>
        <p:spPr>
          <a:xfrm>
            <a:off x="888175" y="1983346"/>
            <a:ext cx="10159236" cy="4069724"/>
          </a:xfrm>
          <a:prstGeom prst="rect">
            <a:avLst/>
          </a:prstGeom>
        </p:spPr>
      </p:pic>
    </p:spTree>
    <p:extLst>
      <p:ext uri="{BB962C8B-B14F-4D97-AF65-F5344CB8AC3E}">
        <p14:creationId xmlns:p14="http://schemas.microsoft.com/office/powerpoint/2010/main" val="283649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Repeat</a:t>
            </a:r>
            <a:r>
              <a:rPr lang="tr-TR" dirty="0" smtClean="0"/>
              <a:t> </a:t>
            </a:r>
            <a:r>
              <a:rPr lang="tr-TR" dirty="0" err="1" smtClean="0"/>
              <a:t>untıl</a:t>
            </a:r>
            <a:r>
              <a:rPr lang="tr-TR" dirty="0" smtClean="0"/>
              <a:t> </a:t>
            </a:r>
            <a:r>
              <a:rPr lang="tr-TR" dirty="0" err="1" smtClean="0"/>
              <a:t>loop</a:t>
            </a:r>
            <a:r>
              <a:rPr lang="tr-TR" dirty="0" smtClean="0"/>
              <a:t/>
            </a:r>
            <a:br>
              <a:rPr lang="tr-TR" dirty="0" smtClean="0"/>
            </a:br>
            <a:endParaRPr lang="en-GB" dirty="0"/>
          </a:p>
        </p:txBody>
      </p:sp>
      <p:pic>
        <p:nvPicPr>
          <p:cNvPr id="6" name="İçerik Yer Tutucusu 5"/>
          <p:cNvPicPr>
            <a:picLocks noGrp="1" noChangeAspect="1"/>
          </p:cNvPicPr>
          <p:nvPr>
            <p:ph idx="1"/>
          </p:nvPr>
        </p:nvPicPr>
        <p:blipFill>
          <a:blip r:embed="rId2"/>
          <a:stretch>
            <a:fillRect/>
          </a:stretch>
        </p:blipFill>
        <p:spPr>
          <a:xfrm>
            <a:off x="1141413" y="2215165"/>
            <a:ext cx="9643229" cy="4211391"/>
          </a:xfrm>
          <a:prstGeom prst="rect">
            <a:avLst/>
          </a:prstGeom>
        </p:spPr>
      </p:pic>
    </p:spTree>
    <p:extLst>
      <p:ext uri="{BB962C8B-B14F-4D97-AF65-F5344CB8AC3E}">
        <p14:creationId xmlns:p14="http://schemas.microsoft.com/office/powerpoint/2010/main" val="410718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What</a:t>
            </a:r>
            <a:r>
              <a:rPr lang="tr-TR" dirty="0" smtClean="0"/>
              <a:t> is </a:t>
            </a:r>
            <a:r>
              <a:rPr lang="tr-TR" dirty="0" err="1" smtClean="0"/>
              <a:t>the</a:t>
            </a:r>
            <a:r>
              <a:rPr lang="tr-TR" dirty="0" smtClean="0"/>
              <a:t> </a:t>
            </a:r>
            <a:r>
              <a:rPr lang="tr-TR" dirty="0" err="1" smtClean="0"/>
              <a:t>lua</a:t>
            </a:r>
            <a:endParaRPr lang="en-GB" dirty="0"/>
          </a:p>
        </p:txBody>
      </p:sp>
      <p:sp>
        <p:nvSpPr>
          <p:cNvPr id="3" name="İçerik Yer Tutucusu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GB" dirty="0" err="1"/>
              <a:t>Lua</a:t>
            </a:r>
            <a:r>
              <a:rPr lang="en-GB" dirty="0"/>
              <a:t> is a powerful, efficient, lightweight, embeddable scripting language</a:t>
            </a:r>
            <a:r>
              <a:rPr lang="en-GB" dirty="0" smtClean="0"/>
              <a:t>.</a:t>
            </a:r>
            <a:endParaRPr lang="tr-TR" dirty="0" smtClean="0"/>
          </a:p>
          <a:p>
            <a:pPr algn="just">
              <a:buFont typeface="Wingdings" panose="05000000000000000000" pitchFamily="2" charset="2"/>
              <a:buChar char="Ø"/>
            </a:pPr>
            <a:r>
              <a:rPr lang="en-GB" dirty="0" smtClean="0"/>
              <a:t>It </a:t>
            </a:r>
            <a:r>
              <a:rPr lang="en-GB" dirty="0"/>
              <a:t>supports procedural programming, object-oriented programming, functional programming, data-driven programming, and data description</a:t>
            </a:r>
            <a:r>
              <a:rPr lang="en-GB" dirty="0" smtClean="0"/>
              <a:t>.</a:t>
            </a:r>
            <a:endParaRPr lang="tr-TR" dirty="0" smtClean="0"/>
          </a:p>
          <a:p>
            <a:pPr algn="just">
              <a:buFont typeface="Wingdings" panose="05000000000000000000" pitchFamily="2" charset="2"/>
              <a:buChar char="Ø"/>
            </a:pPr>
            <a:r>
              <a:rPr lang="en-GB" dirty="0" err="1"/>
              <a:t>Lua</a:t>
            </a:r>
            <a:r>
              <a:rPr lang="en-GB" dirty="0"/>
              <a:t> combines simple procedural syntax with powerful data description constructs based on associative arrays and extensible semantics. </a:t>
            </a:r>
          </a:p>
        </p:txBody>
      </p:sp>
    </p:spTree>
    <p:extLst>
      <p:ext uri="{BB962C8B-B14F-4D97-AF65-F5344CB8AC3E}">
        <p14:creationId xmlns:p14="http://schemas.microsoft.com/office/powerpoint/2010/main" val="895633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Decısıon</a:t>
            </a:r>
            <a:r>
              <a:rPr lang="tr-TR" dirty="0" smtClean="0"/>
              <a:t> </a:t>
            </a:r>
            <a:r>
              <a:rPr lang="tr-TR" dirty="0" err="1" smtClean="0"/>
              <a:t>makıng</a:t>
            </a:r>
            <a:r>
              <a:rPr lang="tr-TR" dirty="0" smtClean="0"/>
              <a:t> </a:t>
            </a:r>
            <a:r>
              <a:rPr lang="tr-TR" dirty="0" err="1" smtClean="0"/>
              <a:t>ın</a:t>
            </a:r>
            <a:r>
              <a:rPr lang="tr-TR" dirty="0" smtClean="0"/>
              <a:t> </a:t>
            </a:r>
            <a:r>
              <a:rPr lang="tr-TR" dirty="0" err="1" smtClean="0"/>
              <a:t>lua</a:t>
            </a:r>
            <a:endParaRPr lang="en-GB" dirty="0"/>
          </a:p>
        </p:txBody>
      </p:sp>
      <p:sp>
        <p:nvSpPr>
          <p:cNvPr id="3" name="İçerik Yer Tutucusu 2"/>
          <p:cNvSpPr>
            <a:spLocks noGrp="1"/>
          </p:cNvSpPr>
          <p:nvPr>
            <p:ph idx="1"/>
          </p:nvPr>
        </p:nvSpPr>
        <p:spPr/>
        <p:txBody>
          <a:bodyPr/>
          <a:lstStyle/>
          <a:p>
            <a:r>
              <a:rPr lang="en-GB" dirty="0"/>
              <a:t>Following is the general form of a typical decision making structure found in most of the programming languages −</a:t>
            </a:r>
          </a:p>
        </p:txBody>
      </p:sp>
      <p:pic>
        <p:nvPicPr>
          <p:cNvPr id="4" name="Resim 3"/>
          <p:cNvPicPr>
            <a:picLocks noChangeAspect="1"/>
          </p:cNvPicPr>
          <p:nvPr/>
        </p:nvPicPr>
        <p:blipFill>
          <a:blip r:embed="rId2"/>
          <a:stretch>
            <a:fillRect/>
          </a:stretch>
        </p:blipFill>
        <p:spPr>
          <a:xfrm>
            <a:off x="2768958" y="3216565"/>
            <a:ext cx="6065949" cy="3438525"/>
          </a:xfrm>
          <a:prstGeom prst="rect">
            <a:avLst/>
          </a:prstGeom>
        </p:spPr>
      </p:pic>
    </p:spTree>
    <p:extLst>
      <p:ext uri="{BB962C8B-B14F-4D97-AF65-F5344CB8AC3E}">
        <p14:creationId xmlns:p14="http://schemas.microsoft.com/office/powerpoint/2010/main" val="695082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Decısıon</a:t>
            </a:r>
            <a:r>
              <a:rPr lang="tr-TR" dirty="0" smtClean="0"/>
              <a:t> </a:t>
            </a:r>
            <a:r>
              <a:rPr lang="tr-TR" dirty="0" err="1" smtClean="0"/>
              <a:t>makıng</a:t>
            </a:r>
            <a:r>
              <a:rPr lang="tr-TR" dirty="0" smtClean="0"/>
              <a:t> </a:t>
            </a:r>
            <a:r>
              <a:rPr lang="tr-TR" dirty="0" err="1" smtClean="0"/>
              <a:t>ın</a:t>
            </a:r>
            <a:r>
              <a:rPr lang="tr-TR" dirty="0" smtClean="0"/>
              <a:t> </a:t>
            </a:r>
            <a:r>
              <a:rPr lang="tr-TR" dirty="0" err="1" smtClean="0"/>
              <a:t>lua</a:t>
            </a: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err="1"/>
              <a:t>Lua</a:t>
            </a:r>
            <a:r>
              <a:rPr lang="en-GB" dirty="0"/>
              <a:t> programming language assumes any combination of Boolean </a:t>
            </a:r>
            <a:r>
              <a:rPr lang="en-GB" b="1" dirty="0"/>
              <a:t>true</a:t>
            </a:r>
            <a:r>
              <a:rPr lang="en-GB" dirty="0"/>
              <a:t> and </a:t>
            </a:r>
            <a:r>
              <a:rPr lang="en-GB" b="1" dirty="0"/>
              <a:t>non-nil</a:t>
            </a:r>
            <a:r>
              <a:rPr lang="en-GB" dirty="0"/>
              <a:t> values as </a:t>
            </a:r>
            <a:r>
              <a:rPr lang="en-GB" b="1" dirty="0"/>
              <a:t>true</a:t>
            </a:r>
            <a:r>
              <a:rPr lang="en-GB" dirty="0"/>
              <a:t>, and if it is either </a:t>
            </a:r>
            <a:r>
              <a:rPr lang="en-GB" dirty="0" err="1"/>
              <a:t>boolean</a:t>
            </a:r>
            <a:r>
              <a:rPr lang="en-GB" dirty="0"/>
              <a:t> </a:t>
            </a:r>
            <a:r>
              <a:rPr lang="en-GB" b="1" dirty="0"/>
              <a:t>false</a:t>
            </a:r>
            <a:r>
              <a:rPr lang="en-GB" dirty="0"/>
              <a:t> or </a:t>
            </a:r>
            <a:r>
              <a:rPr lang="en-GB" b="1" dirty="0"/>
              <a:t>nil</a:t>
            </a:r>
            <a:r>
              <a:rPr lang="en-GB" dirty="0"/>
              <a:t>, then it is assumed as </a:t>
            </a:r>
            <a:r>
              <a:rPr lang="en-GB" b="1" dirty="0"/>
              <a:t>false</a:t>
            </a:r>
            <a:r>
              <a:rPr lang="en-GB" dirty="0"/>
              <a:t> value. It is to be noted that in </a:t>
            </a:r>
            <a:r>
              <a:rPr lang="en-GB" dirty="0" err="1"/>
              <a:t>Lua</a:t>
            </a:r>
            <a:r>
              <a:rPr lang="en-GB" dirty="0"/>
              <a:t>, </a:t>
            </a:r>
            <a:r>
              <a:rPr lang="en-GB" b="1" dirty="0"/>
              <a:t>zero will be considered as true.</a:t>
            </a:r>
            <a:endParaRPr lang="en-GB" dirty="0"/>
          </a:p>
          <a:p>
            <a:pPr>
              <a:buFont typeface="Wingdings" panose="05000000000000000000" pitchFamily="2" charset="2"/>
              <a:buChar char="Ø"/>
            </a:pPr>
            <a:r>
              <a:rPr lang="en-GB" dirty="0" err="1"/>
              <a:t>Lua</a:t>
            </a:r>
            <a:r>
              <a:rPr lang="en-GB" dirty="0"/>
              <a:t> programming language provides the following types of decision making statements</a:t>
            </a:r>
            <a:r>
              <a:rPr lang="en-GB" dirty="0" smtClean="0"/>
              <a:t>.</a:t>
            </a:r>
            <a:endParaRPr lang="tr-TR" dirty="0" smtClean="0"/>
          </a:p>
          <a:p>
            <a:pPr>
              <a:buFont typeface="Wingdings" panose="05000000000000000000" pitchFamily="2" charset="2"/>
              <a:buChar char="Ø"/>
            </a:pPr>
            <a:r>
              <a:rPr lang="tr-TR" dirty="0" err="1" smtClean="0"/>
              <a:t>If</a:t>
            </a:r>
            <a:r>
              <a:rPr lang="tr-TR" dirty="0" smtClean="0"/>
              <a:t> </a:t>
            </a:r>
            <a:r>
              <a:rPr lang="tr-TR" dirty="0" err="1" smtClean="0"/>
              <a:t>statement-if</a:t>
            </a:r>
            <a:r>
              <a:rPr lang="tr-TR" dirty="0" smtClean="0"/>
              <a:t>… else </a:t>
            </a:r>
            <a:r>
              <a:rPr lang="tr-TR" dirty="0" err="1" smtClean="0"/>
              <a:t>statement-nested</a:t>
            </a:r>
            <a:r>
              <a:rPr lang="tr-TR" dirty="0" smtClean="0"/>
              <a:t> </a:t>
            </a:r>
            <a:r>
              <a:rPr lang="tr-TR" dirty="0" err="1" smtClean="0"/>
              <a:t>if</a:t>
            </a:r>
            <a:r>
              <a:rPr lang="tr-TR" dirty="0" smtClean="0"/>
              <a:t> </a:t>
            </a:r>
            <a:r>
              <a:rPr lang="tr-TR" dirty="0" err="1" smtClean="0"/>
              <a:t>statement</a:t>
            </a:r>
            <a:endParaRPr lang="en-GB" dirty="0"/>
          </a:p>
          <a:p>
            <a:endParaRPr lang="en-GB" dirty="0"/>
          </a:p>
        </p:txBody>
      </p:sp>
    </p:spTree>
    <p:extLst>
      <p:ext uri="{BB962C8B-B14F-4D97-AF65-F5344CB8AC3E}">
        <p14:creationId xmlns:p14="http://schemas.microsoft.com/office/powerpoint/2010/main" val="35948043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Code</a:t>
            </a:r>
            <a:r>
              <a:rPr lang="tr-TR" dirty="0" smtClean="0"/>
              <a:t> </a:t>
            </a:r>
            <a:r>
              <a:rPr lang="tr-TR" dirty="0" err="1" smtClean="0"/>
              <a:t>samples</a:t>
            </a:r>
            <a:r>
              <a:rPr lang="tr-TR" dirty="0" smtClean="0"/>
              <a:t>(</a:t>
            </a:r>
            <a:r>
              <a:rPr lang="tr-TR" dirty="0" err="1" smtClean="0"/>
              <a:t>decısıon</a:t>
            </a:r>
            <a:r>
              <a:rPr lang="tr-TR" dirty="0" smtClean="0"/>
              <a:t> </a:t>
            </a:r>
            <a:r>
              <a:rPr lang="tr-TR" dirty="0" err="1" smtClean="0"/>
              <a:t>makıng</a:t>
            </a:r>
            <a:r>
              <a:rPr lang="tr-TR" dirty="0" smtClean="0"/>
              <a:t>)</a:t>
            </a:r>
            <a:endParaRPr lang="en-GB" dirty="0"/>
          </a:p>
        </p:txBody>
      </p:sp>
      <p:pic>
        <p:nvPicPr>
          <p:cNvPr id="4" name="İçerik Yer Tutucusu 3"/>
          <p:cNvPicPr>
            <a:picLocks noGrp="1" noChangeAspect="1"/>
          </p:cNvPicPr>
          <p:nvPr>
            <p:ph idx="1"/>
          </p:nvPr>
        </p:nvPicPr>
        <p:blipFill>
          <a:blip r:embed="rId2"/>
          <a:stretch>
            <a:fillRect/>
          </a:stretch>
        </p:blipFill>
        <p:spPr>
          <a:xfrm>
            <a:off x="1194126" y="1790163"/>
            <a:ext cx="9366716" cy="4765183"/>
          </a:xfrm>
          <a:prstGeom prst="rect">
            <a:avLst/>
          </a:prstGeom>
        </p:spPr>
      </p:pic>
    </p:spTree>
    <p:extLst>
      <p:ext uri="{BB962C8B-B14F-4D97-AF65-F5344CB8AC3E}">
        <p14:creationId xmlns:p14="http://schemas.microsoft.com/office/powerpoint/2010/main" val="56478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OTHERS</a:t>
            </a:r>
            <a:endParaRPr lang="en-GB" dirty="0"/>
          </a:p>
        </p:txBody>
      </p:sp>
      <p:sp>
        <p:nvSpPr>
          <p:cNvPr id="3" name="İçerik Yer Tutucusu 2"/>
          <p:cNvSpPr>
            <a:spLocks noGrp="1"/>
          </p:cNvSpPr>
          <p:nvPr>
            <p:ph idx="1"/>
          </p:nvPr>
        </p:nvSpPr>
        <p:spPr>
          <a:xfrm>
            <a:off x="1141412" y="1777285"/>
            <a:ext cx="9905999" cy="4365938"/>
          </a:xfrm>
        </p:spPr>
        <p:txBody>
          <a:bodyPr>
            <a:normAutofit fontScale="92500"/>
          </a:bodyPr>
          <a:lstStyle/>
          <a:p>
            <a:pPr>
              <a:buFont typeface="Wingdings" panose="05000000000000000000" pitchFamily="2" charset="2"/>
              <a:buChar char="Ø"/>
            </a:pPr>
            <a:r>
              <a:rPr lang="en-GB" dirty="0" err="1"/>
              <a:t>Lua's</a:t>
            </a:r>
            <a:r>
              <a:rPr lang="en-GB" dirty="0"/>
              <a:t> treatment of functions as </a:t>
            </a:r>
            <a:r>
              <a:rPr lang="en-GB" dirty="0">
                <a:hlinkClick r:id="rId2" tooltip="First-class function"/>
              </a:rPr>
              <a:t>first-class</a:t>
            </a:r>
            <a:r>
              <a:rPr lang="en-GB" dirty="0"/>
              <a:t> values </a:t>
            </a:r>
            <a:endParaRPr lang="tr-TR" dirty="0" smtClean="0"/>
          </a:p>
          <a:p>
            <a:pPr>
              <a:buFont typeface="Wingdings" panose="05000000000000000000" pitchFamily="2" charset="2"/>
              <a:buChar char="Ø"/>
            </a:pPr>
            <a:r>
              <a:rPr lang="en-GB" dirty="0" err="1"/>
              <a:t>Lua</a:t>
            </a:r>
            <a:r>
              <a:rPr lang="en-GB" dirty="0"/>
              <a:t> also supports </a:t>
            </a:r>
            <a:r>
              <a:rPr lang="en-GB" dirty="0" smtClean="0">
                <a:hlinkClick r:id="rId3" tooltip="Closure (computer programming)"/>
              </a:rPr>
              <a:t>closures</a:t>
            </a:r>
            <a:endParaRPr lang="tr-TR" dirty="0"/>
          </a:p>
          <a:p>
            <a:pPr>
              <a:buFont typeface="Wingdings" panose="05000000000000000000" pitchFamily="2" charset="2"/>
              <a:buChar char="Ø"/>
            </a:pPr>
            <a:r>
              <a:rPr lang="en-GB" dirty="0"/>
              <a:t>Tables are the most important data structures (and, by design, the only built-in </a:t>
            </a:r>
            <a:r>
              <a:rPr lang="en-GB" dirty="0">
                <a:hlinkClick r:id="rId4" tooltip="Composite data type"/>
              </a:rPr>
              <a:t>composite data type</a:t>
            </a:r>
            <a:r>
              <a:rPr lang="en-GB" dirty="0"/>
              <a:t>) in </a:t>
            </a:r>
            <a:r>
              <a:rPr lang="en-GB" dirty="0" err="1"/>
              <a:t>Lua</a:t>
            </a:r>
            <a:r>
              <a:rPr lang="en-GB" dirty="0"/>
              <a:t> and are the foundation of all user-created types. They are </a:t>
            </a:r>
            <a:r>
              <a:rPr lang="en-GB" dirty="0">
                <a:hlinkClick r:id="rId5" tooltip="Associative array"/>
              </a:rPr>
              <a:t>associative arrays</a:t>
            </a:r>
            <a:r>
              <a:rPr lang="en-GB" dirty="0"/>
              <a:t> with addition of automatic numeric key and special syntax</a:t>
            </a:r>
            <a:r>
              <a:rPr lang="en-GB" dirty="0" smtClean="0"/>
              <a:t>.</a:t>
            </a:r>
            <a:endParaRPr lang="tr-TR" dirty="0" smtClean="0"/>
          </a:p>
          <a:p>
            <a:pPr>
              <a:buFont typeface="Wingdings" panose="05000000000000000000" pitchFamily="2" charset="2"/>
              <a:buChar char="Ø"/>
            </a:pPr>
            <a:r>
              <a:rPr lang="en-GB" dirty="0"/>
              <a:t>A table is a collection of key and data pairs, where the data is referenced by key; in other words, it is a </a:t>
            </a:r>
            <a:r>
              <a:rPr lang="en-GB" dirty="0">
                <a:hlinkClick r:id="rId6" tooltip="Hash table"/>
              </a:rPr>
              <a:t>hashed</a:t>
            </a:r>
            <a:r>
              <a:rPr lang="en-GB" dirty="0"/>
              <a:t> heterogeneous associative </a:t>
            </a:r>
            <a:r>
              <a:rPr lang="en-GB" dirty="0" smtClean="0"/>
              <a:t>array.</a:t>
            </a:r>
            <a:endParaRPr lang="tr-TR" dirty="0"/>
          </a:p>
          <a:p>
            <a:endParaRPr lang="tr-TR" dirty="0" smtClean="0"/>
          </a:p>
          <a:p>
            <a:endParaRPr lang="en-GB" dirty="0"/>
          </a:p>
        </p:txBody>
      </p:sp>
    </p:spTree>
    <p:extLst>
      <p:ext uri="{BB962C8B-B14F-4D97-AF65-F5344CB8AC3E}">
        <p14:creationId xmlns:p14="http://schemas.microsoft.com/office/powerpoint/2010/main" val="763477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OTHERS</a:t>
            </a:r>
            <a:endParaRPr lang="en-GB" dirty="0"/>
          </a:p>
        </p:txBody>
      </p:sp>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Ø"/>
            </a:pPr>
            <a:r>
              <a:rPr lang="tr-TR" dirty="0" smtClean="0"/>
              <a:t>T</a:t>
            </a:r>
            <a:r>
              <a:rPr lang="en-GB" dirty="0" err="1" smtClean="0"/>
              <a:t>ables</a:t>
            </a:r>
            <a:r>
              <a:rPr lang="en-GB" dirty="0" smtClean="0"/>
              <a:t> </a:t>
            </a:r>
            <a:r>
              <a:rPr lang="en-GB" dirty="0"/>
              <a:t>are created using </a:t>
            </a:r>
            <a:r>
              <a:rPr lang="en-GB" dirty="0" smtClean="0"/>
              <a:t>the</a:t>
            </a:r>
            <a:r>
              <a:rPr lang="tr-TR" dirty="0" smtClean="0"/>
              <a:t> </a:t>
            </a:r>
            <a:r>
              <a:rPr lang="en-GB" dirty="0" smtClean="0"/>
              <a:t>{}</a:t>
            </a:r>
            <a:r>
              <a:rPr lang="tr-TR" dirty="0" smtClean="0"/>
              <a:t> </a:t>
            </a:r>
            <a:r>
              <a:rPr lang="en-GB" dirty="0" smtClean="0"/>
              <a:t>constructor </a:t>
            </a:r>
            <a:r>
              <a:rPr lang="en-GB" dirty="0"/>
              <a:t>syntax</a:t>
            </a:r>
            <a:r>
              <a:rPr lang="en-GB" dirty="0" smtClean="0"/>
              <a:t>.</a:t>
            </a:r>
            <a:endParaRPr lang="tr-TR" dirty="0" smtClean="0"/>
          </a:p>
          <a:p>
            <a:pPr>
              <a:buFont typeface="Wingdings" panose="05000000000000000000" pitchFamily="2" charset="2"/>
              <a:buChar char="Ø"/>
            </a:pPr>
            <a:r>
              <a:rPr lang="en-GB" dirty="0"/>
              <a:t>Tables are automatically assigned a numerical key, enabling them to be used as an </a:t>
            </a:r>
            <a:r>
              <a:rPr lang="en-GB" dirty="0">
                <a:hlinkClick r:id="rId2" tooltip="Array data type"/>
              </a:rPr>
              <a:t>array data type</a:t>
            </a:r>
            <a:r>
              <a:rPr lang="en-GB" dirty="0"/>
              <a:t>. The first automatic index is 1 rather than 0 as it is for many other programming </a:t>
            </a:r>
            <a:r>
              <a:rPr lang="en-GB" dirty="0" smtClean="0"/>
              <a:t>languages</a:t>
            </a:r>
            <a:endParaRPr lang="tr-TR" dirty="0" smtClean="0"/>
          </a:p>
          <a:p>
            <a:pPr>
              <a:buFont typeface="Wingdings" panose="05000000000000000000" pitchFamily="2" charset="2"/>
              <a:buChar char="Ø"/>
            </a:pPr>
            <a:r>
              <a:rPr lang="en-GB" dirty="0"/>
              <a:t>Extensible semantics is a key feature of </a:t>
            </a:r>
            <a:r>
              <a:rPr lang="en-GB" dirty="0" err="1"/>
              <a:t>Lua</a:t>
            </a:r>
            <a:r>
              <a:rPr lang="en-GB" dirty="0"/>
              <a:t>, and the </a:t>
            </a:r>
            <a:r>
              <a:rPr lang="en-GB" dirty="0" err="1">
                <a:hlinkClick r:id="rId3" tooltip="Metatable"/>
              </a:rPr>
              <a:t>metatable</a:t>
            </a:r>
            <a:r>
              <a:rPr lang="en-GB" dirty="0"/>
              <a:t> concept allows </a:t>
            </a:r>
            <a:r>
              <a:rPr lang="en-GB" dirty="0" err="1"/>
              <a:t>Lua's</a:t>
            </a:r>
            <a:r>
              <a:rPr lang="en-GB" dirty="0"/>
              <a:t> tables to be customized in powerful ways</a:t>
            </a:r>
            <a:r>
              <a:rPr lang="en-GB" dirty="0" smtClean="0"/>
              <a:t>.</a:t>
            </a:r>
            <a:endParaRPr lang="tr-TR" dirty="0" smtClean="0"/>
          </a:p>
          <a:p>
            <a:pPr>
              <a:buFont typeface="Wingdings" panose="05000000000000000000" pitchFamily="2" charset="2"/>
              <a:buChar char="Ø"/>
            </a:pPr>
            <a:r>
              <a:rPr lang="tr-TR" dirty="0" smtClean="0"/>
              <a:t>C API</a:t>
            </a:r>
            <a:endParaRPr lang="en-GB" dirty="0"/>
          </a:p>
        </p:txBody>
      </p:sp>
    </p:spTree>
    <p:extLst>
      <p:ext uri="{BB962C8B-B14F-4D97-AF65-F5344CB8AC3E}">
        <p14:creationId xmlns:p14="http://schemas.microsoft.com/office/powerpoint/2010/main" val="3206708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Error</a:t>
            </a:r>
            <a:r>
              <a:rPr lang="tr-TR" dirty="0" smtClean="0"/>
              <a:t> </a:t>
            </a:r>
            <a:r>
              <a:rPr lang="tr-TR" dirty="0" err="1" smtClean="0"/>
              <a:t>handlıng</a:t>
            </a:r>
            <a:endParaRPr lang="en-GB" dirty="0"/>
          </a:p>
        </p:txBody>
      </p:sp>
      <p:sp>
        <p:nvSpPr>
          <p:cNvPr id="3" name="İçerik Yer Tutucusu 2"/>
          <p:cNvSpPr>
            <a:spLocks noGrp="1"/>
          </p:cNvSpPr>
          <p:nvPr>
            <p:ph idx="1"/>
          </p:nvPr>
        </p:nvSpPr>
        <p:spPr>
          <a:xfrm>
            <a:off x="1141413" y="1785847"/>
            <a:ext cx="9905999" cy="4189950"/>
          </a:xfrm>
        </p:spPr>
        <p:txBody>
          <a:bodyPr>
            <a:normAutofit/>
          </a:bodyPr>
          <a:lstStyle/>
          <a:p>
            <a:r>
              <a:rPr lang="en-GB" dirty="0"/>
              <a:t>In any programming, there is always a requirement for error </a:t>
            </a:r>
            <a:r>
              <a:rPr lang="en-GB" dirty="0" smtClean="0"/>
              <a:t>handling</a:t>
            </a:r>
            <a:r>
              <a:rPr lang="en-GB" dirty="0"/>
              <a:t>. Errors can be of two types which includes</a:t>
            </a:r>
            <a:r>
              <a:rPr lang="en-GB" dirty="0" smtClean="0"/>
              <a:t>,</a:t>
            </a:r>
            <a:r>
              <a:rPr lang="en-GB" dirty="0"/>
              <a:t> </a:t>
            </a:r>
            <a:endParaRPr lang="tr-TR" dirty="0" smtClean="0"/>
          </a:p>
          <a:p>
            <a:pPr marL="0" indent="0">
              <a:buNone/>
            </a:pPr>
            <a:r>
              <a:rPr lang="tr-TR" dirty="0" smtClean="0"/>
              <a:t>1.</a:t>
            </a:r>
            <a:r>
              <a:rPr lang="en-GB" dirty="0" smtClean="0"/>
              <a:t>Syntax errors</a:t>
            </a:r>
            <a:endParaRPr lang="tr-TR" dirty="0" smtClean="0"/>
          </a:p>
          <a:p>
            <a:pPr marL="0" indent="0">
              <a:buNone/>
            </a:pPr>
            <a:r>
              <a:rPr lang="tr-TR" dirty="0" smtClean="0"/>
              <a:t>EX: a == 2</a:t>
            </a:r>
            <a:endParaRPr lang="tr-TR" dirty="0"/>
          </a:p>
          <a:p>
            <a:pPr marL="0" indent="0">
              <a:buNone/>
            </a:pPr>
            <a:r>
              <a:rPr lang="tr-TR" dirty="0" smtClean="0"/>
              <a:t>2.</a:t>
            </a:r>
            <a:r>
              <a:rPr lang="en-GB" dirty="0" smtClean="0"/>
              <a:t>Run </a:t>
            </a:r>
            <a:r>
              <a:rPr lang="en-GB" dirty="0"/>
              <a:t>time </a:t>
            </a:r>
            <a:r>
              <a:rPr lang="en-GB" dirty="0" smtClean="0"/>
              <a:t>errors</a:t>
            </a:r>
            <a:endParaRPr lang="tr-TR" dirty="0" smtClean="0"/>
          </a:p>
          <a:p>
            <a:pPr marL="0" indent="0">
              <a:buNone/>
            </a:pPr>
            <a:r>
              <a:rPr lang="en-GB" dirty="0" smtClean="0"/>
              <a:t>In </a:t>
            </a:r>
            <a:r>
              <a:rPr lang="en-GB" dirty="0"/>
              <a:t>case of runtime errors, the program executes successfully, but it can result in runtime errors due to mistakes in input or mishandled </a:t>
            </a:r>
            <a:r>
              <a:rPr lang="en-GB" dirty="0" smtClean="0"/>
              <a:t>functions</a:t>
            </a:r>
            <a:endParaRPr lang="tr-TR" dirty="0" smtClean="0"/>
          </a:p>
          <a:p>
            <a:pPr marL="0" indent="0">
              <a:buNone/>
            </a:pPr>
            <a:endParaRPr lang="en-GB" dirty="0"/>
          </a:p>
          <a:p>
            <a:endParaRPr lang="en-GB" dirty="0"/>
          </a:p>
        </p:txBody>
      </p:sp>
    </p:spTree>
    <p:extLst>
      <p:ext uri="{BB962C8B-B14F-4D97-AF65-F5344CB8AC3E}">
        <p14:creationId xmlns:p14="http://schemas.microsoft.com/office/powerpoint/2010/main" val="3083778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en-GB" dirty="0"/>
              <a:t>Useful Links on </a:t>
            </a:r>
            <a:r>
              <a:rPr lang="en-GB" dirty="0" err="1"/>
              <a:t>Lua</a:t>
            </a:r>
            <a:r>
              <a:rPr lang="en-GB" dirty="0"/>
              <a:t/>
            </a:r>
            <a:br>
              <a:rPr lang="en-GB" dirty="0"/>
            </a:br>
            <a:endParaRPr lang="en-GB"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GB" dirty="0" err="1">
                <a:hlinkClick r:id="rId2"/>
              </a:rPr>
              <a:t>Lua</a:t>
            </a:r>
            <a:r>
              <a:rPr lang="en-GB" dirty="0">
                <a:hlinkClick r:id="rId2"/>
              </a:rPr>
              <a:t> Programming</a:t>
            </a:r>
            <a:r>
              <a:rPr lang="en-GB" dirty="0"/>
              <a:t> − Official Site for </a:t>
            </a:r>
            <a:r>
              <a:rPr lang="en-GB" dirty="0" err="1"/>
              <a:t>Lua</a:t>
            </a:r>
            <a:endParaRPr lang="en-GB" dirty="0"/>
          </a:p>
          <a:p>
            <a:pPr>
              <a:buFont typeface="Wingdings" panose="05000000000000000000" pitchFamily="2" charset="2"/>
              <a:buChar char="Ø"/>
            </a:pPr>
            <a:r>
              <a:rPr lang="en-GB" dirty="0">
                <a:hlinkClick r:id="rId3"/>
              </a:rPr>
              <a:t>Editions of </a:t>
            </a:r>
            <a:r>
              <a:rPr lang="en-GB" dirty="0" err="1">
                <a:hlinkClick r:id="rId3"/>
              </a:rPr>
              <a:t>Lua</a:t>
            </a:r>
            <a:r>
              <a:rPr lang="en-GB" dirty="0"/>
              <a:t> − Know about different versions of </a:t>
            </a:r>
            <a:r>
              <a:rPr lang="en-GB" dirty="0" err="1"/>
              <a:t>Lua</a:t>
            </a:r>
            <a:endParaRPr lang="en-GB" dirty="0"/>
          </a:p>
          <a:p>
            <a:pPr>
              <a:buFont typeface="Wingdings" panose="05000000000000000000" pitchFamily="2" charset="2"/>
              <a:buChar char="Ø"/>
            </a:pPr>
            <a:r>
              <a:rPr lang="en-GB" dirty="0">
                <a:hlinkClick r:id="rId4"/>
              </a:rPr>
              <a:t>Details of </a:t>
            </a:r>
            <a:r>
              <a:rPr lang="en-GB" dirty="0" err="1">
                <a:hlinkClick r:id="rId4"/>
              </a:rPr>
              <a:t>Lua</a:t>
            </a:r>
            <a:r>
              <a:rPr lang="en-GB" dirty="0">
                <a:hlinkClick r:id="rId4"/>
              </a:rPr>
              <a:t> Programming</a:t>
            </a:r>
            <a:r>
              <a:rPr lang="en-GB" dirty="0"/>
              <a:t> − This guide will tell about history and other details of the </a:t>
            </a:r>
            <a:r>
              <a:rPr lang="en-GB" dirty="0" err="1"/>
              <a:t>Lua</a:t>
            </a:r>
            <a:r>
              <a:rPr lang="en-GB" dirty="0"/>
              <a:t> programming</a:t>
            </a:r>
          </a:p>
          <a:p>
            <a:endParaRPr lang="en-GB" dirty="0"/>
          </a:p>
        </p:txBody>
      </p:sp>
    </p:spTree>
    <p:extLst>
      <p:ext uri="{BB962C8B-B14F-4D97-AF65-F5344CB8AC3E}">
        <p14:creationId xmlns:p14="http://schemas.microsoft.com/office/powerpoint/2010/main" val="419276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en-GB" dirty="0"/>
              <a:t>Useful Books on </a:t>
            </a:r>
            <a:r>
              <a:rPr lang="en-GB" dirty="0" err="1"/>
              <a:t>Lua</a:t>
            </a:r>
            <a:r>
              <a:rPr lang="en-GB" dirty="0"/>
              <a:t/>
            </a:r>
            <a:br>
              <a:rPr lang="en-GB" dirty="0"/>
            </a:br>
            <a:endParaRPr lang="en-GB"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433" y="1563865"/>
            <a:ext cx="9929610" cy="5178138"/>
          </a:xfrm>
        </p:spPr>
      </p:pic>
    </p:spTree>
    <p:extLst>
      <p:ext uri="{BB962C8B-B14F-4D97-AF65-F5344CB8AC3E}">
        <p14:creationId xmlns:p14="http://schemas.microsoft.com/office/powerpoint/2010/main" val="2852170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references</a:t>
            </a:r>
            <a:endParaRPr lang="en-GB" dirty="0"/>
          </a:p>
        </p:txBody>
      </p:sp>
      <p:sp>
        <p:nvSpPr>
          <p:cNvPr id="3" name="İçerik Yer Tutucusu 2"/>
          <p:cNvSpPr>
            <a:spLocks noGrp="1"/>
          </p:cNvSpPr>
          <p:nvPr>
            <p:ph idx="1"/>
          </p:nvPr>
        </p:nvSpPr>
        <p:spPr>
          <a:xfrm>
            <a:off x="1141412" y="1815920"/>
            <a:ext cx="9905999" cy="4494727"/>
          </a:xfrm>
        </p:spPr>
        <p:txBody>
          <a:bodyPr>
            <a:normAutofit lnSpcReduction="10000"/>
          </a:bodyPr>
          <a:lstStyle/>
          <a:p>
            <a:pPr>
              <a:buFont typeface="Wingdings" panose="05000000000000000000" pitchFamily="2" charset="2"/>
              <a:buChar char="Ø"/>
            </a:pPr>
            <a:r>
              <a:rPr lang="en-GB" dirty="0">
                <a:hlinkClick r:id="rId2"/>
              </a:rPr>
              <a:t>https://</a:t>
            </a:r>
            <a:r>
              <a:rPr lang="en-GB" dirty="0" smtClean="0">
                <a:hlinkClick r:id="rId2"/>
              </a:rPr>
              <a:t>www.tutorialspoint.com/lua/lua_environment.htm</a:t>
            </a:r>
            <a:endParaRPr lang="tr-TR" dirty="0" smtClean="0"/>
          </a:p>
          <a:p>
            <a:pPr>
              <a:buFont typeface="Wingdings" panose="05000000000000000000" pitchFamily="2" charset="2"/>
              <a:buChar char="Ø"/>
            </a:pPr>
            <a:r>
              <a:rPr lang="tr-TR" dirty="0">
                <a:hlinkClick r:id="rId3"/>
              </a:rPr>
              <a:t>https://www.moys.gov.iq/upload/common/Programming_in_Lua%2C_4th_ed._%282017%29_.</a:t>
            </a:r>
            <a:r>
              <a:rPr lang="tr-TR" dirty="0" smtClean="0">
                <a:hlinkClick r:id="rId3"/>
              </a:rPr>
              <a:t>pdf</a:t>
            </a:r>
            <a:endParaRPr lang="tr-TR" dirty="0" smtClean="0"/>
          </a:p>
          <a:p>
            <a:pPr>
              <a:buFont typeface="Wingdings" panose="05000000000000000000" pitchFamily="2" charset="2"/>
              <a:buChar char="Ø"/>
            </a:pPr>
            <a:r>
              <a:rPr lang="tr-TR" dirty="0">
                <a:hlinkClick r:id="rId4"/>
              </a:rPr>
              <a:t>http://</a:t>
            </a:r>
            <a:r>
              <a:rPr lang="tr-TR" dirty="0" smtClean="0">
                <a:hlinkClick r:id="rId4"/>
              </a:rPr>
              <a:t>campus.murraystate.edu/academic/faculty/wlyle/415/2013/AClark.pdf</a:t>
            </a:r>
            <a:endParaRPr lang="tr-TR" dirty="0" smtClean="0"/>
          </a:p>
          <a:p>
            <a:pPr>
              <a:buFont typeface="Wingdings" panose="05000000000000000000" pitchFamily="2" charset="2"/>
              <a:buChar char="Ø"/>
            </a:pPr>
            <a:r>
              <a:rPr lang="tr-TR" dirty="0">
                <a:hlinkClick r:id="rId5"/>
              </a:rPr>
              <a:t>https://</a:t>
            </a:r>
            <a:r>
              <a:rPr lang="tr-TR" dirty="0" smtClean="0">
                <a:hlinkClick r:id="rId5"/>
              </a:rPr>
              <a:t>www.lua.org/about.html</a:t>
            </a:r>
            <a:endParaRPr lang="tr-TR" dirty="0" smtClean="0"/>
          </a:p>
          <a:p>
            <a:pPr>
              <a:buFont typeface="Wingdings" panose="05000000000000000000" pitchFamily="2" charset="2"/>
              <a:buChar char="Ø"/>
            </a:pPr>
            <a:r>
              <a:rPr lang="tr-TR" dirty="0" smtClean="0">
                <a:hlinkClick r:id="rId6"/>
              </a:rPr>
              <a:t>https</a:t>
            </a:r>
            <a:r>
              <a:rPr lang="tr-TR" dirty="0">
                <a:hlinkClick r:id="rId6"/>
              </a:rPr>
              <a:t>://en.wikipedia.org/wiki/Lua_(programming_language</a:t>
            </a:r>
            <a:r>
              <a:rPr lang="tr-TR" dirty="0" smtClean="0">
                <a:hlinkClick r:id="rId6"/>
              </a:rPr>
              <a:t>)</a:t>
            </a:r>
            <a:endParaRPr lang="tr-TR" dirty="0" smtClean="0"/>
          </a:p>
          <a:p>
            <a:pPr>
              <a:buFont typeface="Wingdings" panose="05000000000000000000" pitchFamily="2" charset="2"/>
              <a:buChar char="Ø"/>
            </a:pPr>
            <a:r>
              <a:rPr lang="tr-TR" dirty="0">
                <a:hlinkClick r:id="rId7"/>
              </a:rPr>
              <a:t>https://</a:t>
            </a:r>
            <a:r>
              <a:rPr lang="tr-TR" dirty="0" smtClean="0">
                <a:hlinkClick r:id="rId7"/>
              </a:rPr>
              <a:t>www.codementor.io/blog/worst-languages-to-learn-3phycr98zk</a:t>
            </a:r>
            <a:endParaRPr lang="tr-TR" dirty="0"/>
          </a:p>
          <a:p>
            <a:pPr>
              <a:buFont typeface="Wingdings" panose="05000000000000000000" pitchFamily="2" charset="2"/>
              <a:buChar char="Ø"/>
            </a:pPr>
            <a:endParaRPr lang="tr-TR" dirty="0" smtClean="0"/>
          </a:p>
          <a:p>
            <a:pPr>
              <a:buFont typeface="Wingdings" panose="05000000000000000000" pitchFamily="2" charset="2"/>
              <a:buChar char="Ø"/>
            </a:pPr>
            <a:endParaRPr lang="tr-TR" dirty="0" smtClean="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775018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references</a:t>
            </a:r>
            <a:endParaRPr lang="en-GB" dirty="0"/>
          </a:p>
        </p:txBody>
      </p:sp>
      <p:sp>
        <p:nvSpPr>
          <p:cNvPr id="3" name="İçerik Yer Tutucusu 2"/>
          <p:cNvSpPr>
            <a:spLocks noGrp="1"/>
          </p:cNvSpPr>
          <p:nvPr>
            <p:ph idx="1"/>
          </p:nvPr>
        </p:nvSpPr>
        <p:spPr/>
        <p:txBody>
          <a:bodyPr/>
          <a:lstStyle/>
          <a:p>
            <a:r>
              <a:rPr lang="en-GB" dirty="0">
                <a:hlinkClick r:id="rId2"/>
              </a:rPr>
              <a:t>https://</a:t>
            </a:r>
            <a:r>
              <a:rPr lang="en-GB" dirty="0" smtClean="0">
                <a:hlinkClick r:id="rId2"/>
              </a:rPr>
              <a:t>www.lua.org/ftp/refman-5.0.pdf</a:t>
            </a:r>
            <a:endParaRPr lang="tr-TR" dirty="0" smtClean="0"/>
          </a:p>
          <a:p>
            <a:r>
              <a:rPr lang="en-GB" dirty="0">
                <a:hlinkClick r:id="rId3"/>
              </a:rPr>
              <a:t>http://</a:t>
            </a:r>
            <a:r>
              <a:rPr lang="en-GB" dirty="0" smtClean="0">
                <a:hlinkClick r:id="rId3"/>
              </a:rPr>
              <a:t>index-of.es/Varios-2/Lua%20Tutorial.pdf</a:t>
            </a:r>
            <a:endParaRPr lang="tr-TR" dirty="0" smtClean="0"/>
          </a:p>
          <a:p>
            <a:pPr>
              <a:buFont typeface="Wingdings" panose="05000000000000000000" pitchFamily="2" charset="2"/>
              <a:buChar char="Ø"/>
            </a:pPr>
            <a:r>
              <a:rPr lang="tr-TR" dirty="0">
                <a:hlinkClick r:id="rId4"/>
              </a:rPr>
              <a:t>https://www.tiobe.com/tiobe-index</a:t>
            </a:r>
            <a:r>
              <a:rPr lang="tr-TR" dirty="0" smtClean="0">
                <a:hlinkClick r:id="rId4"/>
              </a:rPr>
              <a:t>/</a:t>
            </a:r>
            <a:endParaRPr lang="tr-TR" dirty="0" smtClean="0"/>
          </a:p>
          <a:p>
            <a:pPr>
              <a:buFont typeface="Wingdings" panose="05000000000000000000" pitchFamily="2" charset="2"/>
              <a:buChar char="Ø"/>
            </a:pPr>
            <a:r>
              <a:rPr lang="tr-TR" dirty="0">
                <a:hlinkClick r:id="rId5"/>
              </a:rPr>
              <a:t>https://</a:t>
            </a:r>
            <a:r>
              <a:rPr lang="tr-TR" dirty="0" smtClean="0">
                <a:hlinkClick r:id="rId5"/>
              </a:rPr>
              <a:t>pypl.github.io/PYPL.html</a:t>
            </a:r>
            <a:endParaRPr lang="tr-TR" dirty="0" smtClean="0"/>
          </a:p>
          <a:p>
            <a:pPr marL="0" indent="0">
              <a:buNone/>
            </a:pPr>
            <a:endParaRPr lang="tr-TR" dirty="0"/>
          </a:p>
          <a:p>
            <a:pPr>
              <a:buFont typeface="Wingdings" panose="05000000000000000000" pitchFamily="2" charset="2"/>
              <a:buChar char="Ø"/>
            </a:pPr>
            <a:endParaRPr lang="tr-TR" dirty="0"/>
          </a:p>
          <a:p>
            <a:endParaRPr lang="tr-TR" dirty="0" smtClean="0"/>
          </a:p>
          <a:p>
            <a:endParaRPr lang="en-GB" dirty="0"/>
          </a:p>
        </p:txBody>
      </p:sp>
    </p:spTree>
    <p:extLst>
      <p:ext uri="{BB962C8B-B14F-4D97-AF65-F5344CB8AC3E}">
        <p14:creationId xmlns:p14="http://schemas.microsoft.com/office/powerpoint/2010/main" val="2123736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What</a:t>
            </a:r>
            <a:r>
              <a:rPr lang="tr-TR" dirty="0" smtClean="0"/>
              <a:t> is </a:t>
            </a:r>
            <a:r>
              <a:rPr lang="tr-TR" dirty="0" err="1" smtClean="0"/>
              <a:t>the</a:t>
            </a:r>
            <a:r>
              <a:rPr lang="tr-TR" dirty="0" smtClean="0"/>
              <a:t> </a:t>
            </a:r>
            <a:r>
              <a:rPr lang="tr-TR" dirty="0" err="1" smtClean="0"/>
              <a:t>lua</a:t>
            </a:r>
            <a:endParaRPr lang="en-GB"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GB" dirty="0" err="1" smtClean="0"/>
              <a:t>Lua</a:t>
            </a:r>
            <a:r>
              <a:rPr lang="en-GB" dirty="0" smtClean="0"/>
              <a:t> </a:t>
            </a:r>
            <a:r>
              <a:rPr lang="en-GB" dirty="0"/>
              <a:t>is dynamically typed, runs by interpreting bytecode with a register-based virtual machine, and has automatic memory management with incremental garbage collection, making it ideal for configuration, scripting, and rapid prototyping</a:t>
            </a:r>
            <a:r>
              <a:rPr lang="en-GB" dirty="0" smtClean="0"/>
              <a:t>.</a:t>
            </a:r>
            <a:endParaRPr lang="tr-TR" dirty="0" smtClean="0"/>
          </a:p>
          <a:p>
            <a:pPr algn="just">
              <a:buFont typeface="Wingdings" panose="05000000000000000000" pitchFamily="2" charset="2"/>
              <a:buChar char="Ø"/>
            </a:pPr>
            <a:r>
              <a:rPr lang="tr-TR" dirty="0" err="1" smtClean="0"/>
              <a:t>Influenced</a:t>
            </a:r>
            <a:r>
              <a:rPr lang="tr-TR" dirty="0" smtClean="0"/>
              <a:t> </a:t>
            </a:r>
            <a:r>
              <a:rPr lang="tr-TR" dirty="0" err="1" smtClean="0"/>
              <a:t>by</a:t>
            </a:r>
            <a:r>
              <a:rPr lang="tr-TR" dirty="0" smtClean="0"/>
              <a:t> </a:t>
            </a:r>
            <a:r>
              <a:rPr lang="en-GB" dirty="0"/>
              <a:t>C</a:t>
            </a:r>
            <a:r>
              <a:rPr lang="en-GB" dirty="0" smtClean="0"/>
              <a:t>++, </a:t>
            </a:r>
            <a:r>
              <a:rPr lang="en-GB" dirty="0"/>
              <a:t>Modula, Scheme, </a:t>
            </a:r>
            <a:r>
              <a:rPr lang="en-GB" dirty="0" smtClean="0"/>
              <a:t>SNOBOL</a:t>
            </a:r>
            <a:endParaRPr lang="tr-TR" dirty="0" smtClean="0"/>
          </a:p>
          <a:p>
            <a:pPr algn="just">
              <a:buFont typeface="Wingdings" panose="05000000000000000000" pitchFamily="2" charset="2"/>
              <a:buChar char="Ø"/>
            </a:pPr>
            <a:r>
              <a:rPr lang="tr-TR" dirty="0" err="1" smtClean="0"/>
              <a:t>Influenced</a:t>
            </a:r>
            <a:r>
              <a:rPr lang="tr-TR" dirty="0" smtClean="0"/>
              <a:t> </a:t>
            </a:r>
            <a:r>
              <a:rPr lang="tr-TR" dirty="0" err="1" smtClean="0"/>
              <a:t>Javascript</a:t>
            </a:r>
            <a:r>
              <a:rPr lang="tr-TR" dirty="0" smtClean="0"/>
              <a:t>, Julia, </a:t>
            </a:r>
            <a:r>
              <a:rPr lang="tr-TR" dirty="0" err="1" smtClean="0"/>
              <a:t>Ruby</a:t>
            </a:r>
            <a:endParaRPr lang="tr-TR" dirty="0" smtClean="0"/>
          </a:p>
          <a:p>
            <a:pPr marL="0" indent="0">
              <a:buNone/>
            </a:pPr>
            <a:endParaRPr lang="en-GB" dirty="0"/>
          </a:p>
        </p:txBody>
      </p:sp>
    </p:spTree>
    <p:extLst>
      <p:ext uri="{BB962C8B-B14F-4D97-AF65-F5344CB8AC3E}">
        <p14:creationId xmlns:p14="http://schemas.microsoft.com/office/powerpoint/2010/main" val="30619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017431"/>
            <a:ext cx="9905999" cy="4773770"/>
          </a:xfrm>
        </p:spPr>
        <p:txBody>
          <a:bodyPr>
            <a:normAutofit/>
          </a:bodyPr>
          <a:lstStyle/>
          <a:p>
            <a:pPr marL="0" indent="0">
              <a:buNone/>
            </a:pPr>
            <a:r>
              <a:rPr lang="tr-TR" sz="9600" dirty="0" smtClean="0"/>
              <a:t>THANKS</a:t>
            </a:r>
            <a:endParaRPr lang="en-GB" sz="9600" dirty="0"/>
          </a:p>
        </p:txBody>
      </p:sp>
      <p:pic>
        <p:nvPicPr>
          <p:cNvPr id="4" name="Resim 3"/>
          <p:cNvPicPr>
            <a:picLocks noChangeAspect="1"/>
          </p:cNvPicPr>
          <p:nvPr/>
        </p:nvPicPr>
        <p:blipFill>
          <a:blip r:embed="rId2"/>
          <a:stretch>
            <a:fillRect/>
          </a:stretch>
        </p:blipFill>
        <p:spPr>
          <a:xfrm>
            <a:off x="6292961" y="2343956"/>
            <a:ext cx="4489206" cy="3928056"/>
          </a:xfrm>
          <a:prstGeom prst="rect">
            <a:avLst/>
          </a:prstGeom>
        </p:spPr>
      </p:pic>
    </p:spTree>
    <p:extLst>
      <p:ext uri="{BB962C8B-B14F-4D97-AF65-F5344CB8AC3E}">
        <p14:creationId xmlns:p14="http://schemas.microsoft.com/office/powerpoint/2010/main" val="1534504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Features</a:t>
            </a:r>
            <a:r>
              <a:rPr lang="tr-TR" dirty="0" smtClean="0"/>
              <a:t> of </a:t>
            </a:r>
            <a:r>
              <a:rPr lang="tr-TR" dirty="0" err="1" smtClean="0"/>
              <a:t>lUa</a:t>
            </a:r>
            <a:endParaRPr lang="en-GB" dirty="0"/>
          </a:p>
        </p:txBody>
      </p:sp>
      <p:sp>
        <p:nvSpPr>
          <p:cNvPr id="3" name="İçerik Yer Tutucusu 2"/>
          <p:cNvSpPr>
            <a:spLocks noGrp="1"/>
          </p:cNvSpPr>
          <p:nvPr>
            <p:ph idx="1"/>
          </p:nvPr>
        </p:nvSpPr>
        <p:spPr>
          <a:xfrm>
            <a:off x="1141412" y="1863121"/>
            <a:ext cx="9905999" cy="3906614"/>
          </a:xfrm>
        </p:spPr>
        <p:txBody>
          <a:bodyPr>
            <a:normAutofit lnSpcReduction="10000"/>
          </a:bodyPr>
          <a:lstStyle/>
          <a:p>
            <a:pPr algn="just">
              <a:buFont typeface="Wingdings" panose="05000000000000000000" pitchFamily="2" charset="2"/>
              <a:buChar char="Ø"/>
            </a:pPr>
            <a:r>
              <a:rPr lang="en-US" dirty="0">
                <a:latin typeface="Arial" pitchFamily="34" charset="0"/>
                <a:cs typeface="Arial" pitchFamily="34" charset="0"/>
              </a:rPr>
              <a:t>Light, multi-paradigm language</a:t>
            </a:r>
          </a:p>
          <a:p>
            <a:pPr algn="just">
              <a:buFont typeface="Wingdings" panose="05000000000000000000" pitchFamily="2" charset="2"/>
              <a:buChar char="Ø"/>
            </a:pPr>
            <a:r>
              <a:rPr lang="en-US" dirty="0">
                <a:latin typeface="Arial" pitchFamily="34" charset="0"/>
                <a:cs typeface="Arial" pitchFamily="34" charset="0"/>
              </a:rPr>
              <a:t>Highly portable: can be compiled to run on Linux, Windows, </a:t>
            </a:r>
            <a:r>
              <a:rPr lang="en-US" dirty="0" smtClean="0">
                <a:latin typeface="Arial" pitchFamily="34" charset="0"/>
                <a:cs typeface="Arial" pitchFamily="34" charset="0"/>
              </a:rPr>
              <a:t>Macintosh</a:t>
            </a:r>
            <a:endParaRPr lang="tr-TR" dirty="0" smtClean="0">
              <a:latin typeface="Arial" pitchFamily="34" charset="0"/>
              <a:cs typeface="Arial" pitchFamily="34" charset="0"/>
            </a:endParaRPr>
          </a:p>
          <a:p>
            <a:pPr algn="just">
              <a:buFont typeface="Wingdings" panose="05000000000000000000" pitchFamily="2" charset="2"/>
              <a:buChar char="Ø"/>
            </a:pPr>
            <a:r>
              <a:rPr lang="en-GB" dirty="0" err="1">
                <a:latin typeface="Arial" pitchFamily="34" charset="0"/>
                <a:cs typeface="Arial" pitchFamily="34" charset="0"/>
              </a:rPr>
              <a:t>Lua</a:t>
            </a:r>
            <a:r>
              <a:rPr lang="en-GB" dirty="0">
                <a:latin typeface="Arial" pitchFamily="34" charset="0"/>
                <a:cs typeface="Arial" pitchFamily="34" charset="0"/>
              </a:rPr>
              <a:t> is a dynamically typed language, </a:t>
            </a:r>
            <a:endParaRPr lang="tr-TR" dirty="0" smtClean="0">
              <a:latin typeface="Arial" pitchFamily="34" charset="0"/>
              <a:cs typeface="Arial" pitchFamily="34" charset="0"/>
            </a:endParaRPr>
          </a:p>
          <a:p>
            <a:pPr algn="just">
              <a:buFont typeface="Wingdings" panose="05000000000000000000" pitchFamily="2" charset="2"/>
              <a:buChar char="Ø"/>
            </a:pPr>
            <a:r>
              <a:rPr lang="tr-TR" dirty="0" smtClean="0">
                <a:latin typeface="Arial" pitchFamily="34" charset="0"/>
                <a:cs typeface="Arial" pitchFamily="34" charset="0"/>
              </a:rPr>
              <a:t>V</a:t>
            </a:r>
            <a:r>
              <a:rPr lang="en-GB" dirty="0" err="1" smtClean="0">
                <a:latin typeface="Arial" pitchFamily="34" charset="0"/>
                <a:cs typeface="Arial" pitchFamily="34" charset="0"/>
              </a:rPr>
              <a:t>ariables</a:t>
            </a:r>
            <a:r>
              <a:rPr lang="en-GB" dirty="0" smtClean="0">
                <a:latin typeface="Arial" pitchFamily="34" charset="0"/>
                <a:cs typeface="Arial" pitchFamily="34" charset="0"/>
              </a:rPr>
              <a:t> </a:t>
            </a:r>
            <a:r>
              <a:rPr lang="en-GB" dirty="0">
                <a:latin typeface="Arial" pitchFamily="34" charset="0"/>
                <a:cs typeface="Arial" pitchFamily="34" charset="0"/>
              </a:rPr>
              <a:t>do not </a:t>
            </a:r>
            <a:r>
              <a:rPr lang="en-GB" dirty="0" smtClean="0">
                <a:latin typeface="Arial" pitchFamily="34" charset="0"/>
                <a:cs typeface="Arial" pitchFamily="34" charset="0"/>
              </a:rPr>
              <a:t>possess</a:t>
            </a:r>
            <a:r>
              <a:rPr lang="tr-TR" dirty="0" smtClean="0">
                <a:latin typeface="Arial" pitchFamily="34" charset="0"/>
                <a:cs typeface="Arial" pitchFamily="34" charset="0"/>
              </a:rPr>
              <a:t> data</a:t>
            </a:r>
            <a:r>
              <a:rPr lang="en-GB" dirty="0" smtClean="0">
                <a:latin typeface="Arial" pitchFamily="34" charset="0"/>
                <a:cs typeface="Arial" pitchFamily="34" charset="0"/>
              </a:rPr>
              <a:t> </a:t>
            </a:r>
            <a:r>
              <a:rPr lang="en-GB" dirty="0">
                <a:latin typeface="Arial" pitchFamily="34" charset="0"/>
                <a:cs typeface="Arial" pitchFamily="34" charset="0"/>
              </a:rPr>
              <a:t>types, only their values. The eight basic types it supports for its values are: nil, Boolean, number</a:t>
            </a:r>
            <a:r>
              <a:rPr lang="en-GB" dirty="0" smtClean="0">
                <a:latin typeface="Arial" pitchFamily="34" charset="0"/>
                <a:cs typeface="Arial" pitchFamily="34" charset="0"/>
              </a:rPr>
              <a:t>,</a:t>
            </a:r>
            <a:r>
              <a:rPr lang="tr-TR" dirty="0" smtClean="0">
                <a:latin typeface="Arial" pitchFamily="34" charset="0"/>
                <a:cs typeface="Arial" pitchFamily="34" charset="0"/>
              </a:rPr>
              <a:t> </a:t>
            </a:r>
            <a:r>
              <a:rPr lang="en-GB" dirty="0" smtClean="0">
                <a:latin typeface="Arial" pitchFamily="34" charset="0"/>
                <a:cs typeface="Arial" pitchFamily="34" charset="0"/>
              </a:rPr>
              <a:t>string</a:t>
            </a:r>
            <a:r>
              <a:rPr lang="en-GB" dirty="0">
                <a:latin typeface="Arial" pitchFamily="34" charset="0"/>
                <a:cs typeface="Arial" pitchFamily="34" charset="0"/>
              </a:rPr>
              <a:t>, function, </a:t>
            </a:r>
            <a:r>
              <a:rPr lang="en-GB" dirty="0" err="1">
                <a:latin typeface="Arial" pitchFamily="34" charset="0"/>
                <a:cs typeface="Arial" pitchFamily="34" charset="0"/>
              </a:rPr>
              <a:t>userdata</a:t>
            </a:r>
            <a:r>
              <a:rPr lang="en-GB" dirty="0">
                <a:latin typeface="Arial" pitchFamily="34" charset="0"/>
                <a:cs typeface="Arial" pitchFamily="34" charset="0"/>
              </a:rPr>
              <a:t>, thread, and </a:t>
            </a:r>
            <a:r>
              <a:rPr lang="en-GB" dirty="0" smtClean="0">
                <a:latin typeface="Arial" pitchFamily="34" charset="0"/>
                <a:cs typeface="Arial" pitchFamily="34" charset="0"/>
              </a:rPr>
              <a:t>table.</a:t>
            </a:r>
            <a:endParaRPr lang="tr-TR" dirty="0" smtClean="0">
              <a:latin typeface="Arial" pitchFamily="34" charset="0"/>
              <a:cs typeface="Arial" pitchFamily="34" charset="0"/>
            </a:endParaRPr>
          </a:p>
          <a:p>
            <a:pPr algn="just">
              <a:buFont typeface="Wingdings" panose="05000000000000000000" pitchFamily="2" charset="2"/>
              <a:buChar char="Ø"/>
            </a:pPr>
            <a:r>
              <a:rPr lang="en-US" dirty="0" smtClean="0">
                <a:latin typeface="Arial" pitchFamily="34" charset="0"/>
                <a:cs typeface="Arial" pitchFamily="34" charset="0"/>
              </a:rPr>
              <a:t>Also </a:t>
            </a:r>
            <a:r>
              <a:rPr lang="en-US" dirty="0">
                <a:latin typeface="Arial" pitchFamily="34" charset="0"/>
                <a:cs typeface="Arial" pitchFamily="34" charset="0"/>
              </a:rPr>
              <a:t>has automatic garbage </a:t>
            </a:r>
            <a:r>
              <a:rPr lang="en-US" dirty="0" smtClean="0">
                <a:latin typeface="Arial" pitchFamily="34" charset="0"/>
                <a:cs typeface="Arial" pitchFamily="34" charset="0"/>
              </a:rPr>
              <a:t>collection</a:t>
            </a:r>
            <a:endParaRPr lang="tr-TR" dirty="0" smtClean="0">
              <a:latin typeface="Arial" pitchFamily="34" charset="0"/>
              <a:cs typeface="Arial" pitchFamily="34" charset="0"/>
            </a:endParaRPr>
          </a:p>
          <a:p>
            <a:pPr marL="0" indent="0">
              <a:buNone/>
            </a:pPr>
            <a:endParaRPr lang="en-GB" dirty="0"/>
          </a:p>
        </p:txBody>
      </p:sp>
    </p:spTree>
    <p:extLst>
      <p:ext uri="{BB962C8B-B14F-4D97-AF65-F5344CB8AC3E}">
        <p14:creationId xmlns:p14="http://schemas.microsoft.com/office/powerpoint/2010/main" val="413034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Features</a:t>
            </a:r>
            <a:r>
              <a:rPr lang="tr-TR" dirty="0" smtClean="0"/>
              <a:t> of </a:t>
            </a:r>
            <a:r>
              <a:rPr lang="tr-TR" dirty="0" err="1" smtClean="0"/>
              <a:t>lua</a:t>
            </a:r>
            <a:endParaRPr lang="en-GB" dirty="0"/>
          </a:p>
        </p:txBody>
      </p:sp>
      <p:sp>
        <p:nvSpPr>
          <p:cNvPr id="3" name="İçerik Yer Tutucusu 2"/>
          <p:cNvSpPr>
            <a:spLocks noGrp="1"/>
          </p:cNvSpPr>
          <p:nvPr>
            <p:ph idx="1"/>
          </p:nvPr>
        </p:nvSpPr>
        <p:spPr>
          <a:xfrm>
            <a:off x="1141412" y="1893194"/>
            <a:ext cx="9905999" cy="4610637"/>
          </a:xfrm>
        </p:spPr>
        <p:txBody>
          <a:bodyPr>
            <a:normAutofit fontScale="85000" lnSpcReduction="20000"/>
          </a:bodyPr>
          <a:lstStyle/>
          <a:p>
            <a:pPr algn="just">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Can </a:t>
            </a:r>
            <a:r>
              <a:rPr lang="en-US" sz="3200" dirty="0">
                <a:latin typeface="Arial" panose="020B0604020202020204" pitchFamily="34" charset="0"/>
                <a:cs typeface="Arial" panose="020B0604020202020204" pitchFamily="34" charset="0"/>
              </a:rPr>
              <a:t>call functions written in C or </a:t>
            </a:r>
            <a:r>
              <a:rPr lang="en-US" sz="3200" dirty="0" err="1" smtClean="0">
                <a:latin typeface="Arial" panose="020B0604020202020204" pitchFamily="34" charset="0"/>
                <a:cs typeface="Arial" panose="020B0604020202020204" pitchFamily="34" charset="0"/>
              </a:rPr>
              <a:t>Lua</a:t>
            </a:r>
            <a:endParaRPr lang="tr-TR"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tr-TR" sz="3200" dirty="0" smtClean="0">
                <a:latin typeface="Arial" panose="020B0604020202020204" pitchFamily="34" charset="0"/>
                <a:cs typeface="Arial" panose="020B0604020202020204" pitchFamily="34" charset="0"/>
              </a:rPr>
              <a:t>C API</a:t>
            </a:r>
          </a:p>
          <a:p>
            <a:pPr algn="just">
              <a:buFont typeface="Wingdings" panose="05000000000000000000" pitchFamily="2" charset="2"/>
              <a:buChar char="Ø"/>
            </a:pPr>
            <a:r>
              <a:rPr lang="en-GB" sz="2800" dirty="0">
                <a:latin typeface="Arial" panose="020B0604020202020204" pitchFamily="34" charset="0"/>
                <a:cs typeface="Arial" panose="020B0604020202020204" pitchFamily="34" charset="0"/>
              </a:rPr>
              <a:t>The API is divided into two parts: the </a:t>
            </a:r>
            <a:r>
              <a:rPr lang="en-GB" sz="2800" dirty="0" err="1">
                <a:latin typeface="Arial" panose="020B0604020202020204" pitchFamily="34" charset="0"/>
                <a:cs typeface="Arial" panose="020B0604020202020204" pitchFamily="34" charset="0"/>
              </a:rPr>
              <a:t>Lua</a:t>
            </a:r>
            <a:r>
              <a:rPr lang="en-GB" sz="2800" dirty="0">
                <a:latin typeface="Arial" panose="020B0604020202020204" pitchFamily="34" charset="0"/>
                <a:cs typeface="Arial" panose="020B0604020202020204" pitchFamily="34" charset="0"/>
              </a:rPr>
              <a:t> core and the </a:t>
            </a:r>
            <a:r>
              <a:rPr lang="en-GB" sz="2800" dirty="0" err="1">
                <a:latin typeface="Arial" panose="020B0604020202020204" pitchFamily="34" charset="0"/>
                <a:cs typeface="Arial" panose="020B0604020202020204" pitchFamily="34" charset="0"/>
              </a:rPr>
              <a:t>Lua</a:t>
            </a:r>
            <a:r>
              <a:rPr lang="en-GB" sz="2800" dirty="0">
                <a:latin typeface="Arial" panose="020B0604020202020204" pitchFamily="34" charset="0"/>
                <a:cs typeface="Arial" panose="020B0604020202020204" pitchFamily="34" charset="0"/>
              </a:rPr>
              <a:t> auxiliary library.</a:t>
            </a:r>
            <a:endParaRPr lang="tr-TR" sz="28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GB" sz="3200" dirty="0">
                <a:latin typeface="Arial" panose="020B0604020202020204" pitchFamily="34" charset="0"/>
                <a:cs typeface="Arial" panose="020B0604020202020204" pitchFamily="34" charset="0"/>
              </a:rPr>
              <a:t>Assignments in </a:t>
            </a:r>
            <a:r>
              <a:rPr lang="en-GB" sz="3200" dirty="0" err="1">
                <a:latin typeface="Arial" panose="020B0604020202020204" pitchFamily="34" charset="0"/>
                <a:cs typeface="Arial" panose="020B0604020202020204" pitchFamily="34" charset="0"/>
              </a:rPr>
              <a:t>Lua</a:t>
            </a:r>
            <a:r>
              <a:rPr lang="en-GB" sz="3200" dirty="0">
                <a:latin typeface="Arial" panose="020B0604020202020204" pitchFamily="34" charset="0"/>
                <a:cs typeface="Arial" panose="020B0604020202020204" pitchFamily="34" charset="0"/>
              </a:rPr>
              <a:t> can be done singularly, or in multiplies. </a:t>
            </a:r>
            <a:endParaRPr lang="tr-TR"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GB" sz="3200" dirty="0" err="1" smtClean="0">
                <a:latin typeface="Arial" panose="020B0604020202020204" pitchFamily="34" charset="0"/>
                <a:cs typeface="Arial" panose="020B0604020202020204" pitchFamily="34" charset="0"/>
              </a:rPr>
              <a:t>Lua</a:t>
            </a:r>
            <a:r>
              <a:rPr lang="en-GB" sz="3200" dirty="0" smtClean="0">
                <a:latin typeface="Arial" panose="020B0604020202020204" pitchFamily="34" charset="0"/>
                <a:cs typeface="Arial" panose="020B0604020202020204" pitchFamily="34" charset="0"/>
              </a:rPr>
              <a:t> has no static binding, and is completely dynamically bound based on the data fed into the variable.</a:t>
            </a:r>
            <a:endParaRPr lang="tr-TR"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Variables are global unless otherwise declared</a:t>
            </a:r>
            <a:endParaRPr lang="tr-TR"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GB" sz="3200" dirty="0" smtClean="0">
                <a:latin typeface="Arial" panose="020B0604020202020204" pitchFamily="34" charset="0"/>
                <a:cs typeface="Arial" panose="020B0604020202020204" pitchFamily="34" charset="0"/>
              </a:rPr>
              <a:t>Scopes in </a:t>
            </a:r>
            <a:r>
              <a:rPr lang="en-GB" sz="3200" dirty="0" err="1" smtClean="0">
                <a:latin typeface="Arial" panose="020B0604020202020204" pitchFamily="34" charset="0"/>
                <a:cs typeface="Arial" panose="020B0604020202020204" pitchFamily="34" charset="0"/>
              </a:rPr>
              <a:t>Lua</a:t>
            </a:r>
            <a:r>
              <a:rPr lang="en-GB" sz="3200" dirty="0" smtClean="0">
                <a:latin typeface="Arial" panose="020B0604020202020204" pitchFamily="34" charset="0"/>
                <a:cs typeface="Arial" panose="020B0604020202020204" pitchFamily="34" charset="0"/>
              </a:rPr>
              <a:t> are scoped lexically.</a:t>
            </a:r>
            <a:endParaRPr lang="en-US" sz="3200" dirty="0" smtClean="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5376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t>Features</a:t>
            </a:r>
            <a:r>
              <a:rPr lang="tr-TR" dirty="0" smtClean="0"/>
              <a:t> of </a:t>
            </a:r>
            <a:r>
              <a:rPr lang="tr-TR" dirty="0" err="1" smtClean="0"/>
              <a:t>lua</a:t>
            </a:r>
            <a:endParaRPr lang="en-GB"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GB" dirty="0" err="1"/>
              <a:t>Lua</a:t>
            </a:r>
            <a:r>
              <a:rPr lang="en-GB" dirty="0"/>
              <a:t> provides the following control structures: While, Repeat, If, For, Break, and Return</a:t>
            </a:r>
            <a:r>
              <a:rPr lang="en-GB" dirty="0" smtClean="0"/>
              <a:t>.</a:t>
            </a:r>
            <a:endParaRPr lang="tr-TR" dirty="0" smtClean="0"/>
          </a:p>
          <a:p>
            <a:pPr algn="just">
              <a:buFont typeface="Wingdings" panose="05000000000000000000" pitchFamily="2" charset="2"/>
              <a:buChar char="Ø"/>
            </a:pPr>
            <a:r>
              <a:rPr lang="en-GB" dirty="0">
                <a:latin typeface="Arial" pitchFamily="34" charset="0"/>
                <a:cs typeface="Arial" pitchFamily="34" charset="0"/>
              </a:rPr>
              <a:t>Abstract data in </a:t>
            </a:r>
            <a:r>
              <a:rPr lang="en-GB" dirty="0" err="1">
                <a:latin typeface="Arial" pitchFamily="34" charset="0"/>
                <a:cs typeface="Arial" pitchFamily="34" charset="0"/>
              </a:rPr>
              <a:t>Lua</a:t>
            </a:r>
            <a:r>
              <a:rPr lang="en-GB" dirty="0">
                <a:latin typeface="Arial" pitchFamily="34" charset="0"/>
                <a:cs typeface="Arial" pitchFamily="34" charset="0"/>
              </a:rPr>
              <a:t> is possible in </a:t>
            </a:r>
            <a:r>
              <a:rPr lang="en-GB" dirty="0" err="1">
                <a:latin typeface="Arial" pitchFamily="34" charset="0"/>
                <a:cs typeface="Arial" pitchFamily="34" charset="0"/>
              </a:rPr>
              <a:t>Lua</a:t>
            </a:r>
            <a:r>
              <a:rPr lang="en-GB" dirty="0">
                <a:latin typeface="Arial" pitchFamily="34" charset="0"/>
                <a:cs typeface="Arial" pitchFamily="34" charset="0"/>
              </a:rPr>
              <a:t> through the tables and </a:t>
            </a:r>
            <a:r>
              <a:rPr lang="en-GB" dirty="0" err="1">
                <a:latin typeface="Arial" pitchFamily="34" charset="0"/>
                <a:cs typeface="Arial" pitchFamily="34" charset="0"/>
              </a:rPr>
              <a:t>metatables</a:t>
            </a:r>
            <a:r>
              <a:rPr lang="en-GB" dirty="0">
                <a:latin typeface="Arial" pitchFamily="34" charset="0"/>
                <a:cs typeface="Arial" pitchFamily="34" charset="0"/>
              </a:rPr>
              <a:t>, based on implementation on the part of the </a:t>
            </a:r>
            <a:r>
              <a:rPr lang="en-GB" dirty="0" smtClean="0">
                <a:latin typeface="Arial" pitchFamily="34" charset="0"/>
                <a:cs typeface="Arial" pitchFamily="34" charset="0"/>
              </a:rPr>
              <a:t>programmer</a:t>
            </a:r>
            <a:endParaRPr lang="tr-TR" dirty="0" smtClean="0">
              <a:latin typeface="Arial" pitchFamily="34" charset="0"/>
              <a:cs typeface="Arial" pitchFamily="34" charset="0"/>
            </a:endParaRPr>
          </a:p>
          <a:p>
            <a:pPr algn="just">
              <a:buFont typeface="Wingdings" panose="05000000000000000000" pitchFamily="2" charset="2"/>
              <a:buChar char="Ø"/>
            </a:pPr>
            <a:r>
              <a:rPr lang="en-GB" dirty="0">
                <a:latin typeface="Arial" pitchFamily="34" charset="0"/>
                <a:cs typeface="Arial" pitchFamily="34" charset="0"/>
              </a:rPr>
              <a:t>A name in </a:t>
            </a:r>
            <a:r>
              <a:rPr lang="en-GB" dirty="0" err="1">
                <a:latin typeface="Arial" pitchFamily="34" charset="0"/>
                <a:cs typeface="Arial" pitchFamily="34" charset="0"/>
              </a:rPr>
              <a:t>Lua</a:t>
            </a:r>
            <a:r>
              <a:rPr lang="en-GB" dirty="0">
                <a:latin typeface="Arial" pitchFamily="34" charset="0"/>
                <a:cs typeface="Arial" pitchFamily="34" charset="0"/>
              </a:rPr>
              <a:t> can be string of letters, digits, or underscores, but a name may never begin with a</a:t>
            </a:r>
            <a:r>
              <a:rPr lang="tr-TR" dirty="0">
                <a:latin typeface="Arial" pitchFamily="34" charset="0"/>
                <a:cs typeface="Arial" pitchFamily="34" charset="0"/>
              </a:rPr>
              <a:t> </a:t>
            </a:r>
            <a:r>
              <a:rPr lang="en-GB" dirty="0">
                <a:latin typeface="Arial" pitchFamily="34" charset="0"/>
                <a:cs typeface="Arial" pitchFamily="34" charset="0"/>
              </a:rPr>
              <a:t>digit. Additionally, a name cannot be one of </a:t>
            </a:r>
            <a:r>
              <a:rPr lang="en-GB" dirty="0" err="1">
                <a:latin typeface="Arial" pitchFamily="34" charset="0"/>
                <a:cs typeface="Arial" pitchFamily="34" charset="0"/>
              </a:rPr>
              <a:t>Lua’s</a:t>
            </a:r>
            <a:r>
              <a:rPr lang="en-GB" dirty="0">
                <a:latin typeface="Arial" pitchFamily="34" charset="0"/>
                <a:cs typeface="Arial" pitchFamily="34" charset="0"/>
              </a:rPr>
              <a:t> reserved words</a:t>
            </a:r>
            <a:endParaRPr lang="tr-TR" dirty="0">
              <a:latin typeface="Arial" pitchFamily="34" charset="0"/>
              <a:cs typeface="Arial" pitchFamily="34" charset="0"/>
            </a:endParaRPr>
          </a:p>
          <a:p>
            <a:pPr>
              <a:buFont typeface="Wingdings" panose="05000000000000000000" pitchFamily="2" charset="2"/>
              <a:buChar char="Ø"/>
            </a:pPr>
            <a:endParaRPr lang="en-US" dirty="0">
              <a:latin typeface="Arial" pitchFamily="34" charset="0"/>
              <a:cs typeface="Arial" pitchFamily="34" charset="0"/>
            </a:endParaRP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05018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0"/>
            <a:ext cx="9905998" cy="1478570"/>
          </a:xfrm>
        </p:spPr>
        <p:txBody>
          <a:bodyPr/>
          <a:lstStyle/>
          <a:p>
            <a:pPr algn="ctr"/>
            <a:r>
              <a:rPr lang="tr-TR" dirty="0" err="1" smtClean="0"/>
              <a:t>Versıons</a:t>
            </a:r>
            <a:r>
              <a:rPr lang="tr-TR" dirty="0" smtClean="0"/>
              <a:t> </a:t>
            </a:r>
            <a:r>
              <a:rPr lang="tr-TR" dirty="0" err="1" smtClean="0"/>
              <a:t>and</a:t>
            </a:r>
            <a:r>
              <a:rPr lang="tr-TR" dirty="0" smtClean="0"/>
              <a:t> </a:t>
            </a:r>
            <a:r>
              <a:rPr lang="tr-TR" dirty="0" err="1" smtClean="0"/>
              <a:t>evolutıon</a:t>
            </a:r>
            <a:r>
              <a:rPr lang="tr-TR" dirty="0" smtClean="0"/>
              <a:t> of </a:t>
            </a:r>
            <a:r>
              <a:rPr lang="tr-TR" dirty="0" err="1" smtClean="0"/>
              <a:t>lua</a:t>
            </a:r>
            <a:endParaRPr lang="en-GB" dirty="0"/>
          </a:p>
        </p:txBody>
      </p:sp>
      <p:sp>
        <p:nvSpPr>
          <p:cNvPr id="3" name="İçerik Yer Tutucusu 2"/>
          <p:cNvSpPr>
            <a:spLocks noGrp="1"/>
          </p:cNvSpPr>
          <p:nvPr>
            <p:ph idx="1"/>
          </p:nvPr>
        </p:nvSpPr>
        <p:spPr>
          <a:xfrm>
            <a:off x="1365161" y="739285"/>
            <a:ext cx="9888313" cy="3541714"/>
          </a:xfrm>
        </p:spPr>
        <p:txBody>
          <a:bodyPr>
            <a:noAutofit/>
          </a:bodyPr>
          <a:lstStyle/>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1.0</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1.1</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2.1</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2.2</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2.3</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2.4</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2.5</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3</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3.1</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3.2</a:t>
            </a: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4.0</a:t>
            </a:r>
          </a:p>
          <a:p>
            <a:pPr>
              <a:buFont typeface="Wingdings" panose="05000000000000000000" pitchFamily="2" charset="2"/>
              <a:buChar char="Ø"/>
            </a:pPr>
            <a:r>
              <a:rPr lang="tr-TR" sz="1400" dirty="0" smtClean="0">
                <a:latin typeface="Times New Roman" panose="02020603050405020304" pitchFamily="18" charset="0"/>
                <a:cs typeface="Times New Roman" panose="02020603050405020304" pitchFamily="18" charset="0"/>
              </a:rPr>
              <a:t>5</a:t>
            </a:r>
          </a:p>
          <a:p>
            <a:pPr>
              <a:buFont typeface="Wingdings" panose="05000000000000000000" pitchFamily="2" charset="2"/>
              <a:buChar char="Ø"/>
            </a:pPr>
            <a:r>
              <a:rPr lang="tr-TR" sz="1400" dirty="0" smtClean="0">
                <a:latin typeface="Times New Roman" panose="02020603050405020304" pitchFamily="18" charset="0"/>
                <a:cs typeface="Times New Roman" panose="02020603050405020304" pitchFamily="18" charset="0"/>
              </a:rPr>
              <a:t>5.1</a:t>
            </a:r>
            <a:endParaRPr lang="tr-TR"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tr-TR" sz="1400" dirty="0">
                <a:latin typeface="Times New Roman" panose="02020603050405020304" pitchFamily="18" charset="0"/>
                <a:cs typeface="Times New Roman" panose="02020603050405020304" pitchFamily="18" charset="0"/>
              </a:rPr>
              <a:t>5.2</a:t>
            </a:r>
          </a:p>
          <a:p>
            <a:pPr>
              <a:buFont typeface="Wingdings" panose="05000000000000000000" pitchFamily="2" charset="2"/>
              <a:buChar char="Ø"/>
            </a:pPr>
            <a:r>
              <a:rPr lang="tr-TR" sz="1400" dirty="0" smtClean="0">
                <a:latin typeface="Times New Roman" panose="02020603050405020304" pitchFamily="18" charset="0"/>
                <a:cs typeface="Times New Roman" panose="02020603050405020304" pitchFamily="18" charset="0"/>
              </a:rPr>
              <a:t>5.3</a:t>
            </a:r>
          </a:p>
          <a:p>
            <a:pPr>
              <a:buFont typeface="Wingdings" panose="05000000000000000000" pitchFamily="2" charset="2"/>
              <a:buChar char="Ø"/>
            </a:pPr>
            <a:r>
              <a:rPr lang="tr-TR" sz="1400" dirty="0" smtClean="0">
                <a:latin typeface="Times New Roman" panose="02020603050405020304" pitchFamily="18" charset="0"/>
                <a:cs typeface="Times New Roman" panose="02020603050405020304" pitchFamily="18" charset="0"/>
              </a:rPr>
              <a:t>5.4</a:t>
            </a:r>
            <a:endParaRPr lang="en-GB" sz="1400" dirty="0">
              <a:latin typeface="Times New Roman" panose="02020603050405020304" pitchFamily="18" charset="0"/>
              <a:cs typeface="Times New Roman" panose="02020603050405020304" pitchFamily="18" charset="0"/>
            </a:endParaRPr>
          </a:p>
        </p:txBody>
      </p:sp>
      <p:pic>
        <p:nvPicPr>
          <p:cNvPr id="4" name="İçerik Yer Tutucusu 3"/>
          <p:cNvPicPr>
            <a:picLocks noChangeAspect="1"/>
          </p:cNvPicPr>
          <p:nvPr/>
        </p:nvPicPr>
        <p:blipFill>
          <a:blip r:embed="rId2"/>
          <a:stretch>
            <a:fillRect/>
          </a:stretch>
        </p:blipFill>
        <p:spPr>
          <a:xfrm>
            <a:off x="2202288" y="968413"/>
            <a:ext cx="9527703" cy="5709130"/>
          </a:xfrm>
          <a:prstGeom prst="rect">
            <a:avLst/>
          </a:prstGeom>
        </p:spPr>
      </p:pic>
    </p:spTree>
    <p:extLst>
      <p:ext uri="{BB962C8B-B14F-4D97-AF65-F5344CB8AC3E}">
        <p14:creationId xmlns:p14="http://schemas.microsoft.com/office/powerpoint/2010/main" val="1189241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1217</TotalTime>
  <Words>1837</Words>
  <Application>Microsoft Office PowerPoint</Application>
  <PresentationFormat>Geniş ekran</PresentationFormat>
  <Paragraphs>205</Paragraphs>
  <Slides>50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50</vt:i4>
      </vt:variant>
    </vt:vector>
  </HeadingPairs>
  <TitlesOfParts>
    <vt:vector size="56" baseType="lpstr">
      <vt:lpstr>Arial</vt:lpstr>
      <vt:lpstr>Times New Roman</vt:lpstr>
      <vt:lpstr>Trebuchet MS</vt:lpstr>
      <vt:lpstr>Tw Cen MT</vt:lpstr>
      <vt:lpstr>Wingdings</vt:lpstr>
      <vt:lpstr>Devre</vt:lpstr>
      <vt:lpstr>Lua</vt:lpstr>
      <vt:lpstr>history</vt:lpstr>
      <vt:lpstr>history</vt:lpstr>
      <vt:lpstr>What is the lua</vt:lpstr>
      <vt:lpstr>What is the lua</vt:lpstr>
      <vt:lpstr>Features of lUa</vt:lpstr>
      <vt:lpstr>Features of lua</vt:lpstr>
      <vt:lpstr>Features of lua</vt:lpstr>
      <vt:lpstr>Versıons and evolutıon of lua</vt:lpstr>
      <vt:lpstr>Language Evaluatıon Crıterıa</vt:lpstr>
      <vt:lpstr>Readabılıty of lua</vt:lpstr>
      <vt:lpstr>Wrıtabılıty of lua</vt:lpstr>
      <vt:lpstr>Relıabılıty of lua</vt:lpstr>
      <vt:lpstr>Cost of lua</vt:lpstr>
      <vt:lpstr>Portabılıty of lua</vt:lpstr>
      <vt:lpstr>Some uses of lua</vt:lpstr>
      <vt:lpstr>Lua programmıng domaın</vt:lpstr>
      <vt:lpstr>COMPILER OR INTERPRETER OF LUA</vt:lpstr>
      <vt:lpstr>Ide of lua</vt:lpstr>
      <vt:lpstr>Ide of lua</vt:lpstr>
      <vt:lpstr>Ide of lua</vt:lpstr>
      <vt:lpstr>POPULARITY OF LUA</vt:lpstr>
      <vt:lpstr> Lua Community Engagement </vt:lpstr>
      <vt:lpstr> Lua Job Market </vt:lpstr>
      <vt:lpstr>Lua’S GROWTH</vt:lpstr>
      <vt:lpstr>Why is Lua popular?</vt:lpstr>
      <vt:lpstr>IS LUA A DEAD LANGUAGE</vt:lpstr>
      <vt:lpstr>ADVANTAGES OF LUA</vt:lpstr>
      <vt:lpstr>Dısadvantages of lua</vt:lpstr>
      <vt:lpstr>LUA VARIABLES </vt:lpstr>
      <vt:lpstr>Code samples(varıables)</vt:lpstr>
      <vt:lpstr>Code samples(data types)</vt:lpstr>
      <vt:lpstr>Lua operator</vt:lpstr>
      <vt:lpstr>Operators Precedence in Lua </vt:lpstr>
      <vt:lpstr>Loop ın lua</vt:lpstr>
      <vt:lpstr>Loop ın lua</vt:lpstr>
      <vt:lpstr>Whıle loop </vt:lpstr>
      <vt:lpstr>For loop</vt:lpstr>
      <vt:lpstr>Repeat untıl loop </vt:lpstr>
      <vt:lpstr>Decısıon makıng ın lua</vt:lpstr>
      <vt:lpstr>Decısıon makıng ın lua</vt:lpstr>
      <vt:lpstr>Code samples(decısıon makıng)</vt:lpstr>
      <vt:lpstr>OTHERS</vt:lpstr>
      <vt:lpstr>OTHERS</vt:lpstr>
      <vt:lpstr>Error handlıng</vt:lpstr>
      <vt:lpstr>Useful Links on Lua </vt:lpstr>
      <vt:lpstr>Useful Books on Lua </vt:lpstr>
      <vt:lpstr>references</vt:lpstr>
      <vt:lpstr>references</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LUA</dc:title>
  <dc:creator>erencan erdoğan</dc:creator>
  <cp:lastModifiedBy>erencan erdoğan</cp:lastModifiedBy>
  <cp:revision>62</cp:revision>
  <dcterms:created xsi:type="dcterms:W3CDTF">2020-12-05T16:04:19Z</dcterms:created>
  <dcterms:modified xsi:type="dcterms:W3CDTF">2020-12-16T01:08:56Z</dcterms:modified>
</cp:coreProperties>
</file>