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76" r:id="rId3"/>
    <p:sldId id="282" r:id="rId4"/>
    <p:sldId id="258" r:id="rId5"/>
    <p:sldId id="259" r:id="rId6"/>
    <p:sldId id="266" r:id="rId7"/>
    <p:sldId id="261" r:id="rId8"/>
    <p:sldId id="262" r:id="rId9"/>
    <p:sldId id="286" r:id="rId10"/>
    <p:sldId id="275" r:id="rId11"/>
    <p:sldId id="284" r:id="rId12"/>
    <p:sldId id="263" r:id="rId13"/>
    <p:sldId id="287" r:id="rId14"/>
    <p:sldId id="290" r:id="rId15"/>
    <p:sldId id="285" r:id="rId16"/>
    <p:sldId id="264" r:id="rId17"/>
    <p:sldId id="289" r:id="rId18"/>
    <p:sldId id="277" r:id="rId19"/>
    <p:sldId id="278" r:id="rId20"/>
    <p:sldId id="265" r:id="rId21"/>
    <p:sldId id="279" r:id="rId22"/>
    <p:sldId id="274" r:id="rId23"/>
    <p:sldId id="292" r:id="rId24"/>
    <p:sldId id="267" r:id="rId25"/>
    <p:sldId id="269" r:id="rId26"/>
    <p:sldId id="270" r:id="rId27"/>
    <p:sldId id="271" r:id="rId28"/>
    <p:sldId id="293" r:id="rId29"/>
    <p:sldId id="273" r:id="rId30"/>
    <p:sldId id="295" r:id="rId31"/>
    <p:sldId id="280" r:id="rId32"/>
    <p:sldId id="281" r:id="rId33"/>
    <p:sldId id="296" r:id="rId34"/>
    <p:sldId id="272" r:id="rId35"/>
    <p:sldId id="300" r:id="rId36"/>
    <p:sldId id="294" r:id="rId37"/>
    <p:sldId id="298" r:id="rId38"/>
    <p:sldId id="29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3423"/>
    <a:srgbClr val="4E7795"/>
    <a:srgbClr val="005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370D6EF-AEC3-4430-A589-2F4DCAE4BD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182" y="0"/>
            <a:ext cx="902855" cy="14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08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8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3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01A82F7-CAE4-4F4D-A962-DB90C18474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182" y="0"/>
            <a:ext cx="902855" cy="14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18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4D57BDD-E64A-4D27-8978-82FFCA18A12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A02147E-A3CF-419D-AEC8-508B787C4A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182" y="0"/>
            <a:ext cx="902855" cy="14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44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833F683-7E68-4B89-A701-E16F28DA1D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182" y="0"/>
            <a:ext cx="902855" cy="14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1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A027CA1-964F-4DFA-B3D1-96C4CF0498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182" y="0"/>
            <a:ext cx="902855" cy="14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58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F0248AA-F484-402B-A3EC-5C2C09F47D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182" y="0"/>
            <a:ext cx="902855" cy="14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45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3B9FDE3-7A70-4B31-B102-92CDD0E28D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182" y="0"/>
            <a:ext cx="902855" cy="14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98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0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12/8/2020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1A4C0BF-15F9-472D-969F-B2DCFE0BF8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182" y="0"/>
            <a:ext cx="902855" cy="14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63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files/archive/spec/2.13/13-syntax-summary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q.com/presentations/data-types-issue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anuel.bernhardt.io/2015/11/13/5-years-of-scala-and-counting-debunking-some-myths-about-the-language-and-its-environment/#:~:text=%E2%80%9CScala%20has%20so%20many%20complex,with%20it%20in%20a%20team.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revisited.blogspot.com/2013/11/scala-vs-java-differences-similarities-books.html#ixzz6ebZbP1C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m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iw.de/github/programming-language-subreddits-and-their-choice-of-words/mentions_chord_graph/index.htm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watch?v=TS1lpKBMkgg&amp;feature=emb_logo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89EE-4D0F-40D6-8C05-BB5EA72CA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tr-TR" sz="8000" dirty="0">
                <a:solidFill>
                  <a:schemeClr val="tx1"/>
                </a:solidFill>
              </a:rPr>
              <a:t>SCALA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67C9C-731A-4BFE-931F-7F821B19C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Taner GÜLEZ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B5A993-2295-4D8C-A284-E18AC0AA6696}"/>
              </a:ext>
            </a:extLst>
          </p:cNvPr>
          <p:cNvSpPr txBox="1"/>
          <p:nvPr/>
        </p:nvSpPr>
        <p:spPr>
          <a:xfrm>
            <a:off x="762000" y="2988908"/>
            <a:ext cx="3250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https://www.scala-lang.org/</a:t>
            </a:r>
          </a:p>
        </p:txBody>
      </p:sp>
    </p:spTree>
    <p:extLst>
      <p:ext uri="{BB962C8B-B14F-4D97-AF65-F5344CB8AC3E}">
        <p14:creationId xmlns:p14="http://schemas.microsoft.com/office/powerpoint/2010/main" val="857099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3B3D-C96E-4421-92F2-D1F05C34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041B4-B9CF-4764-8446-850F8A604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66" y="2346037"/>
            <a:ext cx="5026152" cy="3845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1FCFFF-C513-4B0A-987A-AD433E058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6037"/>
            <a:ext cx="5198923" cy="382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2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1213C65-55C5-41F7-B40A-6271B0ABF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1111338"/>
            <a:ext cx="9239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400F-9069-4012-880A-944173040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673012"/>
            <a:ext cx="10058400" cy="499188"/>
          </a:xfrm>
        </p:spPr>
        <p:txBody>
          <a:bodyPr/>
          <a:lstStyle/>
          <a:p>
            <a:r>
              <a:rPr lang="tr-TR" dirty="0">
                <a:hlinkClick r:id="rId3"/>
              </a:rPr>
              <a:t>CFG: </a:t>
            </a:r>
            <a:r>
              <a:rPr lang="tr-TR" dirty="0" err="1">
                <a:hlinkClick r:id="rId3"/>
              </a:rPr>
              <a:t>Syntax</a:t>
            </a:r>
            <a:r>
              <a:rPr lang="tr-TR" dirty="0">
                <a:hlinkClick r:id="rId3"/>
              </a:rPr>
              <a:t> </a:t>
            </a:r>
            <a:r>
              <a:rPr lang="tr-TR" dirty="0" err="1">
                <a:hlinkClick r:id="rId3"/>
              </a:rPr>
              <a:t>Summary</a:t>
            </a:r>
            <a:r>
              <a:rPr lang="tr-TR" dirty="0">
                <a:hlinkClick r:id="rId3"/>
              </a:rPr>
              <a:t> | </a:t>
            </a:r>
            <a:r>
              <a:rPr lang="tr-TR" dirty="0" err="1">
                <a:hlinkClick r:id="rId3"/>
              </a:rPr>
              <a:t>Scala</a:t>
            </a:r>
            <a:r>
              <a:rPr lang="tr-TR" dirty="0">
                <a:hlinkClick r:id="rId3"/>
              </a:rPr>
              <a:t> 2.13 (scala-lang.org)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2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179C-109C-461A-8751-03DDA45D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OKUNABİLİRİK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37FFD-6C47-453F-BAD8-C25FB140C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dirty="0" err="1"/>
              <a:t>Simplicity</a:t>
            </a:r>
            <a:r>
              <a:rPr lang="tr-TR" dirty="0"/>
              <a:t> / </a:t>
            </a:r>
            <a:r>
              <a:rPr lang="tr-TR" dirty="0" err="1"/>
              <a:t>Orthogonality</a:t>
            </a:r>
            <a:r>
              <a:rPr lang="tr-TR" dirty="0"/>
              <a:t> / Data </a:t>
            </a:r>
            <a:r>
              <a:rPr lang="tr-TR" dirty="0" err="1"/>
              <a:t>Types</a:t>
            </a:r>
            <a:r>
              <a:rPr lang="tr-TR" dirty="0"/>
              <a:t> / </a:t>
            </a:r>
            <a:r>
              <a:rPr lang="tr-TR" dirty="0" err="1"/>
              <a:t>Syntax</a:t>
            </a:r>
            <a:r>
              <a:rPr lang="tr-TR" dirty="0"/>
              <a:t> Design</a:t>
            </a:r>
          </a:p>
          <a:p>
            <a:pPr>
              <a:lnSpc>
                <a:spcPct val="150000"/>
              </a:lnSpc>
            </a:pPr>
            <a:r>
              <a:rPr lang="tr-TR" dirty="0"/>
              <a:t>Java, ayrıntılı ve standart sözdizimi nedeniyle eleştiri altında (Java, İngilizce gibi daha okunaklı halde olsa da) </a:t>
            </a:r>
            <a:r>
              <a:rPr lang="tr-TR" dirty="0" err="1"/>
              <a:t>Scala</a:t>
            </a:r>
            <a:r>
              <a:rPr lang="tr-TR" dirty="0"/>
              <a:t>, hem kısa hem de okunabilir olma konusunda yeni bir ölçüt belirledi. (</a:t>
            </a:r>
            <a:r>
              <a:rPr lang="tr-TR" dirty="0" err="1"/>
              <a:t>Simplicity</a:t>
            </a:r>
            <a:r>
              <a:rPr lang="tr-TR" dirty="0"/>
              <a:t>)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Scala</a:t>
            </a:r>
            <a:r>
              <a:rPr lang="tr-TR" dirty="0"/>
              <a:t> aslında </a:t>
            </a:r>
            <a:r>
              <a:rPr lang="tr-TR" dirty="0" err="1"/>
              <a:t>JVM'deki</a:t>
            </a:r>
            <a:r>
              <a:rPr lang="tr-TR" dirty="0"/>
              <a:t> yüksek seviyeli dillerin C++'</a:t>
            </a:r>
            <a:r>
              <a:rPr lang="tr-TR" dirty="0" err="1"/>
              <a:t>ıdır</a:t>
            </a:r>
            <a:r>
              <a:rPr lang="tr-TR" dirty="0"/>
              <a:t> ve birçok paradigmayı eşit olarak destekler. Bu nedenle dilin "basitliğinden" ödün verir.</a:t>
            </a:r>
          </a:p>
          <a:p>
            <a:pPr>
              <a:lnSpc>
                <a:spcPct val="150000"/>
              </a:lnSpc>
            </a:pPr>
            <a:r>
              <a:rPr lang="tr-TR" dirty="0"/>
              <a:t>OOP ve FP, birbirlerine </a:t>
            </a:r>
            <a:r>
              <a:rPr lang="tr-TR" dirty="0" err="1"/>
              <a:t>Orthogonal</a:t>
            </a:r>
            <a:r>
              <a:rPr lang="tr-TR" dirty="0"/>
              <a:t>!! </a:t>
            </a:r>
          </a:p>
        </p:txBody>
      </p:sp>
    </p:spTree>
    <p:extLst>
      <p:ext uri="{BB962C8B-B14F-4D97-AF65-F5344CB8AC3E}">
        <p14:creationId xmlns:p14="http://schemas.microsoft.com/office/powerpoint/2010/main" val="199373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B590-AC83-413C-BAAA-6A483C91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OKUNABİLİRİK – data </a:t>
            </a:r>
            <a:r>
              <a:rPr lang="tr-TR" dirty="0" err="1"/>
              <a:t>types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4102B-9D54-4F68-A89C-9F0A1A50A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859994"/>
            <a:ext cx="4201584" cy="356221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A23F30-2251-446A-BF80-2F4FCC378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93976"/>
            <a:ext cx="5032248" cy="149831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dirty="0"/>
              <a:t>Hem </a:t>
            </a:r>
            <a:r>
              <a:rPr lang="tr-TR" dirty="0" err="1"/>
              <a:t>implicit</a:t>
            </a:r>
            <a:r>
              <a:rPr lang="tr-TR" dirty="0"/>
              <a:t> hem de </a:t>
            </a:r>
            <a:r>
              <a:rPr lang="tr-TR" dirty="0" err="1"/>
              <a:t>explicit</a:t>
            </a:r>
            <a:r>
              <a:rPr lang="tr-TR" dirty="0"/>
              <a:t> tanımlamayı destekliyor. Bu nedenle hem yazım hem de okuma kolaylığı sağlıyor. (i=3 yok)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3FBED4-393C-49D2-8E11-488EB54D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10948"/>
            <a:ext cx="2171700" cy="148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F99B48-34D8-45E8-8E58-CEA0E3B64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201630"/>
            <a:ext cx="4491709" cy="932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30118-82C1-4671-9E73-4AD14A90D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52" y="5412353"/>
            <a:ext cx="2499577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0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179C-109C-461A-8751-03DDA45D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OKUNABİLİRİK-</a:t>
            </a:r>
            <a:r>
              <a:rPr lang="tr-TR" dirty="0" err="1"/>
              <a:t>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37FFD-6C47-453F-BAD8-C25FB140C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/>
              <a:t>Case-</a:t>
            </a:r>
            <a:r>
              <a:rPr lang="tr-TR" dirty="0" err="1"/>
              <a:t>sensitive</a:t>
            </a:r>
            <a:r>
              <a:rPr lang="tr-TR" dirty="0"/>
              <a:t> yazım</a:t>
            </a:r>
          </a:p>
          <a:p>
            <a:pPr>
              <a:lnSpc>
                <a:spcPct val="150000"/>
              </a:lnSpc>
            </a:pPr>
            <a:r>
              <a:rPr lang="tr-TR" dirty="0"/>
              <a:t>IDE desteği ile okunabilirlik artıyor.</a:t>
            </a:r>
          </a:p>
          <a:p>
            <a:pPr>
              <a:lnSpc>
                <a:spcPct val="150000"/>
              </a:lnSpc>
            </a:pPr>
            <a:r>
              <a:rPr lang="tr-TR" dirty="0"/>
              <a:t>Kısa, öz bilgiyi veren (</a:t>
            </a:r>
            <a:r>
              <a:rPr lang="tr-TR" b="1" i="1" u="sng" dirty="0" err="1"/>
              <a:t>concise</a:t>
            </a:r>
            <a:r>
              <a:rPr lang="tr-TR" dirty="0"/>
              <a:t>), söz kalabalığından (</a:t>
            </a:r>
            <a:r>
              <a:rPr lang="tr-TR" b="1" i="1" u="sng" dirty="0" err="1"/>
              <a:t>verbose</a:t>
            </a:r>
            <a:r>
              <a:rPr lang="tr-TR" dirty="0"/>
              <a:t>) uzak temiz bir dil sunulmuş. Kullanıcının </a:t>
            </a:r>
            <a:r>
              <a:rPr lang="tr-TR" dirty="0" err="1"/>
              <a:t>type’lara</a:t>
            </a:r>
            <a:r>
              <a:rPr lang="tr-TR" dirty="0"/>
              <a:t> özellikle dikkat etmesi gerekiyor. Bu nedenle x=5 yerine «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latin typeface="Consolas" panose="020B0609020204030204" pitchFamily="49" charset="0"/>
              </a:rPr>
              <a:t> x = 5»</a:t>
            </a:r>
            <a:r>
              <a:rPr lang="tr-TR" dirty="0"/>
              <a:t> (</a:t>
            </a:r>
            <a:r>
              <a:rPr lang="tr-TR" dirty="0" err="1"/>
              <a:t>mutable</a:t>
            </a:r>
            <a:r>
              <a:rPr lang="tr-TR" dirty="0"/>
              <a:t>) ya da «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tr-TR" dirty="0">
                <a:latin typeface="Consolas" panose="020B0609020204030204" pitchFamily="49" charset="0"/>
              </a:rPr>
              <a:t> x=5</a:t>
            </a:r>
            <a:r>
              <a:rPr lang="tr-TR" dirty="0"/>
              <a:t>» (</a:t>
            </a:r>
            <a:r>
              <a:rPr lang="tr-TR" dirty="0" err="1"/>
              <a:t>immutable</a:t>
            </a:r>
            <a:r>
              <a:rPr lang="tr-TR" dirty="0"/>
              <a:t>) gibi tanımlamalar gerekiyor. Bu da aslında okunabilirliği arttırıyor.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Boiler</a:t>
            </a:r>
            <a:r>
              <a:rPr lang="tr-TR" dirty="0"/>
              <a:t> </a:t>
            </a:r>
            <a:r>
              <a:rPr lang="tr-TR" dirty="0" err="1"/>
              <a:t>plate</a:t>
            </a:r>
            <a:r>
              <a:rPr lang="tr-TR" dirty="0"/>
              <a:t> sözcükler </a:t>
            </a:r>
            <a:r>
              <a:rPr lang="tr-TR" dirty="0" err="1"/>
              <a:t>Scala’da</a:t>
            </a:r>
            <a:r>
              <a:rPr lang="tr-TR" dirty="0"/>
              <a:t> yok.</a:t>
            </a:r>
          </a:p>
        </p:txBody>
      </p:sp>
    </p:spTree>
    <p:extLst>
      <p:ext uri="{BB962C8B-B14F-4D97-AF65-F5344CB8AC3E}">
        <p14:creationId xmlns:p14="http://schemas.microsoft.com/office/powerpoint/2010/main" val="3555109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08AEC-AA21-4BEE-ADCA-C680DCE6A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89" y="1123563"/>
            <a:ext cx="7497221" cy="5544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08B334-D5AD-48CE-BC3A-A661B003E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439" y="3152736"/>
            <a:ext cx="3915321" cy="276264"/>
          </a:xfrm>
          <a:prstGeom prst="rect">
            <a:avLst/>
          </a:prstGeom>
        </p:spPr>
      </p:pic>
      <p:pic>
        <p:nvPicPr>
          <p:cNvPr id="2051" name="Picture 3" descr="Java (programming language) - Wikipedia">
            <a:extLst>
              <a:ext uri="{FF2B5EF4-FFF2-40B4-BE49-F238E27FC236}">
                <a16:creationId xmlns:a16="http://schemas.microsoft.com/office/drawing/2014/main" id="{52EE8EAB-B95D-4630-844F-AE77CFCFC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654" y="1489165"/>
            <a:ext cx="2530733" cy="462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Scala (programming language) - Wikipedia">
            <a:extLst>
              <a:ext uri="{FF2B5EF4-FFF2-40B4-BE49-F238E27FC236}">
                <a16:creationId xmlns:a16="http://schemas.microsoft.com/office/drawing/2014/main" id="{D71AD4BD-8EC2-4A25-9B22-21E9BD781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216" y="2129909"/>
            <a:ext cx="3241766" cy="148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A9FBCEB-6063-48FF-854A-C1159A85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89" y="190113"/>
            <a:ext cx="10176625" cy="1055751"/>
          </a:xfrm>
        </p:spPr>
        <p:txBody>
          <a:bodyPr>
            <a:normAutofit fontScale="90000"/>
          </a:bodyPr>
          <a:lstStyle/>
          <a:p>
            <a:r>
              <a:rPr lang="tr-TR" dirty="0"/>
              <a:t>OKUNABİLİRİK/YAZILABİLİRLİK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A1FF1A-925E-40C7-A79E-B4B6B3FD18B8}"/>
              </a:ext>
            </a:extLst>
          </p:cNvPr>
          <p:cNvSpPr txBox="1"/>
          <p:nvPr/>
        </p:nvSpPr>
        <p:spPr>
          <a:xfrm>
            <a:off x="8385760" y="3895725"/>
            <a:ext cx="34019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toString</a:t>
            </a:r>
            <a:r>
              <a:rPr lang="en-US" dirty="0">
                <a:solidFill>
                  <a:schemeClr val="accent2"/>
                </a:solidFill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equals()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hasCode</a:t>
            </a:r>
            <a:r>
              <a:rPr lang="en-US" dirty="0">
                <a:solidFill>
                  <a:schemeClr val="accent2"/>
                </a:solidFill>
              </a:rPr>
              <a:t>() </a:t>
            </a:r>
            <a:r>
              <a:rPr lang="tr-TR" dirty="0"/>
              <a:t>ve diğer metotları </a:t>
            </a:r>
            <a:r>
              <a:rPr lang="tr-TR" b="1" i="1" dirty="0" err="1">
                <a:solidFill>
                  <a:srgbClr val="00518E"/>
                </a:solidFill>
              </a:rPr>
              <a:t>scalac</a:t>
            </a:r>
            <a:r>
              <a:rPr lang="tr-TR" dirty="0"/>
              <a:t> yaratabiliyor.</a:t>
            </a:r>
          </a:p>
        </p:txBody>
      </p:sp>
    </p:spTree>
    <p:extLst>
      <p:ext uri="{BB962C8B-B14F-4D97-AF65-F5344CB8AC3E}">
        <p14:creationId xmlns:p14="http://schemas.microsoft.com/office/powerpoint/2010/main" val="2305352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6F80-ADF2-460A-8341-25322C55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yazılabilirlik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546AF-47CF-4DB4-8EF0-FDA874095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tr-TR" dirty="0"/>
              <a:t>Kod örneğinde görüldüğü gibi </a:t>
            </a:r>
            <a:r>
              <a:rPr lang="tr-TR" dirty="0" err="1"/>
              <a:t>Scala</a:t>
            </a:r>
            <a:r>
              <a:rPr lang="tr-TR" dirty="0"/>
              <a:t>, Java’ya göre yazması çok daha kolay bir dil. 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Anlaşılabilirlik</a:t>
            </a:r>
            <a:r>
              <a:rPr lang="tr-TR" dirty="0"/>
              <a:t>, okunabilirlik katmak kullanıcının elinde.</a:t>
            </a:r>
          </a:p>
          <a:p>
            <a:pPr>
              <a:lnSpc>
                <a:spcPct val="150000"/>
              </a:lnSpc>
            </a:pPr>
            <a:r>
              <a:rPr lang="tr-TR" dirty="0"/>
              <a:t>Java ile yazılan bir kodu, aynı işleve sahip şekilde 2-3 kat daha kısa yazabilirsiniz.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Scala</a:t>
            </a:r>
            <a:r>
              <a:rPr lang="tr-TR" dirty="0"/>
              <a:t> aslında çok kuvvetli bir «</a:t>
            </a:r>
            <a:r>
              <a:rPr lang="tr-TR" dirty="0" err="1"/>
              <a:t>Statically</a:t>
            </a:r>
            <a:r>
              <a:rPr lang="tr-TR" dirty="0"/>
              <a:t> </a:t>
            </a:r>
            <a:r>
              <a:rPr lang="tr-TR" dirty="0" err="1"/>
              <a:t>Typed</a:t>
            </a:r>
            <a:r>
              <a:rPr lang="tr-TR" dirty="0"/>
              <a:t>» yapısına sahip olmasına rağmen, </a:t>
            </a:r>
            <a:r>
              <a:rPr lang="tr-TR" dirty="0" err="1"/>
              <a:t>Python</a:t>
            </a:r>
            <a:r>
              <a:rPr lang="tr-TR" dirty="0"/>
              <a:t> gibi dinamik bir yazıma da izin vermekte.</a:t>
            </a:r>
          </a:p>
          <a:p>
            <a:pPr lvl="1">
              <a:lnSpc>
                <a:spcPct val="150000"/>
              </a:lnSpc>
            </a:pPr>
            <a:r>
              <a:rPr lang="tr-TR" sz="2000" dirty="0"/>
              <a:t>Java yazarken kötü şeyler yapmanıza izin vermez.</a:t>
            </a:r>
          </a:p>
          <a:p>
            <a:pPr lvl="1">
              <a:lnSpc>
                <a:spcPct val="150000"/>
              </a:lnSpc>
            </a:pPr>
            <a:r>
              <a:rPr lang="tr-TR" sz="2000" dirty="0" err="1"/>
              <a:t>Python’da</a:t>
            </a:r>
            <a:r>
              <a:rPr lang="tr-TR" sz="2000" dirty="0"/>
              <a:t> yazarken kötü şeyler yapabilirsiniz ama bunu programı koşturunca fark edebilirsiniz.</a:t>
            </a:r>
          </a:p>
          <a:p>
            <a:pPr lvl="1">
              <a:lnSpc>
                <a:spcPct val="150000"/>
              </a:lnSpc>
            </a:pPr>
            <a:r>
              <a:rPr lang="tr-TR" sz="2000" dirty="0" err="1"/>
              <a:t>Scala’da</a:t>
            </a:r>
            <a:r>
              <a:rPr lang="tr-TR" sz="2000" dirty="0"/>
              <a:t> </a:t>
            </a:r>
            <a:r>
              <a:rPr lang="tr-TR" sz="2000" dirty="0" err="1"/>
              <a:t>interpret</a:t>
            </a:r>
            <a:r>
              <a:rPr lang="tr-TR" sz="2000" dirty="0"/>
              <a:t> ederken yazabilir, FP ya da OOP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4112273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179C-109C-461A-8751-03DDA45D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yazılabilirlik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FBE72C-E84E-43AB-AB03-7C7831E1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61" y="1733524"/>
            <a:ext cx="2745217" cy="1889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D389E0-155C-4A76-8EB7-6FF6F1378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178" y="1733524"/>
            <a:ext cx="5986529" cy="320575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805544-0BC8-4DC8-8996-91C7DBDA7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20816"/>
          <a:stretch/>
        </p:blipFill>
        <p:spPr>
          <a:xfrm>
            <a:off x="1131961" y="4764025"/>
            <a:ext cx="5319713" cy="175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A110A6-768A-464C-AF5C-5AE34C9133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220"/>
          <a:stretch/>
        </p:blipFill>
        <p:spPr>
          <a:xfrm>
            <a:off x="1131961" y="2363725"/>
            <a:ext cx="5319713" cy="2400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7957D6-F2A7-46C4-8EC0-1053AD9F8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537" y="2528887"/>
            <a:ext cx="74009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2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601B867-160E-4075-B22F-9B99FFFFD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662" y="527811"/>
            <a:ext cx="7748244" cy="580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10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5D70B-1E59-4746-B8CF-41CF54F301F3}"/>
              </a:ext>
            </a:extLst>
          </p:cNvPr>
          <p:cNvSpPr txBox="1"/>
          <p:nvPr/>
        </p:nvSpPr>
        <p:spPr>
          <a:xfrm>
            <a:off x="750336" y="279918"/>
            <a:ext cx="6126323" cy="6170183"/>
          </a:xfrm>
          <a:custGeom>
            <a:avLst/>
            <a:gdLst>
              <a:gd name="connsiteX0" fmla="*/ 0 w 6126323"/>
              <a:gd name="connsiteY0" fmla="*/ 0 h 6170183"/>
              <a:gd name="connsiteX1" fmla="*/ 434412 w 6126323"/>
              <a:gd name="connsiteY1" fmla="*/ 0 h 6170183"/>
              <a:gd name="connsiteX2" fmla="*/ 1113877 w 6126323"/>
              <a:gd name="connsiteY2" fmla="*/ 0 h 6170183"/>
              <a:gd name="connsiteX3" fmla="*/ 1609552 w 6126323"/>
              <a:gd name="connsiteY3" fmla="*/ 0 h 6170183"/>
              <a:gd name="connsiteX4" fmla="*/ 2227754 w 6126323"/>
              <a:gd name="connsiteY4" fmla="*/ 0 h 6170183"/>
              <a:gd name="connsiteX5" fmla="*/ 2723429 w 6126323"/>
              <a:gd name="connsiteY5" fmla="*/ 0 h 6170183"/>
              <a:gd name="connsiteX6" fmla="*/ 3096578 w 6126323"/>
              <a:gd name="connsiteY6" fmla="*/ 0 h 6170183"/>
              <a:gd name="connsiteX7" fmla="*/ 3776043 w 6126323"/>
              <a:gd name="connsiteY7" fmla="*/ 0 h 6170183"/>
              <a:gd name="connsiteX8" fmla="*/ 4210455 w 6126323"/>
              <a:gd name="connsiteY8" fmla="*/ 0 h 6170183"/>
              <a:gd name="connsiteX9" fmla="*/ 4889920 w 6126323"/>
              <a:gd name="connsiteY9" fmla="*/ 0 h 6170183"/>
              <a:gd name="connsiteX10" fmla="*/ 5569385 w 6126323"/>
              <a:gd name="connsiteY10" fmla="*/ 0 h 6170183"/>
              <a:gd name="connsiteX11" fmla="*/ 6126323 w 6126323"/>
              <a:gd name="connsiteY11" fmla="*/ 0 h 6170183"/>
              <a:gd name="connsiteX12" fmla="*/ 6126323 w 6126323"/>
              <a:gd name="connsiteY12" fmla="*/ 560926 h 6170183"/>
              <a:gd name="connsiteX13" fmla="*/ 6126323 w 6126323"/>
              <a:gd name="connsiteY13" fmla="*/ 1245255 h 6170183"/>
              <a:gd name="connsiteX14" fmla="*/ 6126323 w 6126323"/>
              <a:gd name="connsiteY14" fmla="*/ 1806181 h 6170183"/>
              <a:gd name="connsiteX15" fmla="*/ 6126323 w 6126323"/>
              <a:gd name="connsiteY15" fmla="*/ 2428808 h 6170183"/>
              <a:gd name="connsiteX16" fmla="*/ 6126323 w 6126323"/>
              <a:gd name="connsiteY16" fmla="*/ 2928032 h 6170183"/>
              <a:gd name="connsiteX17" fmla="*/ 6126323 w 6126323"/>
              <a:gd name="connsiteY17" fmla="*/ 3612362 h 6170183"/>
              <a:gd name="connsiteX18" fmla="*/ 6126323 w 6126323"/>
              <a:gd name="connsiteY18" fmla="*/ 4049884 h 6170183"/>
              <a:gd name="connsiteX19" fmla="*/ 6126323 w 6126323"/>
              <a:gd name="connsiteY19" fmla="*/ 4549108 h 6170183"/>
              <a:gd name="connsiteX20" fmla="*/ 6126323 w 6126323"/>
              <a:gd name="connsiteY20" fmla="*/ 5048332 h 6170183"/>
              <a:gd name="connsiteX21" fmla="*/ 6126323 w 6126323"/>
              <a:gd name="connsiteY21" fmla="*/ 5547555 h 6170183"/>
              <a:gd name="connsiteX22" fmla="*/ 6126323 w 6126323"/>
              <a:gd name="connsiteY22" fmla="*/ 6170183 h 6170183"/>
              <a:gd name="connsiteX23" fmla="*/ 5446858 w 6126323"/>
              <a:gd name="connsiteY23" fmla="*/ 6170183 h 6170183"/>
              <a:gd name="connsiteX24" fmla="*/ 4828656 w 6126323"/>
              <a:gd name="connsiteY24" fmla="*/ 6170183 h 6170183"/>
              <a:gd name="connsiteX25" fmla="*/ 4332981 w 6126323"/>
              <a:gd name="connsiteY25" fmla="*/ 6170183 h 6170183"/>
              <a:gd name="connsiteX26" fmla="*/ 3898569 w 6126323"/>
              <a:gd name="connsiteY26" fmla="*/ 6170183 h 6170183"/>
              <a:gd name="connsiteX27" fmla="*/ 3525420 w 6126323"/>
              <a:gd name="connsiteY27" fmla="*/ 6170183 h 6170183"/>
              <a:gd name="connsiteX28" fmla="*/ 2968482 w 6126323"/>
              <a:gd name="connsiteY28" fmla="*/ 6170183 h 6170183"/>
              <a:gd name="connsiteX29" fmla="*/ 2411544 w 6126323"/>
              <a:gd name="connsiteY29" fmla="*/ 6170183 h 6170183"/>
              <a:gd name="connsiteX30" fmla="*/ 1732079 w 6126323"/>
              <a:gd name="connsiteY30" fmla="*/ 6170183 h 6170183"/>
              <a:gd name="connsiteX31" fmla="*/ 1297667 w 6126323"/>
              <a:gd name="connsiteY31" fmla="*/ 6170183 h 6170183"/>
              <a:gd name="connsiteX32" fmla="*/ 863255 w 6126323"/>
              <a:gd name="connsiteY32" fmla="*/ 6170183 h 6170183"/>
              <a:gd name="connsiteX33" fmla="*/ 0 w 6126323"/>
              <a:gd name="connsiteY33" fmla="*/ 6170183 h 6170183"/>
              <a:gd name="connsiteX34" fmla="*/ 0 w 6126323"/>
              <a:gd name="connsiteY34" fmla="*/ 5609257 h 6170183"/>
              <a:gd name="connsiteX35" fmla="*/ 0 w 6126323"/>
              <a:gd name="connsiteY35" fmla="*/ 5233437 h 6170183"/>
              <a:gd name="connsiteX36" fmla="*/ 0 w 6126323"/>
              <a:gd name="connsiteY36" fmla="*/ 4672511 h 6170183"/>
              <a:gd name="connsiteX37" fmla="*/ 0 w 6126323"/>
              <a:gd name="connsiteY37" fmla="*/ 3988182 h 6170183"/>
              <a:gd name="connsiteX38" fmla="*/ 0 w 6126323"/>
              <a:gd name="connsiteY38" fmla="*/ 3427256 h 6170183"/>
              <a:gd name="connsiteX39" fmla="*/ 0 w 6126323"/>
              <a:gd name="connsiteY39" fmla="*/ 2804629 h 6170183"/>
              <a:gd name="connsiteX40" fmla="*/ 0 w 6126323"/>
              <a:gd name="connsiteY40" fmla="*/ 2182001 h 6170183"/>
              <a:gd name="connsiteX41" fmla="*/ 0 w 6126323"/>
              <a:gd name="connsiteY41" fmla="*/ 1744479 h 6170183"/>
              <a:gd name="connsiteX42" fmla="*/ 0 w 6126323"/>
              <a:gd name="connsiteY42" fmla="*/ 1183553 h 6170183"/>
              <a:gd name="connsiteX43" fmla="*/ 0 w 6126323"/>
              <a:gd name="connsiteY43" fmla="*/ 560926 h 6170183"/>
              <a:gd name="connsiteX44" fmla="*/ 0 w 6126323"/>
              <a:gd name="connsiteY44" fmla="*/ 0 h 617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26323" h="6170183" extrusionOk="0">
                <a:moveTo>
                  <a:pt x="0" y="0"/>
                </a:moveTo>
                <a:cubicBezTo>
                  <a:pt x="97777" y="-5626"/>
                  <a:pt x="220363" y="1646"/>
                  <a:pt x="434412" y="0"/>
                </a:cubicBezTo>
                <a:cubicBezTo>
                  <a:pt x="648461" y="-1646"/>
                  <a:pt x="955200" y="5204"/>
                  <a:pt x="1113877" y="0"/>
                </a:cubicBezTo>
                <a:cubicBezTo>
                  <a:pt x="1272555" y="-5204"/>
                  <a:pt x="1469725" y="37817"/>
                  <a:pt x="1609552" y="0"/>
                </a:cubicBezTo>
                <a:cubicBezTo>
                  <a:pt x="1749379" y="-37817"/>
                  <a:pt x="1951159" y="4372"/>
                  <a:pt x="2227754" y="0"/>
                </a:cubicBezTo>
                <a:cubicBezTo>
                  <a:pt x="2504349" y="-4372"/>
                  <a:pt x="2522751" y="53309"/>
                  <a:pt x="2723429" y="0"/>
                </a:cubicBezTo>
                <a:cubicBezTo>
                  <a:pt x="2924108" y="-53309"/>
                  <a:pt x="2921931" y="30370"/>
                  <a:pt x="3096578" y="0"/>
                </a:cubicBezTo>
                <a:cubicBezTo>
                  <a:pt x="3271225" y="-30370"/>
                  <a:pt x="3597875" y="18035"/>
                  <a:pt x="3776043" y="0"/>
                </a:cubicBezTo>
                <a:cubicBezTo>
                  <a:pt x="3954211" y="-18035"/>
                  <a:pt x="4014874" y="6155"/>
                  <a:pt x="4210455" y="0"/>
                </a:cubicBezTo>
                <a:cubicBezTo>
                  <a:pt x="4406036" y="-6155"/>
                  <a:pt x="4714212" y="16822"/>
                  <a:pt x="4889920" y="0"/>
                </a:cubicBezTo>
                <a:cubicBezTo>
                  <a:pt x="5065628" y="-16822"/>
                  <a:pt x="5249394" y="46896"/>
                  <a:pt x="5569385" y="0"/>
                </a:cubicBezTo>
                <a:cubicBezTo>
                  <a:pt x="5889376" y="-46896"/>
                  <a:pt x="5925965" y="35561"/>
                  <a:pt x="6126323" y="0"/>
                </a:cubicBezTo>
                <a:cubicBezTo>
                  <a:pt x="6183780" y="178617"/>
                  <a:pt x="6116895" y="385884"/>
                  <a:pt x="6126323" y="560926"/>
                </a:cubicBezTo>
                <a:cubicBezTo>
                  <a:pt x="6135751" y="735968"/>
                  <a:pt x="6094896" y="926494"/>
                  <a:pt x="6126323" y="1245255"/>
                </a:cubicBezTo>
                <a:cubicBezTo>
                  <a:pt x="6157750" y="1564016"/>
                  <a:pt x="6112656" y="1642302"/>
                  <a:pt x="6126323" y="1806181"/>
                </a:cubicBezTo>
                <a:cubicBezTo>
                  <a:pt x="6139990" y="1970060"/>
                  <a:pt x="6068068" y="2239658"/>
                  <a:pt x="6126323" y="2428808"/>
                </a:cubicBezTo>
                <a:cubicBezTo>
                  <a:pt x="6184578" y="2617958"/>
                  <a:pt x="6086363" y="2798011"/>
                  <a:pt x="6126323" y="2928032"/>
                </a:cubicBezTo>
                <a:cubicBezTo>
                  <a:pt x="6166283" y="3058053"/>
                  <a:pt x="6080623" y="3392715"/>
                  <a:pt x="6126323" y="3612362"/>
                </a:cubicBezTo>
                <a:cubicBezTo>
                  <a:pt x="6172023" y="3832009"/>
                  <a:pt x="6106299" y="3942164"/>
                  <a:pt x="6126323" y="4049884"/>
                </a:cubicBezTo>
                <a:cubicBezTo>
                  <a:pt x="6146347" y="4157604"/>
                  <a:pt x="6077547" y="4415240"/>
                  <a:pt x="6126323" y="4549108"/>
                </a:cubicBezTo>
                <a:cubicBezTo>
                  <a:pt x="6175099" y="4682976"/>
                  <a:pt x="6108756" y="4859759"/>
                  <a:pt x="6126323" y="5048332"/>
                </a:cubicBezTo>
                <a:cubicBezTo>
                  <a:pt x="6143890" y="5236905"/>
                  <a:pt x="6083561" y="5434313"/>
                  <a:pt x="6126323" y="5547555"/>
                </a:cubicBezTo>
                <a:cubicBezTo>
                  <a:pt x="6169085" y="5660797"/>
                  <a:pt x="6124441" y="5930167"/>
                  <a:pt x="6126323" y="6170183"/>
                </a:cubicBezTo>
                <a:cubicBezTo>
                  <a:pt x="5975278" y="6176848"/>
                  <a:pt x="5685821" y="6159984"/>
                  <a:pt x="5446858" y="6170183"/>
                </a:cubicBezTo>
                <a:cubicBezTo>
                  <a:pt x="5207896" y="6180382"/>
                  <a:pt x="5029121" y="6119614"/>
                  <a:pt x="4828656" y="6170183"/>
                </a:cubicBezTo>
                <a:cubicBezTo>
                  <a:pt x="4628191" y="6220752"/>
                  <a:pt x="4497389" y="6152861"/>
                  <a:pt x="4332981" y="6170183"/>
                </a:cubicBezTo>
                <a:cubicBezTo>
                  <a:pt x="4168574" y="6187505"/>
                  <a:pt x="4071432" y="6134783"/>
                  <a:pt x="3898569" y="6170183"/>
                </a:cubicBezTo>
                <a:cubicBezTo>
                  <a:pt x="3725706" y="6205583"/>
                  <a:pt x="3637542" y="6139460"/>
                  <a:pt x="3525420" y="6170183"/>
                </a:cubicBezTo>
                <a:cubicBezTo>
                  <a:pt x="3413298" y="6200906"/>
                  <a:pt x="3239992" y="6153366"/>
                  <a:pt x="2968482" y="6170183"/>
                </a:cubicBezTo>
                <a:cubicBezTo>
                  <a:pt x="2696972" y="6187000"/>
                  <a:pt x="2645707" y="6151674"/>
                  <a:pt x="2411544" y="6170183"/>
                </a:cubicBezTo>
                <a:cubicBezTo>
                  <a:pt x="2177381" y="6188692"/>
                  <a:pt x="1873866" y="6159353"/>
                  <a:pt x="1732079" y="6170183"/>
                </a:cubicBezTo>
                <a:cubicBezTo>
                  <a:pt x="1590293" y="6181013"/>
                  <a:pt x="1505556" y="6150568"/>
                  <a:pt x="1297667" y="6170183"/>
                </a:cubicBezTo>
                <a:cubicBezTo>
                  <a:pt x="1089778" y="6189798"/>
                  <a:pt x="1040538" y="6155073"/>
                  <a:pt x="863255" y="6170183"/>
                </a:cubicBezTo>
                <a:cubicBezTo>
                  <a:pt x="685972" y="6185293"/>
                  <a:pt x="418908" y="6129089"/>
                  <a:pt x="0" y="6170183"/>
                </a:cubicBezTo>
                <a:cubicBezTo>
                  <a:pt x="-44361" y="5967656"/>
                  <a:pt x="4248" y="5796973"/>
                  <a:pt x="0" y="5609257"/>
                </a:cubicBezTo>
                <a:cubicBezTo>
                  <a:pt x="-4248" y="5421541"/>
                  <a:pt x="20192" y="5353455"/>
                  <a:pt x="0" y="5233437"/>
                </a:cubicBezTo>
                <a:cubicBezTo>
                  <a:pt x="-20192" y="5113419"/>
                  <a:pt x="49439" y="4833041"/>
                  <a:pt x="0" y="4672511"/>
                </a:cubicBezTo>
                <a:cubicBezTo>
                  <a:pt x="-49439" y="4511981"/>
                  <a:pt x="41616" y="4134426"/>
                  <a:pt x="0" y="3988182"/>
                </a:cubicBezTo>
                <a:cubicBezTo>
                  <a:pt x="-41616" y="3841938"/>
                  <a:pt x="2983" y="3589669"/>
                  <a:pt x="0" y="3427256"/>
                </a:cubicBezTo>
                <a:cubicBezTo>
                  <a:pt x="-2983" y="3264843"/>
                  <a:pt x="46572" y="2995331"/>
                  <a:pt x="0" y="2804629"/>
                </a:cubicBezTo>
                <a:cubicBezTo>
                  <a:pt x="-46572" y="2613927"/>
                  <a:pt x="57443" y="2422070"/>
                  <a:pt x="0" y="2182001"/>
                </a:cubicBezTo>
                <a:cubicBezTo>
                  <a:pt x="-57443" y="1941932"/>
                  <a:pt x="29150" y="1852786"/>
                  <a:pt x="0" y="1744479"/>
                </a:cubicBezTo>
                <a:cubicBezTo>
                  <a:pt x="-29150" y="1636172"/>
                  <a:pt x="51457" y="1425488"/>
                  <a:pt x="0" y="1183553"/>
                </a:cubicBezTo>
                <a:cubicBezTo>
                  <a:pt x="-51457" y="941618"/>
                  <a:pt x="33655" y="753912"/>
                  <a:pt x="0" y="560926"/>
                </a:cubicBezTo>
                <a:cubicBezTo>
                  <a:pt x="-33655" y="367940"/>
                  <a:pt x="22280" y="143740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94909203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numCol="2">
            <a:normAutofit/>
          </a:bodyPr>
          <a:lstStyle/>
          <a:p>
            <a:r>
              <a:rPr lang="en-US" sz="1000" dirty="0"/>
              <a:t>public class User {</a:t>
            </a:r>
          </a:p>
          <a:p>
            <a:r>
              <a:rPr lang="en-US" sz="1000" dirty="0"/>
              <a:t>    private String name;</a:t>
            </a:r>
          </a:p>
          <a:p>
            <a:r>
              <a:rPr lang="en-US" sz="1000" dirty="0"/>
              <a:t>    private List&lt;Order&gt; orders;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public User() {</a:t>
            </a:r>
          </a:p>
          <a:p>
            <a:r>
              <a:rPr lang="en-US" sz="1000" dirty="0"/>
              <a:t>        orders = new </a:t>
            </a:r>
            <a:r>
              <a:rPr lang="en-US" sz="1000" dirty="0" err="1"/>
              <a:t>ArrayList</a:t>
            </a:r>
            <a:r>
              <a:rPr lang="en-US" sz="1000" dirty="0"/>
              <a:t>&lt;Order&gt;();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public String </a:t>
            </a:r>
            <a:r>
              <a:rPr lang="en-US" sz="1000" dirty="0" err="1"/>
              <a:t>getName</a:t>
            </a:r>
            <a:r>
              <a:rPr lang="en-US" sz="1000" dirty="0"/>
              <a:t>() {</a:t>
            </a:r>
          </a:p>
          <a:p>
            <a:r>
              <a:rPr lang="en-US" sz="1000" dirty="0"/>
              <a:t>        return name;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public void </a:t>
            </a:r>
            <a:r>
              <a:rPr lang="en-US" sz="1000" dirty="0" err="1"/>
              <a:t>setName</a:t>
            </a:r>
            <a:r>
              <a:rPr lang="en-US" sz="1000" dirty="0"/>
              <a:t>(String name) {</a:t>
            </a:r>
          </a:p>
          <a:p>
            <a:r>
              <a:rPr lang="en-US" sz="1000" dirty="0"/>
              <a:t>        this.name = name;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public List&lt;Order&gt; </a:t>
            </a:r>
            <a:r>
              <a:rPr lang="en-US" sz="1000" dirty="0" err="1"/>
              <a:t>getOrders</a:t>
            </a:r>
            <a:r>
              <a:rPr lang="en-US" sz="1000" dirty="0"/>
              <a:t>() {</a:t>
            </a:r>
          </a:p>
          <a:p>
            <a:r>
              <a:rPr lang="en-US" sz="1000" dirty="0"/>
              <a:t>        return orders;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public void </a:t>
            </a:r>
            <a:r>
              <a:rPr lang="en-US" sz="1000" dirty="0" err="1"/>
              <a:t>setOrders</a:t>
            </a:r>
            <a:r>
              <a:rPr lang="en-US" sz="1000" dirty="0"/>
              <a:t>(List&lt;Order&gt; orders) {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this.orders</a:t>
            </a:r>
            <a:r>
              <a:rPr lang="en-US" sz="1000" dirty="0"/>
              <a:t> = orders;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public class Order {</a:t>
            </a:r>
          </a:p>
          <a:p>
            <a:r>
              <a:rPr lang="en-US" sz="1000" dirty="0"/>
              <a:t>    private int id;</a:t>
            </a:r>
          </a:p>
          <a:p>
            <a:r>
              <a:rPr lang="en-US" sz="1000" dirty="0"/>
              <a:t>    private List&lt;Product&gt; products;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public Order() {</a:t>
            </a:r>
          </a:p>
          <a:p>
            <a:r>
              <a:rPr lang="en-US" sz="1000" dirty="0"/>
              <a:t>        products = new </a:t>
            </a:r>
            <a:r>
              <a:rPr lang="en-US" sz="1000" dirty="0" err="1"/>
              <a:t>ArrayList</a:t>
            </a:r>
            <a:r>
              <a:rPr lang="en-US" sz="1000" dirty="0"/>
              <a:t>&lt;Product&gt;();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public int </a:t>
            </a:r>
            <a:r>
              <a:rPr lang="en-US" sz="1000" dirty="0" err="1"/>
              <a:t>getId</a:t>
            </a:r>
            <a:r>
              <a:rPr lang="en-US" sz="1000" dirty="0"/>
              <a:t>() {</a:t>
            </a:r>
          </a:p>
          <a:p>
            <a:r>
              <a:rPr lang="en-US" sz="1000" dirty="0"/>
              <a:t>        return id;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public void </a:t>
            </a:r>
            <a:r>
              <a:rPr lang="en-US" sz="1000" dirty="0" err="1"/>
              <a:t>setId</a:t>
            </a:r>
            <a:r>
              <a:rPr lang="en-US" sz="1000" dirty="0"/>
              <a:t>(int id) {</a:t>
            </a:r>
          </a:p>
          <a:p>
            <a:r>
              <a:rPr lang="en-US" sz="1000" dirty="0"/>
              <a:t>        this.id = id;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public List&lt;Product&gt; </a:t>
            </a:r>
            <a:r>
              <a:rPr lang="en-US" sz="1000" dirty="0" err="1"/>
              <a:t>getProducts</a:t>
            </a:r>
            <a:r>
              <a:rPr lang="en-US" sz="1000" dirty="0"/>
              <a:t>() {</a:t>
            </a:r>
          </a:p>
          <a:p>
            <a:r>
              <a:rPr lang="en-US" sz="1000" dirty="0"/>
              <a:t>        return products;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public void </a:t>
            </a:r>
            <a:r>
              <a:rPr lang="en-US" sz="1000" dirty="0" err="1"/>
              <a:t>setProducts</a:t>
            </a:r>
            <a:r>
              <a:rPr lang="en-US" sz="1000" dirty="0"/>
              <a:t>(List&lt;Product&gt; products) {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this.products</a:t>
            </a:r>
            <a:r>
              <a:rPr lang="en-US" sz="1000" dirty="0"/>
              <a:t> = products;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public class Product {</a:t>
            </a:r>
          </a:p>
          <a:p>
            <a:r>
              <a:rPr lang="en-US" sz="1000" dirty="0"/>
              <a:t>    private int id;</a:t>
            </a:r>
          </a:p>
          <a:p>
            <a:r>
              <a:rPr lang="en-US" sz="1000" dirty="0"/>
              <a:t>    private String category;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public int </a:t>
            </a:r>
            <a:r>
              <a:rPr lang="en-US" sz="1000" dirty="0" err="1"/>
              <a:t>getId</a:t>
            </a:r>
            <a:r>
              <a:rPr lang="en-US" sz="1000" dirty="0"/>
              <a:t>() {</a:t>
            </a:r>
          </a:p>
          <a:p>
            <a:r>
              <a:rPr lang="en-US" sz="1000" dirty="0"/>
              <a:t>        return id;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public void </a:t>
            </a:r>
            <a:r>
              <a:rPr lang="en-US" sz="1000" dirty="0" err="1"/>
              <a:t>setId</a:t>
            </a:r>
            <a:r>
              <a:rPr lang="en-US" sz="1000" dirty="0"/>
              <a:t>(int id) {</a:t>
            </a:r>
          </a:p>
          <a:p>
            <a:r>
              <a:rPr lang="en-US" sz="1000" dirty="0"/>
              <a:t>        this.id = id;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public String </a:t>
            </a:r>
            <a:r>
              <a:rPr lang="en-US" sz="1000" dirty="0" err="1"/>
              <a:t>getCategory</a:t>
            </a:r>
            <a:r>
              <a:rPr lang="en-US" sz="1000" dirty="0"/>
              <a:t>() {</a:t>
            </a:r>
          </a:p>
          <a:p>
            <a:r>
              <a:rPr lang="en-US" sz="1000" dirty="0"/>
              <a:t>        return category;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public void </a:t>
            </a:r>
            <a:r>
              <a:rPr lang="en-US" sz="1000" dirty="0" err="1"/>
              <a:t>setCategory</a:t>
            </a:r>
            <a:r>
              <a:rPr lang="en-US" sz="1000" dirty="0"/>
              <a:t>(String category) {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this.category</a:t>
            </a:r>
            <a:r>
              <a:rPr lang="en-US" sz="1000" dirty="0"/>
              <a:t> = category;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86164-91AE-4F52-98F7-06A076A56A1A}"/>
              </a:ext>
            </a:extLst>
          </p:cNvPr>
          <p:cNvSpPr txBox="1"/>
          <p:nvPr/>
        </p:nvSpPr>
        <p:spPr>
          <a:xfrm>
            <a:off x="7175241" y="1678430"/>
            <a:ext cx="4406381" cy="3970318"/>
          </a:xfrm>
          <a:custGeom>
            <a:avLst/>
            <a:gdLst>
              <a:gd name="connsiteX0" fmla="*/ 0 w 4406381"/>
              <a:gd name="connsiteY0" fmla="*/ 0 h 3970318"/>
              <a:gd name="connsiteX1" fmla="*/ 638925 w 4406381"/>
              <a:gd name="connsiteY1" fmla="*/ 0 h 3970318"/>
              <a:gd name="connsiteX2" fmla="*/ 1057531 w 4406381"/>
              <a:gd name="connsiteY2" fmla="*/ 0 h 3970318"/>
              <a:gd name="connsiteX3" fmla="*/ 1696457 w 4406381"/>
              <a:gd name="connsiteY3" fmla="*/ 0 h 3970318"/>
              <a:gd name="connsiteX4" fmla="*/ 2203191 w 4406381"/>
              <a:gd name="connsiteY4" fmla="*/ 0 h 3970318"/>
              <a:gd name="connsiteX5" fmla="*/ 2798052 w 4406381"/>
              <a:gd name="connsiteY5" fmla="*/ 0 h 3970318"/>
              <a:gd name="connsiteX6" fmla="*/ 3436977 w 4406381"/>
              <a:gd name="connsiteY6" fmla="*/ 0 h 3970318"/>
              <a:gd name="connsiteX7" fmla="*/ 4406381 w 4406381"/>
              <a:gd name="connsiteY7" fmla="*/ 0 h 3970318"/>
              <a:gd name="connsiteX8" fmla="*/ 4406381 w 4406381"/>
              <a:gd name="connsiteY8" fmla="*/ 448079 h 3970318"/>
              <a:gd name="connsiteX9" fmla="*/ 4406381 w 4406381"/>
              <a:gd name="connsiteY9" fmla="*/ 1094673 h 3970318"/>
              <a:gd name="connsiteX10" fmla="*/ 4406381 w 4406381"/>
              <a:gd name="connsiteY10" fmla="*/ 1542752 h 3970318"/>
              <a:gd name="connsiteX11" fmla="*/ 4406381 w 4406381"/>
              <a:gd name="connsiteY11" fmla="*/ 1990831 h 3970318"/>
              <a:gd name="connsiteX12" fmla="*/ 4406381 w 4406381"/>
              <a:gd name="connsiteY12" fmla="*/ 2597722 h 3970318"/>
              <a:gd name="connsiteX13" fmla="*/ 4406381 w 4406381"/>
              <a:gd name="connsiteY13" fmla="*/ 3164911 h 3970318"/>
              <a:gd name="connsiteX14" fmla="*/ 4406381 w 4406381"/>
              <a:gd name="connsiteY14" fmla="*/ 3970318 h 3970318"/>
              <a:gd name="connsiteX15" fmla="*/ 3899647 w 4406381"/>
              <a:gd name="connsiteY15" fmla="*/ 3970318 h 3970318"/>
              <a:gd name="connsiteX16" fmla="*/ 3260722 w 4406381"/>
              <a:gd name="connsiteY16" fmla="*/ 3970318 h 3970318"/>
              <a:gd name="connsiteX17" fmla="*/ 2842116 w 4406381"/>
              <a:gd name="connsiteY17" fmla="*/ 3970318 h 3970318"/>
              <a:gd name="connsiteX18" fmla="*/ 2379446 w 4406381"/>
              <a:gd name="connsiteY18" fmla="*/ 3970318 h 3970318"/>
              <a:gd name="connsiteX19" fmla="*/ 1784584 w 4406381"/>
              <a:gd name="connsiteY19" fmla="*/ 3970318 h 3970318"/>
              <a:gd name="connsiteX20" fmla="*/ 1233787 w 4406381"/>
              <a:gd name="connsiteY20" fmla="*/ 3970318 h 3970318"/>
              <a:gd name="connsiteX21" fmla="*/ 638925 w 4406381"/>
              <a:gd name="connsiteY21" fmla="*/ 3970318 h 3970318"/>
              <a:gd name="connsiteX22" fmla="*/ 0 w 4406381"/>
              <a:gd name="connsiteY22" fmla="*/ 3970318 h 3970318"/>
              <a:gd name="connsiteX23" fmla="*/ 0 w 4406381"/>
              <a:gd name="connsiteY23" fmla="*/ 3323723 h 3970318"/>
              <a:gd name="connsiteX24" fmla="*/ 0 w 4406381"/>
              <a:gd name="connsiteY24" fmla="*/ 2716832 h 3970318"/>
              <a:gd name="connsiteX25" fmla="*/ 0 w 4406381"/>
              <a:gd name="connsiteY25" fmla="*/ 2268753 h 3970318"/>
              <a:gd name="connsiteX26" fmla="*/ 0 w 4406381"/>
              <a:gd name="connsiteY26" fmla="*/ 1622158 h 3970318"/>
              <a:gd name="connsiteX27" fmla="*/ 0 w 4406381"/>
              <a:gd name="connsiteY27" fmla="*/ 1054970 h 3970318"/>
              <a:gd name="connsiteX28" fmla="*/ 0 w 4406381"/>
              <a:gd name="connsiteY28" fmla="*/ 567188 h 3970318"/>
              <a:gd name="connsiteX29" fmla="*/ 0 w 4406381"/>
              <a:gd name="connsiteY29" fmla="*/ 0 h 397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406381" h="3970318" extrusionOk="0">
                <a:moveTo>
                  <a:pt x="0" y="0"/>
                </a:moveTo>
                <a:cubicBezTo>
                  <a:pt x="149901" y="-64841"/>
                  <a:pt x="448417" y="35173"/>
                  <a:pt x="638925" y="0"/>
                </a:cubicBezTo>
                <a:cubicBezTo>
                  <a:pt x="829433" y="-35173"/>
                  <a:pt x="912356" y="17800"/>
                  <a:pt x="1057531" y="0"/>
                </a:cubicBezTo>
                <a:cubicBezTo>
                  <a:pt x="1202706" y="-17800"/>
                  <a:pt x="1412797" y="38917"/>
                  <a:pt x="1696457" y="0"/>
                </a:cubicBezTo>
                <a:cubicBezTo>
                  <a:pt x="1980117" y="-38917"/>
                  <a:pt x="2027472" y="54842"/>
                  <a:pt x="2203191" y="0"/>
                </a:cubicBezTo>
                <a:cubicBezTo>
                  <a:pt x="2378910" y="-54842"/>
                  <a:pt x="2529696" y="64274"/>
                  <a:pt x="2798052" y="0"/>
                </a:cubicBezTo>
                <a:cubicBezTo>
                  <a:pt x="3066408" y="-64274"/>
                  <a:pt x="3220547" y="10348"/>
                  <a:pt x="3436977" y="0"/>
                </a:cubicBezTo>
                <a:cubicBezTo>
                  <a:pt x="3653408" y="-10348"/>
                  <a:pt x="4172678" y="768"/>
                  <a:pt x="4406381" y="0"/>
                </a:cubicBezTo>
                <a:cubicBezTo>
                  <a:pt x="4459939" y="109536"/>
                  <a:pt x="4372170" y="290789"/>
                  <a:pt x="4406381" y="448079"/>
                </a:cubicBezTo>
                <a:cubicBezTo>
                  <a:pt x="4440592" y="605369"/>
                  <a:pt x="4396695" y="956997"/>
                  <a:pt x="4406381" y="1094673"/>
                </a:cubicBezTo>
                <a:cubicBezTo>
                  <a:pt x="4416067" y="1232349"/>
                  <a:pt x="4389913" y="1404105"/>
                  <a:pt x="4406381" y="1542752"/>
                </a:cubicBezTo>
                <a:cubicBezTo>
                  <a:pt x="4422849" y="1681399"/>
                  <a:pt x="4397460" y="1811994"/>
                  <a:pt x="4406381" y="1990831"/>
                </a:cubicBezTo>
                <a:cubicBezTo>
                  <a:pt x="4415302" y="2169668"/>
                  <a:pt x="4372777" y="2323473"/>
                  <a:pt x="4406381" y="2597722"/>
                </a:cubicBezTo>
                <a:cubicBezTo>
                  <a:pt x="4439985" y="2871971"/>
                  <a:pt x="4403636" y="2895709"/>
                  <a:pt x="4406381" y="3164911"/>
                </a:cubicBezTo>
                <a:cubicBezTo>
                  <a:pt x="4409126" y="3434113"/>
                  <a:pt x="4334572" y="3665108"/>
                  <a:pt x="4406381" y="3970318"/>
                </a:cubicBezTo>
                <a:cubicBezTo>
                  <a:pt x="4188891" y="3986867"/>
                  <a:pt x="4067995" y="3941673"/>
                  <a:pt x="3899647" y="3970318"/>
                </a:cubicBezTo>
                <a:cubicBezTo>
                  <a:pt x="3731299" y="3998963"/>
                  <a:pt x="3494175" y="3958828"/>
                  <a:pt x="3260722" y="3970318"/>
                </a:cubicBezTo>
                <a:cubicBezTo>
                  <a:pt x="3027270" y="3981808"/>
                  <a:pt x="3001159" y="3929016"/>
                  <a:pt x="2842116" y="3970318"/>
                </a:cubicBezTo>
                <a:cubicBezTo>
                  <a:pt x="2683073" y="4011620"/>
                  <a:pt x="2532709" y="3914930"/>
                  <a:pt x="2379446" y="3970318"/>
                </a:cubicBezTo>
                <a:cubicBezTo>
                  <a:pt x="2226183" y="4025706"/>
                  <a:pt x="1955673" y="3962662"/>
                  <a:pt x="1784584" y="3970318"/>
                </a:cubicBezTo>
                <a:cubicBezTo>
                  <a:pt x="1613495" y="3977974"/>
                  <a:pt x="1481669" y="3960460"/>
                  <a:pt x="1233787" y="3970318"/>
                </a:cubicBezTo>
                <a:cubicBezTo>
                  <a:pt x="985905" y="3980176"/>
                  <a:pt x="800632" y="3939942"/>
                  <a:pt x="638925" y="3970318"/>
                </a:cubicBezTo>
                <a:cubicBezTo>
                  <a:pt x="477218" y="4000694"/>
                  <a:pt x="154563" y="3958127"/>
                  <a:pt x="0" y="3970318"/>
                </a:cubicBezTo>
                <a:cubicBezTo>
                  <a:pt x="-20204" y="3748623"/>
                  <a:pt x="29109" y="3641886"/>
                  <a:pt x="0" y="3323723"/>
                </a:cubicBezTo>
                <a:cubicBezTo>
                  <a:pt x="-29109" y="3005560"/>
                  <a:pt x="12576" y="2873315"/>
                  <a:pt x="0" y="2716832"/>
                </a:cubicBezTo>
                <a:cubicBezTo>
                  <a:pt x="-12576" y="2560349"/>
                  <a:pt x="48522" y="2472683"/>
                  <a:pt x="0" y="2268753"/>
                </a:cubicBezTo>
                <a:cubicBezTo>
                  <a:pt x="-48522" y="2064823"/>
                  <a:pt x="48217" y="1751483"/>
                  <a:pt x="0" y="1622158"/>
                </a:cubicBezTo>
                <a:cubicBezTo>
                  <a:pt x="-48217" y="1492834"/>
                  <a:pt x="50374" y="1202813"/>
                  <a:pt x="0" y="1054970"/>
                </a:cubicBezTo>
                <a:cubicBezTo>
                  <a:pt x="-50374" y="907127"/>
                  <a:pt x="28508" y="704656"/>
                  <a:pt x="0" y="567188"/>
                </a:cubicBezTo>
                <a:cubicBezTo>
                  <a:pt x="-28508" y="429720"/>
                  <a:pt x="2943" y="13328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73079448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dirty="0"/>
              <a:t>class User {</a:t>
            </a:r>
          </a:p>
          <a:p>
            <a:r>
              <a:rPr lang="en-US" dirty="0"/>
              <a:t>    var name: String = _</a:t>
            </a:r>
          </a:p>
          <a:p>
            <a:r>
              <a:rPr lang="en-US" dirty="0"/>
              <a:t>    var orders: List[Order] = Nil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Order {</a:t>
            </a:r>
          </a:p>
          <a:p>
            <a:r>
              <a:rPr lang="en-US" dirty="0"/>
              <a:t>    var id: Int = _</a:t>
            </a:r>
          </a:p>
          <a:p>
            <a:r>
              <a:rPr lang="en-US" dirty="0"/>
              <a:t>    var products: List[Product] = Nil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Product {</a:t>
            </a:r>
          </a:p>
          <a:p>
            <a:r>
              <a:rPr lang="en-US" dirty="0"/>
              <a:t>    var id: Int = _</a:t>
            </a:r>
          </a:p>
          <a:p>
            <a:r>
              <a:rPr lang="en-US" dirty="0"/>
              <a:t>    var category: String = _</a:t>
            </a: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76DCF9-0900-4CA7-9263-5C1E00DF6F1A}"/>
              </a:ext>
            </a:extLst>
          </p:cNvPr>
          <p:cNvSpPr txBox="1"/>
          <p:nvPr/>
        </p:nvSpPr>
        <p:spPr>
          <a:xfrm>
            <a:off x="7175241" y="373224"/>
            <a:ext cx="3638939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plain old Java object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POJO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an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ordinary Java object, not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bound by any special restriction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9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Magic lies here - Statically vs Dynamically Typed Languages | by Mayank  Bhatnagar | AndroidPub">
            <a:extLst>
              <a:ext uri="{FF2B5EF4-FFF2-40B4-BE49-F238E27FC236}">
                <a16:creationId xmlns:a16="http://schemas.microsoft.com/office/drawing/2014/main" id="{2C960989-F27A-4118-9A7B-74A003D607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3" t="1" r="18284" b="1"/>
          <a:stretch/>
        </p:blipFill>
        <p:spPr bwMode="auto">
          <a:xfrm>
            <a:off x="-219926" y="1342267"/>
            <a:ext cx="7457231" cy="51160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F18E2C-8D9E-48F3-8C8E-464B42B35F8E}"/>
              </a:ext>
            </a:extLst>
          </p:cNvPr>
          <p:cNvSpPr txBox="1"/>
          <p:nvPr/>
        </p:nvSpPr>
        <p:spPr>
          <a:xfrm>
            <a:off x="7570381" y="1403602"/>
            <a:ext cx="4288543" cy="4311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000" b="0" dirty="0">
                <a:effectLst/>
              </a:rPr>
              <a:t>I can honestly say if someone had shown me the programming in </a:t>
            </a:r>
            <a:r>
              <a:rPr lang="en-US" sz="2000" dirty="0"/>
              <a:t>S</a:t>
            </a:r>
            <a:r>
              <a:rPr lang="en-US" sz="2000" b="0" dirty="0">
                <a:effectLst/>
              </a:rPr>
              <a:t>cala book by Martin </a:t>
            </a:r>
            <a:r>
              <a:rPr lang="en-US" sz="2000" b="0" dirty="0" err="1">
                <a:effectLst/>
              </a:rPr>
              <a:t>Odersky</a:t>
            </a:r>
            <a:r>
              <a:rPr lang="en-US" sz="2000" b="0" dirty="0">
                <a:effectLst/>
              </a:rPr>
              <a:t>, </a:t>
            </a:r>
            <a:r>
              <a:rPr lang="en-US" sz="2000" dirty="0"/>
              <a:t>L</a:t>
            </a:r>
            <a:r>
              <a:rPr lang="en-US" sz="2000" b="0" dirty="0">
                <a:effectLst/>
              </a:rPr>
              <a:t>ex Spoon &amp; Bill </a:t>
            </a:r>
            <a:r>
              <a:rPr lang="en-US" sz="2000" b="0" dirty="0" err="1">
                <a:effectLst/>
              </a:rPr>
              <a:t>Venners</a:t>
            </a:r>
            <a:r>
              <a:rPr lang="en-US" sz="2000" b="0" dirty="0">
                <a:effectLst/>
              </a:rPr>
              <a:t> back in 2003 </a:t>
            </a:r>
            <a:r>
              <a:rPr lang="en-US" sz="2000" dirty="0"/>
              <a:t>I</a:t>
            </a:r>
            <a:r>
              <a:rPr lang="en-US" sz="2000" b="0" dirty="0">
                <a:effectLst/>
              </a:rPr>
              <a:t>'d probably have never created Groovy.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tr-TR" sz="2000" dirty="0"/>
              <a:t>			</a:t>
            </a:r>
            <a:r>
              <a:rPr lang="en-US" sz="1400" dirty="0"/>
              <a:t>-</a:t>
            </a:r>
            <a:r>
              <a:rPr lang="en-US" sz="1400" b="1" dirty="0"/>
              <a:t>James Strachan </a:t>
            </a:r>
            <a:r>
              <a:rPr lang="tr-TR" sz="1400" b="1" dirty="0"/>
              <a:t>		</a:t>
            </a:r>
            <a:r>
              <a:rPr lang="en-US" sz="1400" b="1" dirty="0"/>
              <a:t>(Groovy </a:t>
            </a:r>
            <a:r>
              <a:rPr lang="en-US" sz="1400" b="1" dirty="0" err="1"/>
              <a:t>dilinin</a:t>
            </a:r>
            <a:r>
              <a:rPr lang="en-US" sz="1400" b="1" dirty="0"/>
              <a:t> </a:t>
            </a:r>
            <a:r>
              <a:rPr lang="en-US" sz="1400" b="1" dirty="0" err="1"/>
              <a:t>tasarımcısı</a:t>
            </a:r>
            <a:r>
              <a:rPr lang="en-US" sz="1400" b="1" dirty="0"/>
              <a:t>)</a:t>
            </a:r>
            <a:endParaRPr lang="en-US" sz="2000" b="1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687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9E41-1920-49B6-9F72-8A5FFA6E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güvenilirlik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FC99-F22A-4BF3-A9F4-D60EB99FD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Static</a:t>
            </a:r>
            <a:r>
              <a:rPr lang="tr-TR" dirty="0"/>
              <a:t> Typing yapısına sahip bir dil.</a:t>
            </a:r>
          </a:p>
          <a:p>
            <a:r>
              <a:rPr lang="tr-TR" dirty="0" err="1"/>
              <a:t>Type’ların</a:t>
            </a:r>
            <a:r>
              <a:rPr lang="tr-TR" dirty="0"/>
              <a:t> özellikle önemli olduğunu dilin tasarımcısı Martin </a:t>
            </a:r>
            <a:r>
              <a:rPr lang="tr-TR" dirty="0" err="1"/>
              <a:t>Odersky</a:t>
            </a:r>
            <a:r>
              <a:rPr lang="tr-TR" dirty="0"/>
              <a:t> da söylemekte: </a:t>
            </a:r>
            <a:r>
              <a:rPr lang="tr-TR" dirty="0">
                <a:hlinkClick r:id="rId2"/>
              </a:rPr>
              <a:t>https://www.infoq.com/presentations/data-types-issues/</a:t>
            </a:r>
            <a:r>
              <a:rPr lang="tr-TR" dirty="0"/>
              <a:t> Bu nedenle dilin «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Checking</a:t>
            </a:r>
            <a:r>
              <a:rPr lang="tr-TR" dirty="0"/>
              <a:t>» özelliği çok sıkı.</a:t>
            </a:r>
          </a:p>
          <a:p>
            <a:r>
              <a:rPr lang="tr-TR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Opertor</a:t>
            </a:r>
            <a:r>
              <a:rPr lang="tr-T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Overloading</a:t>
            </a:r>
            <a:r>
              <a:rPr lang="tr-T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destekleniyor.</a:t>
            </a:r>
          </a:p>
          <a:p>
            <a:r>
              <a:rPr lang="tr-TR" dirty="0" err="1">
                <a:solidFill>
                  <a:srgbClr val="333333"/>
                </a:solidFill>
                <a:latin typeface="Arial" panose="020B0604020202020204" pitchFamily="34" charset="0"/>
              </a:rPr>
              <a:t>Mutable</a:t>
            </a:r>
            <a:r>
              <a:rPr lang="tr-TR" dirty="0">
                <a:solidFill>
                  <a:srgbClr val="333333"/>
                </a:solidFill>
                <a:latin typeface="Arial" panose="020B0604020202020204" pitchFamily="34" charset="0"/>
              </a:rPr>
              <a:t> ve </a:t>
            </a:r>
            <a:r>
              <a:rPr lang="tr-TR" dirty="0" err="1">
                <a:solidFill>
                  <a:srgbClr val="333333"/>
                </a:solidFill>
                <a:latin typeface="Arial" panose="020B0604020202020204" pitchFamily="34" charset="0"/>
              </a:rPr>
              <a:t>immutable</a:t>
            </a:r>
            <a:r>
              <a:rPr lang="tr-TR" dirty="0">
                <a:solidFill>
                  <a:srgbClr val="333333"/>
                </a:solidFill>
                <a:latin typeface="Arial" panose="020B0604020202020204" pitchFamily="34" charset="0"/>
              </a:rPr>
              <a:t> yapıları esnek kullanabiliyor.</a:t>
            </a:r>
          </a:p>
          <a:p>
            <a:r>
              <a:rPr lang="tr-TR" dirty="0" err="1">
                <a:solidFill>
                  <a:srgbClr val="333333"/>
                </a:solidFill>
                <a:latin typeface="Arial" panose="020B0604020202020204" pitchFamily="34" charset="0"/>
              </a:rPr>
              <a:t>Restricted</a:t>
            </a:r>
            <a:r>
              <a:rPr lang="tr-TR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tr-TR" dirty="0" err="1">
                <a:solidFill>
                  <a:srgbClr val="333333"/>
                </a:solidFill>
                <a:latin typeface="Arial" panose="020B0604020202020204" pitchFamily="34" charset="0"/>
              </a:rPr>
              <a:t>aliasing</a:t>
            </a:r>
            <a:r>
              <a:rPr lang="tr-TR" dirty="0">
                <a:solidFill>
                  <a:srgbClr val="333333"/>
                </a:solidFill>
                <a:latin typeface="Arial" panose="020B0604020202020204" pitchFamily="34" charset="0"/>
              </a:rPr>
              <a:t> yok. Mesela </a:t>
            </a:r>
            <a:r>
              <a:rPr lang="tr-TR" i="1" dirty="0">
                <a:solidFill>
                  <a:srgbClr val="7030A0"/>
                </a:solidFill>
                <a:latin typeface="Arial" panose="020B0604020202020204" pitchFamily="34" charset="0"/>
              </a:rPr>
              <a:t>tekli</a:t>
            </a:r>
            <a:r>
              <a:rPr lang="tr-TR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tr-TR" dirty="0" err="1">
                <a:solidFill>
                  <a:srgbClr val="0070C0"/>
                </a:solidFill>
                <a:latin typeface="Arial" panose="020B0604020202020204" pitchFamily="34" charset="0"/>
              </a:rPr>
              <a:t>Int.scala</a:t>
            </a:r>
            <a:r>
              <a:rPr lang="tr-TR" dirty="0">
                <a:solidFill>
                  <a:srgbClr val="333333"/>
                </a:solidFill>
                <a:latin typeface="Arial" panose="020B0604020202020204" pitchFamily="34" charset="0"/>
              </a:rPr>
              <a:t> ya da </a:t>
            </a:r>
            <a:r>
              <a:rPr lang="tr-TR" dirty="0" err="1">
                <a:solidFill>
                  <a:srgbClr val="7030A0"/>
                </a:solidFill>
                <a:latin typeface="Arial" panose="020B0604020202020204" pitchFamily="34" charset="0"/>
              </a:rPr>
              <a:t>ondalik</a:t>
            </a:r>
            <a:r>
              <a:rPr lang="tr-TR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tr-TR" dirty="0" err="1">
                <a:solidFill>
                  <a:srgbClr val="0070C0"/>
                </a:solidFill>
                <a:latin typeface="Arial" panose="020B0604020202020204" pitchFamily="34" charset="0"/>
              </a:rPr>
              <a:t>Double.scala</a:t>
            </a:r>
            <a:r>
              <a:rPr lang="tr-TR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tr-TR" dirty="0">
                <a:solidFill>
                  <a:srgbClr val="333333"/>
                </a:solidFill>
                <a:latin typeface="Arial" panose="020B0604020202020204" pitchFamily="34" charset="0"/>
              </a:rPr>
              <a:t>için </a:t>
            </a:r>
            <a:r>
              <a:rPr lang="tr-TR" dirty="0" err="1">
                <a:solidFill>
                  <a:srgbClr val="333333"/>
                </a:solidFill>
                <a:latin typeface="Arial" panose="020B0604020202020204" pitchFamily="34" charset="0"/>
              </a:rPr>
              <a:t>type</a:t>
            </a:r>
            <a:r>
              <a:rPr lang="tr-TR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tr-TR" dirty="0" err="1">
                <a:solidFill>
                  <a:srgbClr val="333333"/>
                </a:solidFill>
                <a:latin typeface="Arial" panose="020B0604020202020204" pitchFamily="34" charset="0"/>
              </a:rPr>
              <a:t>alias</a:t>
            </a:r>
            <a:r>
              <a:rPr lang="tr-TR" dirty="0">
                <a:solidFill>
                  <a:srgbClr val="333333"/>
                </a:solidFill>
                <a:latin typeface="Arial" panose="020B0604020202020204" pitchFamily="34" charset="0"/>
              </a:rPr>
              <a:t> olarak tanımlanabilir.</a:t>
            </a:r>
          </a:p>
          <a:p>
            <a:pPr marL="0" indent="0">
              <a:buNone/>
            </a:pPr>
            <a:endParaRPr lang="tr-TR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333333"/>
                </a:solidFill>
                <a:latin typeface="Arial" panose="020B0604020202020204" pitchFamily="34" charset="0"/>
              </a:rPr>
              <a:t>Dil hem esnekliği hem de güvenilirliği yüksek tutmaya çalışmış görünüyor.</a:t>
            </a:r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40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175C-BD27-4EC1-A983-64B6D76B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güvenilirlik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2634-0F48-4000-BDF7-DF1917CC3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272727"/>
                </a:solidFill>
                <a:effectLst/>
                <a:latin typeface="Copse"/>
              </a:rPr>
              <a:t>5 years without a </a:t>
            </a:r>
            <a:r>
              <a:rPr lang="en-US" sz="2800" b="0" i="0" dirty="0" err="1">
                <a:solidFill>
                  <a:srgbClr val="272727"/>
                </a:solidFill>
                <a:effectLst/>
                <a:latin typeface="Copse"/>
              </a:rPr>
              <a:t>NullPointerException</a:t>
            </a:r>
            <a:endParaRPr lang="en-US" sz="2800" b="0" i="0" dirty="0">
              <a:solidFill>
                <a:srgbClr val="272727"/>
              </a:solidFill>
              <a:effectLst/>
              <a:latin typeface="Copse"/>
            </a:endParaRPr>
          </a:p>
          <a:p>
            <a:r>
              <a:rPr lang="en-US" dirty="0"/>
              <a:t>The mere thought of a </a:t>
            </a:r>
            <a:r>
              <a:rPr lang="en-US" dirty="0" err="1"/>
              <a:t>NullPointerException</a:t>
            </a:r>
            <a:r>
              <a:rPr lang="en-US" dirty="0"/>
              <a:t> now upsets me, bringing back memories of all those hours wasted starring at a screen and wondering where I or another programmer had erred. To err is human and no </a:t>
            </a:r>
            <a:r>
              <a:rPr lang="en-US" dirty="0" err="1"/>
              <a:t>progammer</a:t>
            </a:r>
            <a:r>
              <a:rPr lang="en-US" dirty="0"/>
              <a:t> should ever be caned for forgetting about the nullability of a reference. It is the responsibility of the language to forge</a:t>
            </a:r>
            <a:r>
              <a:rPr lang="tr-TR" dirty="0"/>
              <a:t>t</a:t>
            </a:r>
            <a:r>
              <a:rPr lang="en-US" dirty="0"/>
              <a:t> this unfortunate turn of events by offering in its design an alternative that will just work (like Apple products did a few years ago).</a:t>
            </a:r>
            <a:endParaRPr lang="tr-TR" dirty="0"/>
          </a:p>
          <a:p>
            <a:endParaRPr lang="tr-TR" dirty="0"/>
          </a:p>
          <a:p>
            <a:r>
              <a:rPr lang="en-US" dirty="0">
                <a:hlinkClick r:id="rId2"/>
              </a:rPr>
              <a:t>5 years of Scala and counting - debunking some myths about the language and its environment - </a:t>
            </a:r>
            <a:r>
              <a:rPr lang="en-US" dirty="0" err="1">
                <a:hlinkClick r:id="rId2"/>
              </a:rPr>
              <a:t>manuel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bernhardt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12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EAB4-2A48-4B91-8358-78CFC46F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maliyet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6A73-A5FC-4976-89DB-5E7CC9CD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Yeni bir değil, Java bilenlerin adapte olabileceği bir dil.</a:t>
            </a:r>
          </a:p>
          <a:p>
            <a:r>
              <a:rPr lang="tr-TR" dirty="0" err="1"/>
              <a:t>Javadan</a:t>
            </a:r>
            <a:r>
              <a:rPr lang="tr-TR" dirty="0"/>
              <a:t> daha güçlü yönleri var.</a:t>
            </a:r>
          </a:p>
          <a:p>
            <a:r>
              <a:rPr lang="tr-TR" dirty="0"/>
              <a:t>Java’dan çağrılabiliyor ya da Java, </a:t>
            </a:r>
            <a:r>
              <a:rPr lang="tr-TR" dirty="0" err="1"/>
              <a:t>Scala</a:t>
            </a:r>
            <a:r>
              <a:rPr lang="tr-TR" dirty="0"/>
              <a:t> çağırabiliyor.</a:t>
            </a:r>
          </a:p>
          <a:p>
            <a:r>
              <a:rPr lang="tr-TR" dirty="0"/>
              <a:t>Java </a:t>
            </a:r>
            <a:r>
              <a:rPr lang="tr-TR" dirty="0" err="1"/>
              <a:t>bytecode</a:t>
            </a:r>
            <a:r>
              <a:rPr lang="tr-TR" dirty="0"/>
              <a:t> kuralları çerçevesinde derlenebiliyor, </a:t>
            </a:r>
            <a:r>
              <a:rPr lang="tr-TR" dirty="0" err="1"/>
              <a:t>complier</a:t>
            </a:r>
            <a:r>
              <a:rPr lang="tr-TR" dirty="0"/>
              <a:t> ücretsiz.</a:t>
            </a:r>
          </a:p>
          <a:p>
            <a:r>
              <a:rPr lang="tr-TR" dirty="0"/>
              <a:t>Java kütüphanelerini çağırabiliyor.</a:t>
            </a:r>
          </a:p>
          <a:p>
            <a:r>
              <a:rPr lang="tr-TR" dirty="0"/>
              <a:t>Eğitim için yeterli derecede kaynak ve IDE var.</a:t>
            </a:r>
          </a:p>
          <a:p>
            <a:endParaRPr lang="tr-TR" dirty="0"/>
          </a:p>
          <a:p>
            <a:r>
              <a:rPr lang="tr-TR" sz="2800" dirty="0"/>
              <a:t>Bu nedenle maliyeti düşük! Ancak…</a:t>
            </a:r>
          </a:p>
        </p:txBody>
      </p:sp>
    </p:spTree>
    <p:extLst>
      <p:ext uri="{BB962C8B-B14F-4D97-AF65-F5344CB8AC3E}">
        <p14:creationId xmlns:p14="http://schemas.microsoft.com/office/powerpoint/2010/main" val="1012039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AEAB4-2A48-4B91-8358-78CFC46F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tr-TR" sz="3200"/>
              <a:t>maliyet</a:t>
            </a:r>
            <a:endParaRPr lang="en-US" sz="32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A5A7AD-FD6B-4BCA-A124-B244A534A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653344"/>
            <a:ext cx="6882269" cy="356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6A73-A5FC-4976-89DB-5E7CC9CD6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tr-TR" dirty="0"/>
              <a:t>Bazı büyük firmalar, </a:t>
            </a:r>
            <a:r>
              <a:rPr lang="tr-TR" dirty="0" err="1"/>
              <a:t>Scala’nın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curve’ünün</a:t>
            </a:r>
            <a:r>
              <a:rPr lang="tr-TR" dirty="0"/>
              <a:t> çok yatay olmasından ve sonrasında yükselmesinden dolayı, personel maliyetlerinin arttığını/artacağını düşünerek, çok gerekli olmadıkça kullanmaktan vazgeçmeye başladıklarını bildirmişler. </a:t>
            </a:r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930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2B25-9312-47AE-B85F-F20F7DE7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taşınabilirlik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A004C-6E50-4EE9-84C5-E7CB57007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JVM ile çalıştığı için, </a:t>
            </a:r>
            <a:r>
              <a:rPr lang="tr-TR" dirty="0" err="1"/>
              <a:t>JVM’nin</a:t>
            </a:r>
            <a:r>
              <a:rPr lang="tr-TR" dirty="0"/>
              <a:t> çalıştığı her platformda çalışma özelliğine sahip bu nedenle taşınabilirliği yüksek.</a:t>
            </a:r>
          </a:p>
          <a:p>
            <a:endParaRPr lang="tr-TR" dirty="0"/>
          </a:p>
          <a:p>
            <a:r>
              <a:rPr lang="tr-TR" dirty="0" err="1"/>
              <a:t>JVM’nin</a:t>
            </a:r>
            <a:r>
              <a:rPr lang="tr-TR" dirty="0"/>
              <a:t> çalıştığı her yerde </a:t>
            </a:r>
            <a:r>
              <a:rPr lang="tr-TR" dirty="0" err="1"/>
              <a:t>Scala’nın</a:t>
            </a:r>
            <a:r>
              <a:rPr lang="tr-TR" dirty="0"/>
              <a:t> da çalışabilir olması onu diğer platformlarda da kullanılabilir yapıyor. (</a:t>
            </a:r>
            <a:r>
              <a:rPr lang="en-US" dirty="0"/>
              <a:t>Windows, MacOS, Linux, and Android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tr-T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30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90AD-56AB-4D87-8A4E-0E67A0B7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Gerçekleştirim Yöntemi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8D974-0804-4118-97EF-1C12EA7E5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Scala</a:t>
            </a:r>
            <a:r>
              <a:rPr lang="tr-TR" dirty="0"/>
              <a:t> </a:t>
            </a:r>
            <a:r>
              <a:rPr lang="tr-TR" dirty="0" err="1"/>
              <a:t>compile</a:t>
            </a:r>
            <a:r>
              <a:rPr lang="tr-TR" dirty="0"/>
              <a:t> edilerek çalışır. </a:t>
            </a:r>
            <a:r>
              <a:rPr lang="tr-TR" dirty="0" err="1"/>
              <a:t>Compilation</a:t>
            </a:r>
            <a:r>
              <a:rPr lang="tr-TR" dirty="0"/>
              <a:t> time yüksektir.</a:t>
            </a:r>
          </a:p>
          <a:p>
            <a:r>
              <a:rPr lang="tr-TR" dirty="0"/>
              <a:t>Ancak </a:t>
            </a:r>
            <a:r>
              <a:rPr lang="tr-TR" dirty="0" err="1"/>
              <a:t>Scala’da</a:t>
            </a:r>
            <a:r>
              <a:rPr lang="tr-TR" dirty="0"/>
              <a:t> kod hem </a:t>
            </a:r>
            <a:r>
              <a:rPr lang="tr-TR" dirty="0" err="1"/>
              <a:t>compile</a:t>
            </a:r>
            <a:r>
              <a:rPr lang="tr-TR" dirty="0"/>
              <a:t> hem de </a:t>
            </a:r>
            <a:r>
              <a:rPr lang="tr-TR" dirty="0" err="1"/>
              <a:t>interpret</a:t>
            </a:r>
            <a:r>
              <a:rPr lang="tr-TR" dirty="0"/>
              <a:t> edilebilir. REPL (Read-</a:t>
            </a:r>
            <a:r>
              <a:rPr lang="tr-TR" dirty="0" err="1"/>
              <a:t>Evaluate</a:t>
            </a:r>
            <a:r>
              <a:rPr lang="tr-TR" dirty="0"/>
              <a:t>-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) yorumlayıcısı buna olanak sağlar. Teknik olarak REPL arka tarafta hızlı bir şekilde </a:t>
            </a:r>
            <a:r>
              <a:rPr lang="tr-TR" dirty="0" err="1"/>
              <a:t>byte-code</a:t>
            </a:r>
            <a:r>
              <a:rPr lang="tr-TR" dirty="0"/>
              <a:t> </a:t>
            </a:r>
            <a:r>
              <a:rPr lang="tr-TR" dirty="0" err="1"/>
              <a:t>compile</a:t>
            </a:r>
            <a:r>
              <a:rPr lang="tr-TR" dirty="0"/>
              <a:t> edip, </a:t>
            </a:r>
            <a:r>
              <a:rPr lang="tr-TR" dirty="0" err="1"/>
              <a:t>byte-code’nin</a:t>
            </a:r>
            <a:r>
              <a:rPr lang="tr-TR" dirty="0"/>
              <a:t> JVM tarafından </a:t>
            </a:r>
            <a:r>
              <a:rPr lang="tr-TR" dirty="0" err="1"/>
              <a:t>execute</a:t>
            </a:r>
            <a:r>
              <a:rPr lang="tr-TR" dirty="0"/>
              <a:t> edilmesidir. Bu </a:t>
            </a:r>
            <a:r>
              <a:rPr lang="tr-TR" dirty="0" err="1"/>
              <a:t>geliştirciye</a:t>
            </a:r>
            <a:r>
              <a:rPr lang="tr-TR" dirty="0"/>
              <a:t>, kodunu hızlıca çalıştırıp, hızlıca </a:t>
            </a:r>
            <a:r>
              <a:rPr lang="tr-TR" dirty="0" err="1"/>
              <a:t>feedback</a:t>
            </a:r>
            <a:r>
              <a:rPr lang="tr-TR" dirty="0"/>
              <a:t> almasına olanak sağlıyor.</a:t>
            </a:r>
          </a:p>
          <a:p>
            <a:r>
              <a:rPr lang="tr-TR" dirty="0" err="1"/>
              <a:t>Eclipse</a:t>
            </a:r>
            <a:r>
              <a:rPr lang="tr-TR" dirty="0"/>
              <a:t> </a:t>
            </a:r>
            <a:r>
              <a:rPr lang="tr-TR" dirty="0" err="1"/>
              <a:t>IDE’sinde</a:t>
            </a:r>
            <a:r>
              <a:rPr lang="tr-TR" dirty="0"/>
              <a:t> </a:t>
            </a:r>
            <a:r>
              <a:rPr lang="tr-TR" dirty="0" err="1"/>
              <a:t>Worksheet</a:t>
            </a:r>
            <a:r>
              <a:rPr lang="tr-TR" dirty="0"/>
              <a:t> desteği var.</a:t>
            </a:r>
          </a:p>
          <a:p>
            <a:r>
              <a:rPr lang="tr-TR" b="1" i="1" u="sng" dirty="0" err="1"/>
              <a:t>built</a:t>
            </a:r>
            <a:r>
              <a:rPr lang="tr-TR" b="1" i="1" u="sng" dirty="0"/>
              <a:t>-in </a:t>
            </a:r>
            <a:r>
              <a:rPr lang="tr-TR" b="1" i="1" u="sng" dirty="0" err="1"/>
              <a:t>lazy</a:t>
            </a:r>
            <a:r>
              <a:rPr lang="tr-TR" b="1" i="1" u="sng" dirty="0"/>
              <a:t> </a:t>
            </a:r>
            <a:r>
              <a:rPr lang="tr-TR" b="1" i="1" u="sng" dirty="0" err="1"/>
              <a:t>evaluation</a:t>
            </a:r>
            <a:r>
              <a:rPr lang="tr-TR" b="1" i="1" u="sng" dirty="0"/>
              <a:t>: </a:t>
            </a:r>
            <a:r>
              <a:rPr lang="tr-TR" dirty="0"/>
              <a:t>Bazı hesaplamalar çok zaman alıcı olabilir ve sadece gerektiğinde </a:t>
            </a:r>
            <a:r>
              <a:rPr lang="tr-TR" dirty="0" err="1"/>
              <a:t>interpret</a:t>
            </a:r>
            <a:r>
              <a:rPr lang="tr-TR" dirty="0"/>
              <a:t> edilmesi yeterli olabilir. Bunun için </a:t>
            </a:r>
            <a:r>
              <a:rPr lang="tr-TR" dirty="0" err="1"/>
              <a:t>Scala’da</a:t>
            </a:r>
            <a:r>
              <a:rPr lang="tr-TR" dirty="0"/>
              <a:t> </a:t>
            </a:r>
            <a:r>
              <a:rPr lang="tr-TR" dirty="0" err="1"/>
              <a:t>lazy</a:t>
            </a:r>
            <a:r>
              <a:rPr lang="tr-TR" dirty="0"/>
              <a:t> </a:t>
            </a:r>
            <a:r>
              <a:rPr lang="tr-TR" dirty="0" err="1"/>
              <a:t>evalutaion</a:t>
            </a:r>
            <a:r>
              <a:rPr lang="tr-TR" dirty="0"/>
              <a:t> özelliği bulunmaktadır.</a:t>
            </a:r>
            <a:b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Read more: </a:t>
            </a:r>
            <a:r>
              <a:rPr lang="en-US" b="0" i="0" dirty="0">
                <a:solidFill>
                  <a:srgbClr val="003399"/>
                </a:solidFill>
                <a:effectLst/>
                <a:latin typeface="Trebuchet MS" panose="020B0603020202020204" pitchFamily="34" charset="0"/>
                <a:hlinkClick r:id="rId2"/>
              </a:rPr>
              <a:t>https://javarevisited.blogspot.com/2013/11/scala-vs-java-differences-similarities-books.html#ixzz6ebZbP1Cx </a:t>
            </a:r>
            <a:r>
              <a:rPr lang="tr-TR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54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26B0-0D53-43F9-96A2-E570C31A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Kullanıldığı Programlama Ortamları (IDE)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951C-0028-4BE5-B2C8-6784C6FC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Scala</a:t>
            </a:r>
            <a:r>
              <a:rPr lang="tr-TR" dirty="0"/>
              <a:t> istenirse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Line’dan</a:t>
            </a:r>
            <a:r>
              <a:rPr lang="tr-TR" dirty="0"/>
              <a:t> çağrılabilir, istenirse IDE üzerinden kullanılabilir.</a:t>
            </a:r>
          </a:p>
          <a:p>
            <a:r>
              <a:rPr lang="tr-TR" dirty="0"/>
              <a:t>Atom</a:t>
            </a:r>
          </a:p>
          <a:p>
            <a:r>
              <a:rPr lang="tr-TR" dirty="0" err="1"/>
              <a:t>Scala</a:t>
            </a:r>
            <a:r>
              <a:rPr lang="tr-TR" dirty="0"/>
              <a:t> IDE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en-US" dirty="0"/>
              <a:t>Eclipse</a:t>
            </a:r>
            <a:endParaRPr lang="tr-TR" dirty="0"/>
          </a:p>
          <a:p>
            <a:r>
              <a:rPr lang="tr-TR" dirty="0" err="1"/>
              <a:t>NetBeans</a:t>
            </a:r>
            <a:endParaRPr lang="tr-TR" dirty="0"/>
          </a:p>
          <a:p>
            <a:r>
              <a:rPr lang="tr-TR" dirty="0"/>
              <a:t>Ensime</a:t>
            </a:r>
          </a:p>
          <a:p>
            <a:r>
              <a:rPr lang="tr-TR" dirty="0" err="1"/>
              <a:t>IntelliJ</a:t>
            </a:r>
            <a:endParaRPr lang="tr-TR" dirty="0"/>
          </a:p>
          <a:p>
            <a:r>
              <a:rPr lang="tr-TR" dirty="0">
                <a:hlinkClick r:id="rId2"/>
              </a:rPr>
              <a:t>Vim</a:t>
            </a:r>
            <a:r>
              <a:rPr lang="tr-TR" dirty="0"/>
              <a:t>***</a:t>
            </a:r>
          </a:p>
          <a:p>
            <a:r>
              <a:rPr lang="tr-TR" dirty="0"/>
              <a:t>SublimeText3</a:t>
            </a:r>
          </a:p>
          <a:p>
            <a:r>
              <a:rPr lang="tr-TR" dirty="0"/>
              <a:t>Visual </a:t>
            </a:r>
            <a:r>
              <a:rPr lang="tr-TR" dirty="0" err="1"/>
              <a:t>Studio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6C6CC9-980A-4810-894F-7DB288BBC456}"/>
              </a:ext>
            </a:extLst>
          </p:cNvPr>
          <p:cNvSpPr txBox="1">
            <a:spLocks/>
          </p:cNvSpPr>
          <p:nvPr/>
        </p:nvSpPr>
        <p:spPr>
          <a:xfrm>
            <a:off x="6888480" y="3500845"/>
            <a:ext cx="4532189" cy="2461415"/>
          </a:xfrm>
          <a:custGeom>
            <a:avLst/>
            <a:gdLst>
              <a:gd name="connsiteX0" fmla="*/ 0 w 4532189"/>
              <a:gd name="connsiteY0" fmla="*/ 0 h 2461415"/>
              <a:gd name="connsiteX1" fmla="*/ 566524 w 4532189"/>
              <a:gd name="connsiteY1" fmla="*/ 0 h 2461415"/>
              <a:gd name="connsiteX2" fmla="*/ 1087725 w 4532189"/>
              <a:gd name="connsiteY2" fmla="*/ 0 h 2461415"/>
              <a:gd name="connsiteX3" fmla="*/ 1654249 w 4532189"/>
              <a:gd name="connsiteY3" fmla="*/ 0 h 2461415"/>
              <a:gd name="connsiteX4" fmla="*/ 2220773 w 4532189"/>
              <a:gd name="connsiteY4" fmla="*/ 0 h 2461415"/>
              <a:gd name="connsiteX5" fmla="*/ 2741974 w 4532189"/>
              <a:gd name="connsiteY5" fmla="*/ 0 h 2461415"/>
              <a:gd name="connsiteX6" fmla="*/ 3217854 w 4532189"/>
              <a:gd name="connsiteY6" fmla="*/ 0 h 2461415"/>
              <a:gd name="connsiteX7" fmla="*/ 3648412 w 4532189"/>
              <a:gd name="connsiteY7" fmla="*/ 0 h 2461415"/>
              <a:gd name="connsiteX8" fmla="*/ 4532189 w 4532189"/>
              <a:gd name="connsiteY8" fmla="*/ 0 h 2461415"/>
              <a:gd name="connsiteX9" fmla="*/ 4532189 w 4532189"/>
              <a:gd name="connsiteY9" fmla="*/ 516897 h 2461415"/>
              <a:gd name="connsiteX10" fmla="*/ 4532189 w 4532189"/>
              <a:gd name="connsiteY10" fmla="*/ 1033794 h 2461415"/>
              <a:gd name="connsiteX11" fmla="*/ 4532189 w 4532189"/>
              <a:gd name="connsiteY11" fmla="*/ 1550691 h 2461415"/>
              <a:gd name="connsiteX12" fmla="*/ 4532189 w 4532189"/>
              <a:gd name="connsiteY12" fmla="*/ 2461415 h 2461415"/>
              <a:gd name="connsiteX13" fmla="*/ 3965665 w 4532189"/>
              <a:gd name="connsiteY13" fmla="*/ 2461415 h 2461415"/>
              <a:gd name="connsiteX14" fmla="*/ 3353820 w 4532189"/>
              <a:gd name="connsiteY14" fmla="*/ 2461415 h 2461415"/>
              <a:gd name="connsiteX15" fmla="*/ 2741974 w 4532189"/>
              <a:gd name="connsiteY15" fmla="*/ 2461415 h 2461415"/>
              <a:gd name="connsiteX16" fmla="*/ 2311416 w 4532189"/>
              <a:gd name="connsiteY16" fmla="*/ 2461415 h 2461415"/>
              <a:gd name="connsiteX17" fmla="*/ 1699571 w 4532189"/>
              <a:gd name="connsiteY17" fmla="*/ 2461415 h 2461415"/>
              <a:gd name="connsiteX18" fmla="*/ 1269013 w 4532189"/>
              <a:gd name="connsiteY18" fmla="*/ 2461415 h 2461415"/>
              <a:gd name="connsiteX19" fmla="*/ 793133 w 4532189"/>
              <a:gd name="connsiteY19" fmla="*/ 2461415 h 2461415"/>
              <a:gd name="connsiteX20" fmla="*/ 0 w 4532189"/>
              <a:gd name="connsiteY20" fmla="*/ 2461415 h 2461415"/>
              <a:gd name="connsiteX21" fmla="*/ 0 w 4532189"/>
              <a:gd name="connsiteY21" fmla="*/ 1969132 h 2461415"/>
              <a:gd name="connsiteX22" fmla="*/ 0 w 4532189"/>
              <a:gd name="connsiteY22" fmla="*/ 1427621 h 2461415"/>
              <a:gd name="connsiteX23" fmla="*/ 0 w 4532189"/>
              <a:gd name="connsiteY23" fmla="*/ 1009180 h 2461415"/>
              <a:gd name="connsiteX24" fmla="*/ 0 w 4532189"/>
              <a:gd name="connsiteY24" fmla="*/ 467669 h 2461415"/>
              <a:gd name="connsiteX25" fmla="*/ 0 w 4532189"/>
              <a:gd name="connsiteY25" fmla="*/ 0 h 2461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532189" h="2461415" fill="none" extrusionOk="0">
                <a:moveTo>
                  <a:pt x="0" y="0"/>
                </a:moveTo>
                <a:cubicBezTo>
                  <a:pt x="169323" y="-42153"/>
                  <a:pt x="412534" y="56840"/>
                  <a:pt x="566524" y="0"/>
                </a:cubicBezTo>
                <a:cubicBezTo>
                  <a:pt x="720514" y="-56840"/>
                  <a:pt x="888145" y="13221"/>
                  <a:pt x="1087725" y="0"/>
                </a:cubicBezTo>
                <a:cubicBezTo>
                  <a:pt x="1287305" y="-13221"/>
                  <a:pt x="1466129" y="39829"/>
                  <a:pt x="1654249" y="0"/>
                </a:cubicBezTo>
                <a:cubicBezTo>
                  <a:pt x="1842369" y="-39829"/>
                  <a:pt x="1942255" y="11864"/>
                  <a:pt x="2220773" y="0"/>
                </a:cubicBezTo>
                <a:cubicBezTo>
                  <a:pt x="2499291" y="-11864"/>
                  <a:pt x="2544634" y="29588"/>
                  <a:pt x="2741974" y="0"/>
                </a:cubicBezTo>
                <a:cubicBezTo>
                  <a:pt x="2939314" y="-29588"/>
                  <a:pt x="3075095" y="21037"/>
                  <a:pt x="3217854" y="0"/>
                </a:cubicBezTo>
                <a:cubicBezTo>
                  <a:pt x="3360613" y="-21037"/>
                  <a:pt x="3548981" y="19459"/>
                  <a:pt x="3648412" y="0"/>
                </a:cubicBezTo>
                <a:cubicBezTo>
                  <a:pt x="3747843" y="-19459"/>
                  <a:pt x="4226970" y="8853"/>
                  <a:pt x="4532189" y="0"/>
                </a:cubicBezTo>
                <a:cubicBezTo>
                  <a:pt x="4568757" y="140362"/>
                  <a:pt x="4489993" y="282291"/>
                  <a:pt x="4532189" y="516897"/>
                </a:cubicBezTo>
                <a:cubicBezTo>
                  <a:pt x="4574385" y="751503"/>
                  <a:pt x="4521927" y="804238"/>
                  <a:pt x="4532189" y="1033794"/>
                </a:cubicBezTo>
                <a:cubicBezTo>
                  <a:pt x="4542451" y="1263350"/>
                  <a:pt x="4520970" y="1417049"/>
                  <a:pt x="4532189" y="1550691"/>
                </a:cubicBezTo>
                <a:cubicBezTo>
                  <a:pt x="4543408" y="1684333"/>
                  <a:pt x="4426935" y="2204353"/>
                  <a:pt x="4532189" y="2461415"/>
                </a:cubicBezTo>
                <a:cubicBezTo>
                  <a:pt x="4280091" y="2499182"/>
                  <a:pt x="4164965" y="2452406"/>
                  <a:pt x="3965665" y="2461415"/>
                </a:cubicBezTo>
                <a:cubicBezTo>
                  <a:pt x="3766365" y="2470424"/>
                  <a:pt x="3537629" y="2419659"/>
                  <a:pt x="3353820" y="2461415"/>
                </a:cubicBezTo>
                <a:cubicBezTo>
                  <a:pt x="3170012" y="2503171"/>
                  <a:pt x="3027226" y="2433724"/>
                  <a:pt x="2741974" y="2461415"/>
                </a:cubicBezTo>
                <a:cubicBezTo>
                  <a:pt x="2456722" y="2489106"/>
                  <a:pt x="2437665" y="2410915"/>
                  <a:pt x="2311416" y="2461415"/>
                </a:cubicBezTo>
                <a:cubicBezTo>
                  <a:pt x="2185167" y="2511915"/>
                  <a:pt x="1941529" y="2431499"/>
                  <a:pt x="1699571" y="2461415"/>
                </a:cubicBezTo>
                <a:cubicBezTo>
                  <a:pt x="1457614" y="2491331"/>
                  <a:pt x="1435956" y="2460920"/>
                  <a:pt x="1269013" y="2461415"/>
                </a:cubicBezTo>
                <a:cubicBezTo>
                  <a:pt x="1102070" y="2461910"/>
                  <a:pt x="899574" y="2441075"/>
                  <a:pt x="793133" y="2461415"/>
                </a:cubicBezTo>
                <a:cubicBezTo>
                  <a:pt x="686692" y="2481755"/>
                  <a:pt x="190117" y="2451126"/>
                  <a:pt x="0" y="2461415"/>
                </a:cubicBezTo>
                <a:cubicBezTo>
                  <a:pt x="-38688" y="2236126"/>
                  <a:pt x="35647" y="2098865"/>
                  <a:pt x="0" y="1969132"/>
                </a:cubicBezTo>
                <a:cubicBezTo>
                  <a:pt x="-35647" y="1839399"/>
                  <a:pt x="33130" y="1600405"/>
                  <a:pt x="0" y="1427621"/>
                </a:cubicBezTo>
                <a:cubicBezTo>
                  <a:pt x="-33130" y="1254837"/>
                  <a:pt x="26531" y="1097947"/>
                  <a:pt x="0" y="1009180"/>
                </a:cubicBezTo>
                <a:cubicBezTo>
                  <a:pt x="-26531" y="920413"/>
                  <a:pt x="37002" y="707382"/>
                  <a:pt x="0" y="467669"/>
                </a:cubicBezTo>
                <a:cubicBezTo>
                  <a:pt x="-37002" y="227956"/>
                  <a:pt x="12661" y="106931"/>
                  <a:pt x="0" y="0"/>
                </a:cubicBezTo>
                <a:close/>
              </a:path>
              <a:path w="4532189" h="2461415" stroke="0" extrusionOk="0">
                <a:moveTo>
                  <a:pt x="0" y="0"/>
                </a:moveTo>
                <a:cubicBezTo>
                  <a:pt x="116542" y="-24232"/>
                  <a:pt x="373180" y="10481"/>
                  <a:pt x="521202" y="0"/>
                </a:cubicBezTo>
                <a:cubicBezTo>
                  <a:pt x="669224" y="-10481"/>
                  <a:pt x="810397" y="14269"/>
                  <a:pt x="1087725" y="0"/>
                </a:cubicBezTo>
                <a:cubicBezTo>
                  <a:pt x="1365053" y="-14269"/>
                  <a:pt x="1488810" y="43555"/>
                  <a:pt x="1699571" y="0"/>
                </a:cubicBezTo>
                <a:cubicBezTo>
                  <a:pt x="1910332" y="-43555"/>
                  <a:pt x="2009959" y="14058"/>
                  <a:pt x="2130129" y="0"/>
                </a:cubicBezTo>
                <a:cubicBezTo>
                  <a:pt x="2250299" y="-14058"/>
                  <a:pt x="2451958" y="36932"/>
                  <a:pt x="2696652" y="0"/>
                </a:cubicBezTo>
                <a:cubicBezTo>
                  <a:pt x="2941346" y="-36932"/>
                  <a:pt x="3049680" y="11915"/>
                  <a:pt x="3308498" y="0"/>
                </a:cubicBezTo>
                <a:cubicBezTo>
                  <a:pt x="3567316" y="-11915"/>
                  <a:pt x="3663519" y="59297"/>
                  <a:pt x="3829700" y="0"/>
                </a:cubicBezTo>
                <a:cubicBezTo>
                  <a:pt x="3995881" y="-59297"/>
                  <a:pt x="4214125" y="43545"/>
                  <a:pt x="4532189" y="0"/>
                </a:cubicBezTo>
                <a:cubicBezTo>
                  <a:pt x="4543867" y="124057"/>
                  <a:pt x="4521250" y="311481"/>
                  <a:pt x="4532189" y="541511"/>
                </a:cubicBezTo>
                <a:cubicBezTo>
                  <a:pt x="4543128" y="771541"/>
                  <a:pt x="4492951" y="793974"/>
                  <a:pt x="4532189" y="959952"/>
                </a:cubicBezTo>
                <a:cubicBezTo>
                  <a:pt x="4571427" y="1125930"/>
                  <a:pt x="4505341" y="1296583"/>
                  <a:pt x="4532189" y="1452235"/>
                </a:cubicBezTo>
                <a:cubicBezTo>
                  <a:pt x="4559037" y="1607887"/>
                  <a:pt x="4499153" y="1755374"/>
                  <a:pt x="4532189" y="1870675"/>
                </a:cubicBezTo>
                <a:cubicBezTo>
                  <a:pt x="4565225" y="1985976"/>
                  <a:pt x="4473081" y="2250270"/>
                  <a:pt x="4532189" y="2461415"/>
                </a:cubicBezTo>
                <a:cubicBezTo>
                  <a:pt x="4414837" y="2499700"/>
                  <a:pt x="4198679" y="2416889"/>
                  <a:pt x="4101631" y="2461415"/>
                </a:cubicBezTo>
                <a:cubicBezTo>
                  <a:pt x="4004583" y="2505941"/>
                  <a:pt x="3732424" y="2430623"/>
                  <a:pt x="3444464" y="2461415"/>
                </a:cubicBezTo>
                <a:cubicBezTo>
                  <a:pt x="3156504" y="2492207"/>
                  <a:pt x="3093502" y="2429663"/>
                  <a:pt x="2787296" y="2461415"/>
                </a:cubicBezTo>
                <a:cubicBezTo>
                  <a:pt x="2481090" y="2493167"/>
                  <a:pt x="2355729" y="2451509"/>
                  <a:pt x="2220773" y="2461415"/>
                </a:cubicBezTo>
                <a:cubicBezTo>
                  <a:pt x="2085817" y="2471321"/>
                  <a:pt x="1824195" y="2436465"/>
                  <a:pt x="1699571" y="2461415"/>
                </a:cubicBezTo>
                <a:cubicBezTo>
                  <a:pt x="1574947" y="2486365"/>
                  <a:pt x="1270996" y="2424180"/>
                  <a:pt x="1133047" y="2461415"/>
                </a:cubicBezTo>
                <a:cubicBezTo>
                  <a:pt x="995098" y="2498650"/>
                  <a:pt x="689627" y="2437393"/>
                  <a:pt x="566524" y="2461415"/>
                </a:cubicBezTo>
                <a:cubicBezTo>
                  <a:pt x="443421" y="2485437"/>
                  <a:pt x="208569" y="2417502"/>
                  <a:pt x="0" y="2461415"/>
                </a:cubicBezTo>
                <a:cubicBezTo>
                  <a:pt x="-19470" y="2276739"/>
                  <a:pt x="5132" y="2136679"/>
                  <a:pt x="0" y="1969132"/>
                </a:cubicBezTo>
                <a:cubicBezTo>
                  <a:pt x="-5132" y="1801585"/>
                  <a:pt x="31234" y="1698571"/>
                  <a:pt x="0" y="1550691"/>
                </a:cubicBezTo>
                <a:cubicBezTo>
                  <a:pt x="-31234" y="1402811"/>
                  <a:pt x="40583" y="1189709"/>
                  <a:pt x="0" y="1033794"/>
                </a:cubicBezTo>
                <a:cubicBezTo>
                  <a:pt x="-40583" y="877879"/>
                  <a:pt x="24164" y="669190"/>
                  <a:pt x="0" y="492283"/>
                </a:cubicBezTo>
                <a:cubicBezTo>
                  <a:pt x="-24164" y="315376"/>
                  <a:pt x="9746" y="15524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323838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/>
              <a:t>IDE support is still not as good as Java (and because we are dealing with a strongly typed static language, we do want to use an IDE, as it gives us refactoring, autocompletion, </a:t>
            </a:r>
            <a:r>
              <a:rPr lang="en-US" dirty="0" err="1"/>
              <a:t>etc</a:t>
            </a:r>
            <a:r>
              <a:rPr lang="en-US" dirty="0"/>
              <a:t>)</a:t>
            </a:r>
            <a:r>
              <a:rPr lang="tr-TR" dirty="0"/>
              <a:t>. </a:t>
            </a:r>
            <a:r>
              <a:rPr lang="en-US" dirty="0"/>
              <a:t>IDE support is tradeoff of being fast and quite useless (Eclipse) vs slow and quite useful (IntelliJ)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2F81A-37F2-4BDB-A225-C5E8C2FDAF6F}"/>
              </a:ext>
            </a:extLst>
          </p:cNvPr>
          <p:cNvSpPr txBox="1"/>
          <p:nvPr/>
        </p:nvSpPr>
        <p:spPr>
          <a:xfrm>
            <a:off x="4293326" y="3814354"/>
            <a:ext cx="1802674" cy="858857"/>
          </a:xfrm>
          <a:prstGeom prst="fram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IDE desteği kötü…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86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F6D7-6283-461E-A163-AA61B462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bir kod parçası ve açıklaması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C4B8E-CE00-402C-975A-5F2B3714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33" y="2081024"/>
            <a:ext cx="4020111" cy="2695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66E4C2-B6CC-45D5-AB9B-E088BB2D4E62}"/>
              </a:ext>
            </a:extLst>
          </p:cNvPr>
          <p:cNvSpPr txBox="1"/>
          <p:nvPr/>
        </p:nvSpPr>
        <p:spPr>
          <a:xfrm>
            <a:off x="5209033" y="2081024"/>
            <a:ext cx="2585139" cy="2492990"/>
          </a:xfrm>
          <a:custGeom>
            <a:avLst/>
            <a:gdLst>
              <a:gd name="connsiteX0" fmla="*/ 0 w 2585139"/>
              <a:gd name="connsiteY0" fmla="*/ 0 h 2492990"/>
              <a:gd name="connsiteX1" fmla="*/ 568731 w 2585139"/>
              <a:gd name="connsiteY1" fmla="*/ 0 h 2492990"/>
              <a:gd name="connsiteX2" fmla="*/ 1085758 w 2585139"/>
              <a:gd name="connsiteY2" fmla="*/ 0 h 2492990"/>
              <a:gd name="connsiteX3" fmla="*/ 1551083 w 2585139"/>
              <a:gd name="connsiteY3" fmla="*/ 0 h 2492990"/>
              <a:gd name="connsiteX4" fmla="*/ 2093963 w 2585139"/>
              <a:gd name="connsiteY4" fmla="*/ 0 h 2492990"/>
              <a:gd name="connsiteX5" fmla="*/ 2585139 w 2585139"/>
              <a:gd name="connsiteY5" fmla="*/ 0 h 2492990"/>
              <a:gd name="connsiteX6" fmla="*/ 2585139 w 2585139"/>
              <a:gd name="connsiteY6" fmla="*/ 448738 h 2492990"/>
              <a:gd name="connsiteX7" fmla="*/ 2585139 w 2585139"/>
              <a:gd name="connsiteY7" fmla="*/ 997196 h 2492990"/>
              <a:gd name="connsiteX8" fmla="*/ 2585139 w 2585139"/>
              <a:gd name="connsiteY8" fmla="*/ 1421004 h 2492990"/>
              <a:gd name="connsiteX9" fmla="*/ 2585139 w 2585139"/>
              <a:gd name="connsiteY9" fmla="*/ 1944532 h 2492990"/>
              <a:gd name="connsiteX10" fmla="*/ 2585139 w 2585139"/>
              <a:gd name="connsiteY10" fmla="*/ 2492990 h 2492990"/>
              <a:gd name="connsiteX11" fmla="*/ 2068111 w 2585139"/>
              <a:gd name="connsiteY11" fmla="*/ 2492990 h 2492990"/>
              <a:gd name="connsiteX12" fmla="*/ 1551083 w 2585139"/>
              <a:gd name="connsiteY12" fmla="*/ 2492990 h 2492990"/>
              <a:gd name="connsiteX13" fmla="*/ 1059907 w 2585139"/>
              <a:gd name="connsiteY13" fmla="*/ 2492990 h 2492990"/>
              <a:gd name="connsiteX14" fmla="*/ 542879 w 2585139"/>
              <a:gd name="connsiteY14" fmla="*/ 2492990 h 2492990"/>
              <a:gd name="connsiteX15" fmla="*/ 0 w 2585139"/>
              <a:gd name="connsiteY15" fmla="*/ 2492990 h 2492990"/>
              <a:gd name="connsiteX16" fmla="*/ 0 w 2585139"/>
              <a:gd name="connsiteY16" fmla="*/ 2044252 h 2492990"/>
              <a:gd name="connsiteX17" fmla="*/ 0 w 2585139"/>
              <a:gd name="connsiteY17" fmla="*/ 1545654 h 2492990"/>
              <a:gd name="connsiteX18" fmla="*/ 0 w 2585139"/>
              <a:gd name="connsiteY18" fmla="*/ 1121846 h 2492990"/>
              <a:gd name="connsiteX19" fmla="*/ 0 w 2585139"/>
              <a:gd name="connsiteY19" fmla="*/ 648177 h 2492990"/>
              <a:gd name="connsiteX20" fmla="*/ 0 w 2585139"/>
              <a:gd name="connsiteY20" fmla="*/ 0 h 249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85139" h="2492990" fill="none" extrusionOk="0">
                <a:moveTo>
                  <a:pt x="0" y="0"/>
                </a:moveTo>
                <a:cubicBezTo>
                  <a:pt x="171658" y="-53793"/>
                  <a:pt x="358259" y="46030"/>
                  <a:pt x="568731" y="0"/>
                </a:cubicBezTo>
                <a:cubicBezTo>
                  <a:pt x="779203" y="-46030"/>
                  <a:pt x="952726" y="12760"/>
                  <a:pt x="1085758" y="0"/>
                </a:cubicBezTo>
                <a:cubicBezTo>
                  <a:pt x="1218790" y="-12760"/>
                  <a:pt x="1409285" y="50341"/>
                  <a:pt x="1551083" y="0"/>
                </a:cubicBezTo>
                <a:cubicBezTo>
                  <a:pt x="1692881" y="-50341"/>
                  <a:pt x="1843931" y="29274"/>
                  <a:pt x="2093963" y="0"/>
                </a:cubicBezTo>
                <a:cubicBezTo>
                  <a:pt x="2343995" y="-29274"/>
                  <a:pt x="2372944" y="41734"/>
                  <a:pt x="2585139" y="0"/>
                </a:cubicBezTo>
                <a:cubicBezTo>
                  <a:pt x="2617122" y="156418"/>
                  <a:pt x="2569264" y="297449"/>
                  <a:pt x="2585139" y="448738"/>
                </a:cubicBezTo>
                <a:cubicBezTo>
                  <a:pt x="2601014" y="600027"/>
                  <a:pt x="2540295" y="835123"/>
                  <a:pt x="2585139" y="997196"/>
                </a:cubicBezTo>
                <a:cubicBezTo>
                  <a:pt x="2629983" y="1159269"/>
                  <a:pt x="2584626" y="1311539"/>
                  <a:pt x="2585139" y="1421004"/>
                </a:cubicBezTo>
                <a:cubicBezTo>
                  <a:pt x="2585652" y="1530469"/>
                  <a:pt x="2568777" y="1708774"/>
                  <a:pt x="2585139" y="1944532"/>
                </a:cubicBezTo>
                <a:cubicBezTo>
                  <a:pt x="2601501" y="2180290"/>
                  <a:pt x="2532783" y="2257845"/>
                  <a:pt x="2585139" y="2492990"/>
                </a:cubicBezTo>
                <a:cubicBezTo>
                  <a:pt x="2354546" y="2525071"/>
                  <a:pt x="2189491" y="2475655"/>
                  <a:pt x="2068111" y="2492990"/>
                </a:cubicBezTo>
                <a:cubicBezTo>
                  <a:pt x="1946731" y="2510325"/>
                  <a:pt x="1700595" y="2470125"/>
                  <a:pt x="1551083" y="2492990"/>
                </a:cubicBezTo>
                <a:cubicBezTo>
                  <a:pt x="1401571" y="2515855"/>
                  <a:pt x="1165336" y="2457815"/>
                  <a:pt x="1059907" y="2492990"/>
                </a:cubicBezTo>
                <a:cubicBezTo>
                  <a:pt x="954478" y="2528165"/>
                  <a:pt x="670394" y="2448429"/>
                  <a:pt x="542879" y="2492990"/>
                </a:cubicBezTo>
                <a:cubicBezTo>
                  <a:pt x="415364" y="2537551"/>
                  <a:pt x="245835" y="2447084"/>
                  <a:pt x="0" y="2492990"/>
                </a:cubicBezTo>
                <a:cubicBezTo>
                  <a:pt x="-36414" y="2391708"/>
                  <a:pt x="12599" y="2162500"/>
                  <a:pt x="0" y="2044252"/>
                </a:cubicBezTo>
                <a:cubicBezTo>
                  <a:pt x="-12599" y="1926004"/>
                  <a:pt x="15144" y="1687938"/>
                  <a:pt x="0" y="1545654"/>
                </a:cubicBezTo>
                <a:cubicBezTo>
                  <a:pt x="-15144" y="1403370"/>
                  <a:pt x="10532" y="1229418"/>
                  <a:pt x="0" y="1121846"/>
                </a:cubicBezTo>
                <a:cubicBezTo>
                  <a:pt x="-10532" y="1014274"/>
                  <a:pt x="1897" y="767036"/>
                  <a:pt x="0" y="648177"/>
                </a:cubicBezTo>
                <a:cubicBezTo>
                  <a:pt x="-1897" y="529318"/>
                  <a:pt x="34982" y="181938"/>
                  <a:pt x="0" y="0"/>
                </a:cubicBezTo>
                <a:close/>
              </a:path>
              <a:path w="2585139" h="2492990" stroke="0" extrusionOk="0">
                <a:moveTo>
                  <a:pt x="0" y="0"/>
                </a:moveTo>
                <a:cubicBezTo>
                  <a:pt x="164880" y="-12591"/>
                  <a:pt x="388279" y="15980"/>
                  <a:pt x="568731" y="0"/>
                </a:cubicBezTo>
                <a:cubicBezTo>
                  <a:pt x="749183" y="-15980"/>
                  <a:pt x="810222" y="34143"/>
                  <a:pt x="1008204" y="0"/>
                </a:cubicBezTo>
                <a:cubicBezTo>
                  <a:pt x="1206186" y="-34143"/>
                  <a:pt x="1353600" y="41003"/>
                  <a:pt x="1576935" y="0"/>
                </a:cubicBezTo>
                <a:cubicBezTo>
                  <a:pt x="1800270" y="-41003"/>
                  <a:pt x="1948616" y="16807"/>
                  <a:pt x="2042260" y="0"/>
                </a:cubicBezTo>
                <a:cubicBezTo>
                  <a:pt x="2135904" y="-16807"/>
                  <a:pt x="2407743" y="10083"/>
                  <a:pt x="2585139" y="0"/>
                </a:cubicBezTo>
                <a:cubicBezTo>
                  <a:pt x="2604591" y="141970"/>
                  <a:pt x="2579193" y="324471"/>
                  <a:pt x="2585139" y="448738"/>
                </a:cubicBezTo>
                <a:cubicBezTo>
                  <a:pt x="2591085" y="573005"/>
                  <a:pt x="2540947" y="804123"/>
                  <a:pt x="2585139" y="897476"/>
                </a:cubicBezTo>
                <a:cubicBezTo>
                  <a:pt x="2629331" y="990829"/>
                  <a:pt x="2573744" y="1257222"/>
                  <a:pt x="2585139" y="1445934"/>
                </a:cubicBezTo>
                <a:cubicBezTo>
                  <a:pt x="2596534" y="1634646"/>
                  <a:pt x="2570820" y="1736856"/>
                  <a:pt x="2585139" y="1919602"/>
                </a:cubicBezTo>
                <a:cubicBezTo>
                  <a:pt x="2599458" y="2102348"/>
                  <a:pt x="2583130" y="2224021"/>
                  <a:pt x="2585139" y="2492990"/>
                </a:cubicBezTo>
                <a:cubicBezTo>
                  <a:pt x="2435703" y="2497715"/>
                  <a:pt x="2178698" y="2460322"/>
                  <a:pt x="2042260" y="2492990"/>
                </a:cubicBezTo>
                <a:cubicBezTo>
                  <a:pt x="1905822" y="2525658"/>
                  <a:pt x="1749473" y="2470957"/>
                  <a:pt x="1602786" y="2492990"/>
                </a:cubicBezTo>
                <a:cubicBezTo>
                  <a:pt x="1456099" y="2515023"/>
                  <a:pt x="1257773" y="2445653"/>
                  <a:pt x="1137461" y="2492990"/>
                </a:cubicBezTo>
                <a:cubicBezTo>
                  <a:pt x="1017149" y="2540327"/>
                  <a:pt x="863237" y="2439112"/>
                  <a:pt x="646285" y="2492990"/>
                </a:cubicBezTo>
                <a:cubicBezTo>
                  <a:pt x="429333" y="2546868"/>
                  <a:pt x="295566" y="2442377"/>
                  <a:pt x="0" y="2492990"/>
                </a:cubicBezTo>
                <a:cubicBezTo>
                  <a:pt x="-52234" y="2325387"/>
                  <a:pt x="34539" y="2203311"/>
                  <a:pt x="0" y="2019322"/>
                </a:cubicBezTo>
                <a:cubicBezTo>
                  <a:pt x="-34539" y="1835333"/>
                  <a:pt x="50405" y="1737812"/>
                  <a:pt x="0" y="1520724"/>
                </a:cubicBezTo>
                <a:cubicBezTo>
                  <a:pt x="-50405" y="1303636"/>
                  <a:pt x="42820" y="1266784"/>
                  <a:pt x="0" y="1047056"/>
                </a:cubicBezTo>
                <a:cubicBezTo>
                  <a:pt x="-42820" y="827328"/>
                  <a:pt x="18570" y="722251"/>
                  <a:pt x="0" y="623247"/>
                </a:cubicBezTo>
                <a:cubicBezTo>
                  <a:pt x="-18570" y="524243"/>
                  <a:pt x="61473" y="15949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1266467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2 + 2</a:t>
            </a:r>
            <a:endParaRPr lang="tr-TR" sz="12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"2" + 2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2 + "2"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1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 to 8).sum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java.time.LocalTime.now</a:t>
            </a:r>
            <a:r>
              <a:rPr lang="en-US" sz="1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tr-TR" sz="12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if (1 == 1) "A" else "B«</a:t>
            </a:r>
            <a:endParaRPr lang="tr-T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while/do</a:t>
            </a:r>
          </a:p>
          <a:p>
            <a:pPr lvl="1"/>
            <a:r>
              <a:rPr lang="en-US" sz="1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var </a:t>
            </a:r>
            <a:r>
              <a:rPr lang="en-US" sz="12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</a:p>
          <a:p>
            <a:pPr lvl="1"/>
            <a:r>
              <a:rPr lang="en-US" sz="1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var s=0</a:t>
            </a:r>
          </a:p>
          <a:p>
            <a:pPr lvl="1"/>
            <a:r>
              <a:rPr lang="en-US" sz="1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while(</a:t>
            </a:r>
            <a:r>
              <a:rPr lang="en-US" sz="12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&lt; 10) {</a:t>
            </a:r>
          </a:p>
          <a:p>
            <a:pPr lvl="1"/>
            <a:r>
              <a:rPr lang="en-US" sz="1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 = </a:t>
            </a:r>
            <a:r>
              <a:rPr lang="en-US" sz="12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s+i</a:t>
            </a:r>
            <a:endParaRPr lang="en-US" sz="12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2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2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+1</a:t>
            </a:r>
          </a:p>
          <a:p>
            <a:pPr lvl="1"/>
            <a:r>
              <a:rPr lang="en-US" sz="1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43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F692-3A75-47B7-8495-0937728E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popülarite 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0444CA-2B42-4EC1-8683-5E979D53B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78" y="1828800"/>
            <a:ext cx="5676622" cy="4234424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B379D726-1DF5-4CA2-9B72-23F07759CE50}"/>
              </a:ext>
            </a:extLst>
          </p:cNvPr>
          <p:cNvSpPr/>
          <p:nvPr/>
        </p:nvSpPr>
        <p:spPr>
          <a:xfrm rot="1667933">
            <a:off x="3122036" y="2633386"/>
            <a:ext cx="271306" cy="40193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EEAE7D-AD36-42D8-8F87-999C0449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348" y="2162726"/>
            <a:ext cx="6075652" cy="35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81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6278-A07E-4943-8AF6-853FF9EC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popülarite</a:t>
            </a:r>
            <a:endParaRPr lang="en-US" dirty="0"/>
          </a:p>
        </p:txBody>
      </p:sp>
      <p:pic>
        <p:nvPicPr>
          <p:cNvPr id="1026" name="Picture 2" descr="scala-dynamic">
            <a:extLst>
              <a:ext uri="{FF2B5EF4-FFF2-40B4-BE49-F238E27FC236}">
                <a16:creationId xmlns:a16="http://schemas.microsoft.com/office/drawing/2014/main" id="{8C107841-AAD7-4F9D-A0C6-AD122CC7F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12" y="1886959"/>
            <a:ext cx="5781221" cy="422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85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F68B3-2394-489D-9778-DB6B54B9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tr-TR" sz="3200"/>
              <a:t>Scala ile diğer dillerin etkileşimi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6FC39-B07B-4587-B3C4-263339423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41" y="239485"/>
            <a:ext cx="6941982" cy="64907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E4B99-6D87-4F24-A680-263C7E03F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tr-TR" sz="1600"/>
              <a:t>İnternette yer alan bloglar, sayfalar, forumlar ve diğer kaynaklarda Scala ile diğer dillerin ne kadar beraber geçtiğine dair bir grafik.</a:t>
            </a:r>
          </a:p>
          <a:p>
            <a:endParaRPr lang="tr-TR" sz="1600"/>
          </a:p>
          <a:p>
            <a:r>
              <a:rPr lang="tr-TR" sz="1600"/>
              <a:t>Scala, Java tabanlı bir dil olduğu için etkileşimi yüksek. </a:t>
            </a:r>
          </a:p>
          <a:p>
            <a:r>
              <a:rPr lang="tr-TR" sz="1600"/>
              <a:t>Diğer en yüksek etkileşim Haskell dili ile.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DC203A5-CC05-45AA-A12A-D18DC2DC3435}"/>
              </a:ext>
            </a:extLst>
          </p:cNvPr>
          <p:cNvSpPr txBox="1"/>
          <p:nvPr/>
        </p:nvSpPr>
        <p:spPr>
          <a:xfrm>
            <a:off x="8377167" y="5134859"/>
            <a:ext cx="3126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i="1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Link: Birlikte Anılan Diller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2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ABAB-B940-4522-9FBA-840D2A21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popülarite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BD893-FCD6-4405-B373-0801E1D3D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1" y="2093976"/>
            <a:ext cx="10905165" cy="3619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2A93B1-AD72-4C3C-B073-06365AA67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239" y="5477305"/>
            <a:ext cx="8085521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13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8040-9140-46F5-AE80-848662FA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dirty="0"/>
              <a:t>Avantajlar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6D6D3-C787-4CCE-9277-A3B518F7B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51565E"/>
                </a:solidFill>
                <a:effectLst/>
                <a:latin typeface="Roboto"/>
              </a:rPr>
              <a:t>Boilerplate</a:t>
            </a:r>
            <a:r>
              <a:rPr lang="tr-TR" b="0" i="0" dirty="0">
                <a:solidFill>
                  <a:srgbClr val="51565E"/>
                </a:solidFill>
                <a:effectLst/>
                <a:latin typeface="Roboto"/>
              </a:rPr>
              <a:t> kod yok, kısa ve öz. Java’ya göre daha az kod ile halledilebiliyor.</a:t>
            </a:r>
            <a:endParaRPr lang="en-US" b="0" i="0" dirty="0">
              <a:solidFill>
                <a:srgbClr val="51565E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51565E"/>
                </a:solidFill>
                <a:effectLst/>
                <a:latin typeface="Roboto"/>
              </a:rPr>
              <a:t>Hem OOP hem de FP, bu nedenle web geliştirme için de iyi bir dil.</a:t>
            </a:r>
            <a:endParaRPr lang="en-US" b="0" i="0" dirty="0">
              <a:solidFill>
                <a:srgbClr val="51565E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51565E"/>
                </a:solidFill>
                <a:effectLst/>
                <a:latin typeface="Roboto"/>
              </a:rPr>
              <a:t>Java ile haberleşme ve kütüphanelerini kullanma.</a:t>
            </a:r>
            <a:endParaRPr lang="en-US" b="0" i="0" dirty="0">
              <a:solidFill>
                <a:srgbClr val="51565E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1565E"/>
                </a:solidFill>
                <a:latin typeface="Roboto"/>
              </a:rPr>
              <a:t>Java biliyorsanız, öğrenmesi ve kullanması kolay.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51565E"/>
                </a:solidFill>
                <a:effectLst/>
                <a:latin typeface="Roboto"/>
              </a:rPr>
              <a:t>Apache</a:t>
            </a:r>
            <a:r>
              <a:rPr lang="tr-TR" b="0" i="0" dirty="0">
                <a:solidFill>
                  <a:srgbClr val="51565E"/>
                </a:solidFill>
                <a:effectLst/>
                <a:latin typeface="Roboto"/>
              </a:rPr>
              <a:t> </a:t>
            </a:r>
            <a:r>
              <a:rPr lang="tr-TR" b="0" i="0" dirty="0" err="1">
                <a:solidFill>
                  <a:srgbClr val="51565E"/>
                </a:solidFill>
                <a:effectLst/>
                <a:latin typeface="Roboto"/>
              </a:rPr>
              <a:t>Spark</a:t>
            </a:r>
            <a:r>
              <a:rPr lang="tr-TR" b="0" i="0" dirty="0">
                <a:solidFill>
                  <a:srgbClr val="51565E"/>
                </a:solidFill>
                <a:effectLst/>
                <a:latin typeface="Roboto"/>
              </a:rPr>
              <a:t> gibi yapılarla beraber kullanıldığında veri analizi için de kullanışlı bir araç.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61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4FFC-2C36-4AC2-8423-E3E4B12B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Dezavantajlar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2D028C-DBFC-43B9-B2C7-AC990692B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1565E"/>
                </a:solidFill>
                <a:latin typeface="Roboto"/>
              </a:rPr>
              <a:t>Java ile karşılaştırıldığında hem topluluk hem de dil geliştirme desteği çok çok kısıtlı. (ALGOL gibi, Java’nın arkasında </a:t>
            </a:r>
            <a:r>
              <a:rPr lang="tr-TR" dirty="0" err="1">
                <a:solidFill>
                  <a:srgbClr val="51565E"/>
                </a:solidFill>
                <a:latin typeface="Roboto"/>
              </a:rPr>
              <a:t>Oracle</a:t>
            </a:r>
            <a:r>
              <a:rPr lang="tr-TR" dirty="0">
                <a:solidFill>
                  <a:srgbClr val="51565E"/>
                </a:solidFill>
                <a:latin typeface="Roboto"/>
              </a:rPr>
              <a:t> var, </a:t>
            </a:r>
            <a:r>
              <a:rPr lang="tr-TR" dirty="0" err="1">
                <a:solidFill>
                  <a:srgbClr val="51565E"/>
                </a:solidFill>
                <a:latin typeface="Roboto"/>
              </a:rPr>
              <a:t>Scala’nın</a:t>
            </a:r>
            <a:r>
              <a:rPr lang="tr-TR" dirty="0">
                <a:solidFill>
                  <a:srgbClr val="51565E"/>
                </a:solidFill>
                <a:latin typeface="Roboto"/>
              </a:rPr>
              <a:t> arkasında </a:t>
            </a:r>
            <a:r>
              <a:rPr lang="tr-TR" dirty="0" err="1">
                <a:solidFill>
                  <a:srgbClr val="51565E"/>
                </a:solidFill>
                <a:latin typeface="Roboto"/>
              </a:rPr>
              <a:t>Lightbend</a:t>
            </a:r>
            <a:r>
              <a:rPr lang="tr-TR" dirty="0">
                <a:solidFill>
                  <a:srgbClr val="51565E"/>
                </a:solidFill>
                <a:latin typeface="Roboto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51565E"/>
                </a:solidFill>
                <a:latin typeface="Roboto"/>
              </a:rPr>
              <a:t>Backward</a:t>
            </a:r>
            <a:r>
              <a:rPr lang="tr-TR" dirty="0">
                <a:solidFill>
                  <a:srgbClr val="51565E"/>
                </a:solidFill>
                <a:latin typeface="Roboto"/>
              </a:rPr>
              <a:t> </a:t>
            </a:r>
            <a:r>
              <a:rPr lang="tr-TR" dirty="0" err="1">
                <a:solidFill>
                  <a:srgbClr val="51565E"/>
                </a:solidFill>
                <a:latin typeface="Roboto"/>
              </a:rPr>
              <a:t>compatibility</a:t>
            </a:r>
            <a:r>
              <a:rPr lang="tr-TR" dirty="0">
                <a:solidFill>
                  <a:srgbClr val="51565E"/>
                </a:solidFill>
                <a:latin typeface="Roboto"/>
              </a:rPr>
              <a:t> anlamında pek bir alan vermiyor. Her yeni sürümde değişen şeyler var ve eski kodları kullanılmaz hale getiriyor.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1565E"/>
                </a:solidFill>
                <a:latin typeface="Roboto"/>
              </a:rPr>
              <a:t>Kolay gibi görünse de çoğu programcının alışık olmadığı türden bir dil olduğu için çok dik bir öğrenme eğrisi var. Bu da başta motivasyonu azaltıcı bir durum… (</a:t>
            </a:r>
            <a:r>
              <a:rPr lang="tr-TR" dirty="0" err="1">
                <a:solidFill>
                  <a:srgbClr val="51565E"/>
                </a:solidFill>
                <a:latin typeface="Roboto"/>
              </a:rPr>
              <a:t>Python</a:t>
            </a:r>
            <a:r>
              <a:rPr lang="tr-TR" dirty="0">
                <a:solidFill>
                  <a:srgbClr val="51565E"/>
                </a:solidFill>
                <a:latin typeface="Roboto"/>
              </a:rPr>
              <a:t> ile </a:t>
            </a:r>
            <a:r>
              <a:rPr lang="tr-TR" dirty="0" err="1">
                <a:solidFill>
                  <a:srgbClr val="51565E"/>
                </a:solidFill>
                <a:latin typeface="Roboto"/>
              </a:rPr>
              <a:t>Scala</a:t>
            </a:r>
            <a:r>
              <a:rPr lang="tr-TR" dirty="0">
                <a:solidFill>
                  <a:srgbClr val="51565E"/>
                </a:solidFill>
                <a:latin typeface="Roboto"/>
              </a:rPr>
              <a:t> çok ters)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51565E"/>
                </a:solidFill>
                <a:latin typeface="Roboto"/>
              </a:rPr>
              <a:t>IDE’leri</a:t>
            </a:r>
            <a:r>
              <a:rPr lang="tr-TR" dirty="0">
                <a:solidFill>
                  <a:srgbClr val="51565E"/>
                </a:solidFill>
                <a:latin typeface="Roboto"/>
              </a:rPr>
              <a:t> çok yetersiz ve gelişmemiş. Java’da bulunabilen IDE eklentileri </a:t>
            </a:r>
            <a:r>
              <a:rPr lang="tr-TR" dirty="0" err="1">
                <a:solidFill>
                  <a:srgbClr val="51565E"/>
                </a:solidFill>
                <a:latin typeface="Roboto"/>
              </a:rPr>
              <a:t>Scala’da</a:t>
            </a:r>
            <a:r>
              <a:rPr lang="tr-TR" dirty="0">
                <a:solidFill>
                  <a:srgbClr val="51565E"/>
                </a:solidFill>
                <a:latin typeface="Roboto"/>
              </a:rPr>
              <a:t> çok ilkel ve yetersiz.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57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F388-AC95-4CCF-89DB-27DDCEEC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201" y="2333960"/>
            <a:ext cx="4388560" cy="1890755"/>
          </a:xfrm>
          <a:custGeom>
            <a:avLst/>
            <a:gdLst>
              <a:gd name="connsiteX0" fmla="*/ 0 w 4388560"/>
              <a:gd name="connsiteY0" fmla="*/ 0 h 1890755"/>
              <a:gd name="connsiteX1" fmla="*/ 4388560 w 4388560"/>
              <a:gd name="connsiteY1" fmla="*/ 0 h 1890755"/>
              <a:gd name="connsiteX2" fmla="*/ 4388560 w 4388560"/>
              <a:gd name="connsiteY2" fmla="*/ 1890755 h 1890755"/>
              <a:gd name="connsiteX3" fmla="*/ 0 w 4388560"/>
              <a:gd name="connsiteY3" fmla="*/ 1890755 h 1890755"/>
              <a:gd name="connsiteX4" fmla="*/ 0 w 4388560"/>
              <a:gd name="connsiteY4" fmla="*/ 0 h 189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8560" h="1890755" fill="none" extrusionOk="0">
                <a:moveTo>
                  <a:pt x="0" y="0"/>
                </a:moveTo>
                <a:cubicBezTo>
                  <a:pt x="2092420" y="-168126"/>
                  <a:pt x="2465694" y="-70752"/>
                  <a:pt x="4388560" y="0"/>
                </a:cubicBezTo>
                <a:cubicBezTo>
                  <a:pt x="4325333" y="325553"/>
                  <a:pt x="4420495" y="1146457"/>
                  <a:pt x="4388560" y="1890755"/>
                </a:cubicBezTo>
                <a:cubicBezTo>
                  <a:pt x="3643314" y="1907225"/>
                  <a:pt x="1667973" y="1890948"/>
                  <a:pt x="0" y="1890755"/>
                </a:cubicBezTo>
                <a:cubicBezTo>
                  <a:pt x="65339" y="1520464"/>
                  <a:pt x="-83331" y="209306"/>
                  <a:pt x="0" y="0"/>
                </a:cubicBezTo>
                <a:close/>
              </a:path>
              <a:path w="4388560" h="1890755" stroke="0" extrusionOk="0">
                <a:moveTo>
                  <a:pt x="0" y="0"/>
                </a:moveTo>
                <a:cubicBezTo>
                  <a:pt x="1539882" y="84129"/>
                  <a:pt x="3214663" y="-135747"/>
                  <a:pt x="4388560" y="0"/>
                </a:cubicBezTo>
                <a:cubicBezTo>
                  <a:pt x="4404140" y="860336"/>
                  <a:pt x="4359157" y="947561"/>
                  <a:pt x="4388560" y="1890755"/>
                </a:cubicBezTo>
                <a:cubicBezTo>
                  <a:pt x="3852990" y="1805675"/>
                  <a:pt x="1284067" y="1777370"/>
                  <a:pt x="0" y="1890755"/>
                </a:cubicBezTo>
                <a:cubicBezTo>
                  <a:pt x="-13019" y="1138056"/>
                  <a:pt x="-116511" y="243513"/>
                  <a:pt x="0" y="0"/>
                </a:cubicBezTo>
                <a:close/>
              </a:path>
            </a:pathLst>
          </a:custGeom>
          <a:ln>
            <a:solidFill>
              <a:srgbClr val="4E7795"/>
            </a:solidFill>
            <a:extLst>
              <a:ext uri="{C807C97D-BFC1-408E-A445-0C87EB9F89A2}">
                <ask:lineSketchStyleProps xmlns:ask="http://schemas.microsoft.com/office/drawing/2018/sketchyshapes" sd="431908470">
                  <ask:type>
                    <ask:lineSketchCurved/>
                  </ask:type>
                </ask:lineSketchStyleProps>
              </a:ext>
            </a:extLst>
          </a:ln>
        </p:spPr>
        <p:txBody>
          <a:bodyPr numCol="2">
            <a:noAutofit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latin typeface="Roboto"/>
              </a:rPr>
              <a:t>Cloud-based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latin typeface="Roboto"/>
              </a:rPr>
              <a:t>Desktop GUIs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latin typeface="Roboto"/>
              </a:rPr>
              <a:t>Enterprise apps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latin typeface="Roboto"/>
              </a:rPr>
              <a:t>Embedded systems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latin typeface="Roboto"/>
              </a:rPr>
              <a:t>Gaming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latin typeface="Roboto"/>
              </a:rPr>
              <a:t>Mobile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latin typeface="Roboto"/>
              </a:rPr>
              <a:t>Scientific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latin typeface="Roboto"/>
              </a:rPr>
              <a:t>Web servers and applications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latin typeface="Roboto"/>
              </a:rPr>
              <a:t>Web-based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0C2DA-3C24-4F1B-850F-0DBF778E2A8F}"/>
              </a:ext>
            </a:extLst>
          </p:cNvPr>
          <p:cNvSpPr txBox="1">
            <a:spLocks/>
          </p:cNvSpPr>
          <p:nvPr/>
        </p:nvSpPr>
        <p:spPr>
          <a:xfrm>
            <a:off x="6096000" y="2105296"/>
            <a:ext cx="4963946" cy="2050123"/>
          </a:xfrm>
          <a:custGeom>
            <a:avLst/>
            <a:gdLst>
              <a:gd name="connsiteX0" fmla="*/ 0 w 4963946"/>
              <a:gd name="connsiteY0" fmla="*/ 0 h 2050123"/>
              <a:gd name="connsiteX1" fmla="*/ 650828 w 4963946"/>
              <a:gd name="connsiteY1" fmla="*/ 0 h 2050123"/>
              <a:gd name="connsiteX2" fmla="*/ 1103099 w 4963946"/>
              <a:gd name="connsiteY2" fmla="*/ 0 h 2050123"/>
              <a:gd name="connsiteX3" fmla="*/ 1753928 w 4963946"/>
              <a:gd name="connsiteY3" fmla="*/ 0 h 2050123"/>
              <a:gd name="connsiteX4" fmla="*/ 2404756 w 4963946"/>
              <a:gd name="connsiteY4" fmla="*/ 0 h 2050123"/>
              <a:gd name="connsiteX5" fmla="*/ 3005945 w 4963946"/>
              <a:gd name="connsiteY5" fmla="*/ 0 h 2050123"/>
              <a:gd name="connsiteX6" fmla="*/ 3408576 w 4963946"/>
              <a:gd name="connsiteY6" fmla="*/ 0 h 2050123"/>
              <a:gd name="connsiteX7" fmla="*/ 4009765 w 4963946"/>
              <a:gd name="connsiteY7" fmla="*/ 0 h 2050123"/>
              <a:gd name="connsiteX8" fmla="*/ 4963946 w 4963946"/>
              <a:gd name="connsiteY8" fmla="*/ 0 h 2050123"/>
              <a:gd name="connsiteX9" fmla="*/ 4963946 w 4963946"/>
              <a:gd name="connsiteY9" fmla="*/ 533032 h 2050123"/>
              <a:gd name="connsiteX10" fmla="*/ 4963946 w 4963946"/>
              <a:gd name="connsiteY10" fmla="*/ 1025062 h 2050123"/>
              <a:gd name="connsiteX11" fmla="*/ 4963946 w 4963946"/>
              <a:gd name="connsiteY11" fmla="*/ 1537592 h 2050123"/>
              <a:gd name="connsiteX12" fmla="*/ 4963946 w 4963946"/>
              <a:gd name="connsiteY12" fmla="*/ 2050123 h 2050123"/>
              <a:gd name="connsiteX13" fmla="*/ 4412396 w 4963946"/>
              <a:gd name="connsiteY13" fmla="*/ 2050123 h 2050123"/>
              <a:gd name="connsiteX14" fmla="*/ 3860847 w 4963946"/>
              <a:gd name="connsiteY14" fmla="*/ 2050123 h 2050123"/>
              <a:gd name="connsiteX15" fmla="*/ 3210018 w 4963946"/>
              <a:gd name="connsiteY15" fmla="*/ 2050123 h 2050123"/>
              <a:gd name="connsiteX16" fmla="*/ 2807387 w 4963946"/>
              <a:gd name="connsiteY16" fmla="*/ 2050123 h 2050123"/>
              <a:gd name="connsiteX17" fmla="*/ 2156559 w 4963946"/>
              <a:gd name="connsiteY17" fmla="*/ 2050123 h 2050123"/>
              <a:gd name="connsiteX18" fmla="*/ 1654649 w 4963946"/>
              <a:gd name="connsiteY18" fmla="*/ 2050123 h 2050123"/>
              <a:gd name="connsiteX19" fmla="*/ 1152739 w 4963946"/>
              <a:gd name="connsiteY19" fmla="*/ 2050123 h 2050123"/>
              <a:gd name="connsiteX20" fmla="*/ 601189 w 4963946"/>
              <a:gd name="connsiteY20" fmla="*/ 2050123 h 2050123"/>
              <a:gd name="connsiteX21" fmla="*/ 0 w 4963946"/>
              <a:gd name="connsiteY21" fmla="*/ 2050123 h 2050123"/>
              <a:gd name="connsiteX22" fmla="*/ 0 w 4963946"/>
              <a:gd name="connsiteY22" fmla="*/ 1599096 h 2050123"/>
              <a:gd name="connsiteX23" fmla="*/ 0 w 4963946"/>
              <a:gd name="connsiteY23" fmla="*/ 1127568 h 2050123"/>
              <a:gd name="connsiteX24" fmla="*/ 0 w 4963946"/>
              <a:gd name="connsiteY24" fmla="*/ 574034 h 2050123"/>
              <a:gd name="connsiteX25" fmla="*/ 0 w 4963946"/>
              <a:gd name="connsiteY25" fmla="*/ 0 h 205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963946" h="2050123" fill="none" extrusionOk="0">
                <a:moveTo>
                  <a:pt x="0" y="0"/>
                </a:moveTo>
                <a:cubicBezTo>
                  <a:pt x="299043" y="-32589"/>
                  <a:pt x="406256" y="54103"/>
                  <a:pt x="650828" y="0"/>
                </a:cubicBezTo>
                <a:cubicBezTo>
                  <a:pt x="895400" y="-54103"/>
                  <a:pt x="950955" y="31110"/>
                  <a:pt x="1103099" y="0"/>
                </a:cubicBezTo>
                <a:cubicBezTo>
                  <a:pt x="1255243" y="-31110"/>
                  <a:pt x="1599885" y="41254"/>
                  <a:pt x="1753928" y="0"/>
                </a:cubicBezTo>
                <a:cubicBezTo>
                  <a:pt x="1907971" y="-41254"/>
                  <a:pt x="2172691" y="68083"/>
                  <a:pt x="2404756" y="0"/>
                </a:cubicBezTo>
                <a:cubicBezTo>
                  <a:pt x="2636821" y="-68083"/>
                  <a:pt x="2753367" y="48820"/>
                  <a:pt x="3005945" y="0"/>
                </a:cubicBezTo>
                <a:cubicBezTo>
                  <a:pt x="3258523" y="-48820"/>
                  <a:pt x="3281937" y="17008"/>
                  <a:pt x="3408576" y="0"/>
                </a:cubicBezTo>
                <a:cubicBezTo>
                  <a:pt x="3535215" y="-17008"/>
                  <a:pt x="3721871" y="30969"/>
                  <a:pt x="4009765" y="0"/>
                </a:cubicBezTo>
                <a:cubicBezTo>
                  <a:pt x="4297659" y="-30969"/>
                  <a:pt x="4529236" y="89812"/>
                  <a:pt x="4963946" y="0"/>
                </a:cubicBezTo>
                <a:cubicBezTo>
                  <a:pt x="5006018" y="170913"/>
                  <a:pt x="4938223" y="360441"/>
                  <a:pt x="4963946" y="533032"/>
                </a:cubicBezTo>
                <a:cubicBezTo>
                  <a:pt x="4989669" y="705623"/>
                  <a:pt x="4922968" y="788212"/>
                  <a:pt x="4963946" y="1025062"/>
                </a:cubicBezTo>
                <a:cubicBezTo>
                  <a:pt x="5004924" y="1261912"/>
                  <a:pt x="4931387" y="1313584"/>
                  <a:pt x="4963946" y="1537592"/>
                </a:cubicBezTo>
                <a:cubicBezTo>
                  <a:pt x="4996505" y="1761600"/>
                  <a:pt x="4926328" y="1912545"/>
                  <a:pt x="4963946" y="2050123"/>
                </a:cubicBezTo>
                <a:cubicBezTo>
                  <a:pt x="4793761" y="2071504"/>
                  <a:pt x="4545324" y="1999737"/>
                  <a:pt x="4412396" y="2050123"/>
                </a:cubicBezTo>
                <a:cubicBezTo>
                  <a:pt x="4279468" y="2100509"/>
                  <a:pt x="4049697" y="2029298"/>
                  <a:pt x="3860847" y="2050123"/>
                </a:cubicBezTo>
                <a:cubicBezTo>
                  <a:pt x="3671997" y="2070948"/>
                  <a:pt x="3459213" y="1974062"/>
                  <a:pt x="3210018" y="2050123"/>
                </a:cubicBezTo>
                <a:cubicBezTo>
                  <a:pt x="2960823" y="2126184"/>
                  <a:pt x="2968397" y="2031105"/>
                  <a:pt x="2807387" y="2050123"/>
                </a:cubicBezTo>
                <a:cubicBezTo>
                  <a:pt x="2646377" y="2069141"/>
                  <a:pt x="2416813" y="2038213"/>
                  <a:pt x="2156559" y="2050123"/>
                </a:cubicBezTo>
                <a:cubicBezTo>
                  <a:pt x="1896305" y="2062033"/>
                  <a:pt x="1760359" y="2002084"/>
                  <a:pt x="1654649" y="2050123"/>
                </a:cubicBezTo>
                <a:cubicBezTo>
                  <a:pt x="1548939" y="2098162"/>
                  <a:pt x="1358940" y="2029493"/>
                  <a:pt x="1152739" y="2050123"/>
                </a:cubicBezTo>
                <a:cubicBezTo>
                  <a:pt x="946538" y="2070753"/>
                  <a:pt x="782055" y="2044913"/>
                  <a:pt x="601189" y="2050123"/>
                </a:cubicBezTo>
                <a:cubicBezTo>
                  <a:pt x="420323" y="2055333"/>
                  <a:pt x="293666" y="2003300"/>
                  <a:pt x="0" y="2050123"/>
                </a:cubicBezTo>
                <a:cubicBezTo>
                  <a:pt x="-32346" y="1905913"/>
                  <a:pt x="26607" y="1817465"/>
                  <a:pt x="0" y="1599096"/>
                </a:cubicBezTo>
                <a:cubicBezTo>
                  <a:pt x="-26607" y="1380727"/>
                  <a:pt x="29524" y="1320494"/>
                  <a:pt x="0" y="1127568"/>
                </a:cubicBezTo>
                <a:cubicBezTo>
                  <a:pt x="-29524" y="934642"/>
                  <a:pt x="38563" y="808246"/>
                  <a:pt x="0" y="574034"/>
                </a:cubicBezTo>
                <a:cubicBezTo>
                  <a:pt x="-38563" y="339822"/>
                  <a:pt x="1013" y="188512"/>
                  <a:pt x="0" y="0"/>
                </a:cubicBezTo>
                <a:close/>
              </a:path>
              <a:path w="4963946" h="2050123" stroke="0" extrusionOk="0">
                <a:moveTo>
                  <a:pt x="0" y="0"/>
                </a:moveTo>
                <a:cubicBezTo>
                  <a:pt x="295866" y="-33390"/>
                  <a:pt x="396448" y="4594"/>
                  <a:pt x="601189" y="0"/>
                </a:cubicBezTo>
                <a:cubicBezTo>
                  <a:pt x="805930" y="-4594"/>
                  <a:pt x="912654" y="62134"/>
                  <a:pt x="1152739" y="0"/>
                </a:cubicBezTo>
                <a:cubicBezTo>
                  <a:pt x="1392824" y="-62134"/>
                  <a:pt x="1548449" y="43473"/>
                  <a:pt x="1654649" y="0"/>
                </a:cubicBezTo>
                <a:cubicBezTo>
                  <a:pt x="1760849" y="-43473"/>
                  <a:pt x="1968950" y="20266"/>
                  <a:pt x="2106919" y="0"/>
                </a:cubicBezTo>
                <a:cubicBezTo>
                  <a:pt x="2244888" y="-20266"/>
                  <a:pt x="2339927" y="16173"/>
                  <a:pt x="2509550" y="0"/>
                </a:cubicBezTo>
                <a:cubicBezTo>
                  <a:pt x="2679173" y="-16173"/>
                  <a:pt x="2741052" y="47746"/>
                  <a:pt x="2912182" y="0"/>
                </a:cubicBezTo>
                <a:cubicBezTo>
                  <a:pt x="3083312" y="-47746"/>
                  <a:pt x="3370457" y="56439"/>
                  <a:pt x="3513371" y="0"/>
                </a:cubicBezTo>
                <a:cubicBezTo>
                  <a:pt x="3656285" y="-56439"/>
                  <a:pt x="3812893" y="51752"/>
                  <a:pt x="4064920" y="0"/>
                </a:cubicBezTo>
                <a:cubicBezTo>
                  <a:pt x="4316947" y="-51752"/>
                  <a:pt x="4755373" y="58738"/>
                  <a:pt x="4963946" y="0"/>
                </a:cubicBezTo>
                <a:cubicBezTo>
                  <a:pt x="5011659" y="109414"/>
                  <a:pt x="4940410" y="348921"/>
                  <a:pt x="4963946" y="512531"/>
                </a:cubicBezTo>
                <a:cubicBezTo>
                  <a:pt x="4987482" y="676141"/>
                  <a:pt x="4936363" y="881155"/>
                  <a:pt x="4963946" y="1066064"/>
                </a:cubicBezTo>
                <a:cubicBezTo>
                  <a:pt x="4991529" y="1250973"/>
                  <a:pt x="4926347" y="1309180"/>
                  <a:pt x="4963946" y="1517091"/>
                </a:cubicBezTo>
                <a:cubicBezTo>
                  <a:pt x="5001545" y="1725002"/>
                  <a:pt x="4917486" y="1875360"/>
                  <a:pt x="4963946" y="2050123"/>
                </a:cubicBezTo>
                <a:cubicBezTo>
                  <a:pt x="4717143" y="2053898"/>
                  <a:pt x="4622981" y="2037435"/>
                  <a:pt x="4412396" y="2050123"/>
                </a:cubicBezTo>
                <a:cubicBezTo>
                  <a:pt x="4201811" y="2062811"/>
                  <a:pt x="4046726" y="2041345"/>
                  <a:pt x="3811207" y="2050123"/>
                </a:cubicBezTo>
                <a:cubicBezTo>
                  <a:pt x="3575688" y="2058901"/>
                  <a:pt x="3572136" y="2010111"/>
                  <a:pt x="3408576" y="2050123"/>
                </a:cubicBezTo>
                <a:cubicBezTo>
                  <a:pt x="3245016" y="2090135"/>
                  <a:pt x="3081704" y="2010212"/>
                  <a:pt x="2956306" y="2050123"/>
                </a:cubicBezTo>
                <a:cubicBezTo>
                  <a:pt x="2830908" y="2090034"/>
                  <a:pt x="2644020" y="2044533"/>
                  <a:pt x="2355117" y="2050123"/>
                </a:cubicBezTo>
                <a:cubicBezTo>
                  <a:pt x="2066214" y="2055713"/>
                  <a:pt x="1890395" y="1984443"/>
                  <a:pt x="1704288" y="2050123"/>
                </a:cubicBezTo>
                <a:cubicBezTo>
                  <a:pt x="1518181" y="2115803"/>
                  <a:pt x="1333632" y="2047922"/>
                  <a:pt x="1103099" y="2050123"/>
                </a:cubicBezTo>
                <a:cubicBezTo>
                  <a:pt x="872566" y="2052324"/>
                  <a:pt x="431684" y="2041694"/>
                  <a:pt x="0" y="2050123"/>
                </a:cubicBezTo>
                <a:cubicBezTo>
                  <a:pt x="-12943" y="1944526"/>
                  <a:pt x="45978" y="1721002"/>
                  <a:pt x="0" y="1578595"/>
                </a:cubicBezTo>
                <a:cubicBezTo>
                  <a:pt x="-45978" y="1436188"/>
                  <a:pt x="29038" y="1245304"/>
                  <a:pt x="0" y="1066064"/>
                </a:cubicBezTo>
                <a:cubicBezTo>
                  <a:pt x="-29038" y="886824"/>
                  <a:pt x="30743" y="769050"/>
                  <a:pt x="0" y="615037"/>
                </a:cubicBezTo>
                <a:cubicBezTo>
                  <a:pt x="-30743" y="461024"/>
                  <a:pt x="68860" y="141232"/>
                  <a:pt x="0" y="0"/>
                </a:cubicBezTo>
                <a:close/>
              </a:path>
            </a:pathLst>
          </a:custGeom>
          <a:ln>
            <a:solidFill>
              <a:srgbClr val="DE3423"/>
            </a:solidFill>
            <a:extLst>
              <a:ext uri="{C807C97D-BFC1-408E-A445-0C87EB9F89A2}">
                <ask:lineSketchStyleProps xmlns:ask="http://schemas.microsoft.com/office/drawing/2018/sketchyshapes" sd="305643313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numCol="2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latin typeface="Roboto"/>
              </a:rPr>
              <a:t>Batch data processing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latin typeface="Roboto"/>
              </a:rPr>
              <a:t>Concurrency and distributed data processing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latin typeface="Roboto"/>
              </a:rPr>
              <a:t>Data analytics (in conjunction with Apache Spark)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latin typeface="Roboto"/>
              </a:rPr>
              <a:t>Parallel processing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latin typeface="Roboto"/>
              </a:rPr>
              <a:t>Real-time data streaming with the Spark framework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1565E"/>
                </a:solidFill>
                <a:effectLst/>
                <a:latin typeface="Roboto"/>
              </a:rPr>
              <a:t>Web applications and web pages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3471BB-ED1A-4B80-80A5-1466D8C1C6A9}"/>
              </a:ext>
            </a:extLst>
          </p:cNvPr>
          <p:cNvSpPr txBox="1">
            <a:spLocks/>
          </p:cNvSpPr>
          <p:nvPr/>
        </p:nvSpPr>
        <p:spPr>
          <a:xfrm>
            <a:off x="628201" y="4524040"/>
            <a:ext cx="4388560" cy="1890755"/>
          </a:xfrm>
          <a:custGeom>
            <a:avLst/>
            <a:gdLst>
              <a:gd name="connsiteX0" fmla="*/ 0 w 4388560"/>
              <a:gd name="connsiteY0" fmla="*/ 0 h 1890755"/>
              <a:gd name="connsiteX1" fmla="*/ 4388560 w 4388560"/>
              <a:gd name="connsiteY1" fmla="*/ 0 h 1890755"/>
              <a:gd name="connsiteX2" fmla="*/ 4388560 w 4388560"/>
              <a:gd name="connsiteY2" fmla="*/ 1890755 h 1890755"/>
              <a:gd name="connsiteX3" fmla="*/ 0 w 4388560"/>
              <a:gd name="connsiteY3" fmla="*/ 1890755 h 1890755"/>
              <a:gd name="connsiteX4" fmla="*/ 0 w 4388560"/>
              <a:gd name="connsiteY4" fmla="*/ 0 h 189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8560" h="1890755" fill="none" extrusionOk="0">
                <a:moveTo>
                  <a:pt x="0" y="0"/>
                </a:moveTo>
                <a:cubicBezTo>
                  <a:pt x="1487418" y="107292"/>
                  <a:pt x="3351168" y="-160530"/>
                  <a:pt x="4388560" y="0"/>
                </a:cubicBezTo>
                <a:cubicBezTo>
                  <a:pt x="4219557" y="920670"/>
                  <a:pt x="4546636" y="1233185"/>
                  <a:pt x="4388560" y="1890755"/>
                </a:cubicBezTo>
                <a:cubicBezTo>
                  <a:pt x="3498861" y="1919348"/>
                  <a:pt x="661380" y="1721278"/>
                  <a:pt x="0" y="1890755"/>
                </a:cubicBezTo>
                <a:cubicBezTo>
                  <a:pt x="-87391" y="1047906"/>
                  <a:pt x="-91624" y="456769"/>
                  <a:pt x="0" y="0"/>
                </a:cubicBezTo>
                <a:close/>
              </a:path>
              <a:path w="4388560" h="1890755" stroke="0" extrusionOk="0">
                <a:moveTo>
                  <a:pt x="0" y="0"/>
                </a:moveTo>
                <a:cubicBezTo>
                  <a:pt x="810709" y="-75475"/>
                  <a:pt x="2554694" y="-72273"/>
                  <a:pt x="4388560" y="0"/>
                </a:cubicBezTo>
                <a:cubicBezTo>
                  <a:pt x="4537356" y="569484"/>
                  <a:pt x="4465501" y="1491646"/>
                  <a:pt x="4388560" y="1890755"/>
                </a:cubicBezTo>
                <a:cubicBezTo>
                  <a:pt x="3110224" y="1843108"/>
                  <a:pt x="994731" y="1736549"/>
                  <a:pt x="0" y="1890755"/>
                </a:cubicBezTo>
                <a:cubicBezTo>
                  <a:pt x="157790" y="1186309"/>
                  <a:pt x="6191" y="728689"/>
                  <a:pt x="0" y="0"/>
                </a:cubicBezTo>
                <a:close/>
              </a:path>
            </a:pathLst>
          </a:custGeom>
          <a:ln>
            <a:solidFill>
              <a:srgbClr val="4E7795"/>
            </a:solidFill>
            <a:extLst>
              <a:ext uri="{C807C97D-BFC1-408E-A445-0C87EB9F89A2}">
                <ask:lineSketchStyleProps xmlns:ask="http://schemas.microsoft.com/office/drawing/2018/sketchyshapes" sd="118745281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numCol="2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600" b="0" i="0" dirty="0" err="1">
                <a:solidFill>
                  <a:srgbClr val="51565E"/>
                </a:solidFill>
                <a:effectLst/>
                <a:latin typeface="Roboto"/>
              </a:rPr>
              <a:t>Airbnb</a:t>
            </a:r>
            <a:endParaRPr lang="tr-TR" sz="1600" b="0" i="0" dirty="0">
              <a:solidFill>
                <a:srgbClr val="51565E"/>
              </a:solidFill>
              <a:effectLst/>
              <a:latin typeface="Roboto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600" b="0" i="0" dirty="0">
                <a:solidFill>
                  <a:srgbClr val="51565E"/>
                </a:solidFill>
                <a:effectLst/>
                <a:latin typeface="Roboto"/>
              </a:rPr>
              <a:t>Amazon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600" b="0" i="0" dirty="0">
                <a:solidFill>
                  <a:srgbClr val="51565E"/>
                </a:solidFill>
                <a:effectLst/>
                <a:latin typeface="Roboto"/>
              </a:rPr>
              <a:t>Google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600" b="0" i="0" dirty="0" err="1">
                <a:solidFill>
                  <a:srgbClr val="51565E"/>
                </a:solidFill>
                <a:effectLst/>
                <a:latin typeface="Roboto"/>
              </a:rPr>
              <a:t>Instagram</a:t>
            </a:r>
            <a:endParaRPr lang="tr-TR" sz="1600" b="0" i="0" dirty="0">
              <a:solidFill>
                <a:srgbClr val="51565E"/>
              </a:solidFill>
              <a:effectLst/>
              <a:latin typeface="Roboto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600" b="0" i="0" dirty="0" err="1">
                <a:solidFill>
                  <a:srgbClr val="51565E"/>
                </a:solidFill>
                <a:effectLst/>
                <a:latin typeface="Roboto"/>
              </a:rPr>
              <a:t>Netflix</a:t>
            </a:r>
            <a:endParaRPr lang="tr-TR" sz="1600" b="0" i="0" dirty="0">
              <a:solidFill>
                <a:srgbClr val="51565E"/>
              </a:solidFill>
              <a:effectLst/>
              <a:latin typeface="Roboto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600" b="0" i="0" dirty="0" err="1">
                <a:solidFill>
                  <a:srgbClr val="51565E"/>
                </a:solidFill>
                <a:effectLst/>
                <a:latin typeface="Roboto"/>
              </a:rPr>
              <a:t>Pinterest</a:t>
            </a:r>
            <a:endParaRPr lang="tr-TR" sz="1600" b="0" i="0" dirty="0">
              <a:solidFill>
                <a:srgbClr val="51565E"/>
              </a:solidFill>
              <a:effectLst/>
              <a:latin typeface="Roboto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600" b="0" i="0" dirty="0" err="1">
                <a:solidFill>
                  <a:srgbClr val="51565E"/>
                </a:solidFill>
                <a:effectLst/>
                <a:latin typeface="Roboto"/>
              </a:rPr>
              <a:t>Spotify</a:t>
            </a:r>
            <a:endParaRPr lang="tr-TR" sz="1600" b="0" i="0" dirty="0">
              <a:solidFill>
                <a:srgbClr val="51565E"/>
              </a:solidFill>
              <a:effectLst/>
              <a:latin typeface="Roboto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600" b="0" i="0" dirty="0" err="1">
                <a:solidFill>
                  <a:srgbClr val="51565E"/>
                </a:solidFill>
                <a:effectLst/>
                <a:latin typeface="Roboto"/>
              </a:rPr>
              <a:t>Symantec</a:t>
            </a:r>
            <a:endParaRPr lang="tr-TR" sz="1600" b="0" i="0" dirty="0">
              <a:solidFill>
                <a:srgbClr val="51565E"/>
              </a:solidFill>
              <a:effectLst/>
              <a:latin typeface="Roboto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600" b="0" i="0" dirty="0" err="1">
                <a:solidFill>
                  <a:srgbClr val="51565E"/>
                </a:solidFill>
                <a:effectLst/>
                <a:latin typeface="Roboto"/>
              </a:rPr>
              <a:t>Uber</a:t>
            </a:r>
            <a:endParaRPr lang="tr-TR" sz="1600" b="0" i="0" dirty="0">
              <a:solidFill>
                <a:srgbClr val="51565E"/>
              </a:solidFill>
              <a:effectLst/>
              <a:latin typeface="Roboto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51565E"/>
              </a:solidFill>
              <a:latin typeface="Roboto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06ADE7-9FBE-4201-A4D0-44DD9EFDD786}"/>
              </a:ext>
            </a:extLst>
          </p:cNvPr>
          <p:cNvSpPr txBox="1">
            <a:spLocks/>
          </p:cNvSpPr>
          <p:nvPr/>
        </p:nvSpPr>
        <p:spPr>
          <a:xfrm>
            <a:off x="6099110" y="4364673"/>
            <a:ext cx="4963947" cy="2050122"/>
          </a:xfrm>
          <a:custGeom>
            <a:avLst/>
            <a:gdLst>
              <a:gd name="connsiteX0" fmla="*/ 0 w 4963947"/>
              <a:gd name="connsiteY0" fmla="*/ 0 h 2050122"/>
              <a:gd name="connsiteX1" fmla="*/ 501910 w 4963947"/>
              <a:gd name="connsiteY1" fmla="*/ 0 h 2050122"/>
              <a:gd name="connsiteX2" fmla="*/ 954181 w 4963947"/>
              <a:gd name="connsiteY2" fmla="*/ 0 h 2050122"/>
              <a:gd name="connsiteX3" fmla="*/ 1605010 w 4963947"/>
              <a:gd name="connsiteY3" fmla="*/ 0 h 2050122"/>
              <a:gd name="connsiteX4" fmla="*/ 2255838 w 4963947"/>
              <a:gd name="connsiteY4" fmla="*/ 0 h 2050122"/>
              <a:gd name="connsiteX5" fmla="*/ 2708109 w 4963947"/>
              <a:gd name="connsiteY5" fmla="*/ 0 h 2050122"/>
              <a:gd name="connsiteX6" fmla="*/ 3309298 w 4963947"/>
              <a:gd name="connsiteY6" fmla="*/ 0 h 2050122"/>
              <a:gd name="connsiteX7" fmla="*/ 3960127 w 4963947"/>
              <a:gd name="connsiteY7" fmla="*/ 0 h 2050122"/>
              <a:gd name="connsiteX8" fmla="*/ 4462037 w 4963947"/>
              <a:gd name="connsiteY8" fmla="*/ 0 h 2050122"/>
              <a:gd name="connsiteX9" fmla="*/ 4963947 w 4963947"/>
              <a:gd name="connsiteY9" fmla="*/ 0 h 2050122"/>
              <a:gd name="connsiteX10" fmla="*/ 4963947 w 4963947"/>
              <a:gd name="connsiteY10" fmla="*/ 553533 h 2050122"/>
              <a:gd name="connsiteX11" fmla="*/ 4963947 w 4963947"/>
              <a:gd name="connsiteY11" fmla="*/ 1004560 h 2050122"/>
              <a:gd name="connsiteX12" fmla="*/ 4963947 w 4963947"/>
              <a:gd name="connsiteY12" fmla="*/ 1517090 h 2050122"/>
              <a:gd name="connsiteX13" fmla="*/ 4963947 w 4963947"/>
              <a:gd name="connsiteY13" fmla="*/ 2050122 h 2050122"/>
              <a:gd name="connsiteX14" fmla="*/ 4462037 w 4963947"/>
              <a:gd name="connsiteY14" fmla="*/ 2050122 h 2050122"/>
              <a:gd name="connsiteX15" fmla="*/ 3960127 w 4963947"/>
              <a:gd name="connsiteY15" fmla="*/ 2050122 h 2050122"/>
              <a:gd name="connsiteX16" fmla="*/ 3309298 w 4963947"/>
              <a:gd name="connsiteY16" fmla="*/ 2050122 h 2050122"/>
              <a:gd name="connsiteX17" fmla="*/ 2857027 w 4963947"/>
              <a:gd name="connsiteY17" fmla="*/ 2050122 h 2050122"/>
              <a:gd name="connsiteX18" fmla="*/ 2206199 w 4963947"/>
              <a:gd name="connsiteY18" fmla="*/ 2050122 h 2050122"/>
              <a:gd name="connsiteX19" fmla="*/ 1605010 w 4963947"/>
              <a:gd name="connsiteY19" fmla="*/ 2050122 h 2050122"/>
              <a:gd name="connsiteX20" fmla="*/ 1152739 w 4963947"/>
              <a:gd name="connsiteY20" fmla="*/ 2050122 h 2050122"/>
              <a:gd name="connsiteX21" fmla="*/ 501910 w 4963947"/>
              <a:gd name="connsiteY21" fmla="*/ 2050122 h 2050122"/>
              <a:gd name="connsiteX22" fmla="*/ 0 w 4963947"/>
              <a:gd name="connsiteY22" fmla="*/ 2050122 h 2050122"/>
              <a:gd name="connsiteX23" fmla="*/ 0 w 4963947"/>
              <a:gd name="connsiteY23" fmla="*/ 1578594 h 2050122"/>
              <a:gd name="connsiteX24" fmla="*/ 0 w 4963947"/>
              <a:gd name="connsiteY24" fmla="*/ 1107066 h 2050122"/>
              <a:gd name="connsiteX25" fmla="*/ 0 w 4963947"/>
              <a:gd name="connsiteY25" fmla="*/ 553533 h 2050122"/>
              <a:gd name="connsiteX26" fmla="*/ 0 w 4963947"/>
              <a:gd name="connsiteY26" fmla="*/ 0 h 205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963947" h="2050122" fill="none" extrusionOk="0">
                <a:moveTo>
                  <a:pt x="0" y="0"/>
                </a:moveTo>
                <a:cubicBezTo>
                  <a:pt x="147482" y="-51662"/>
                  <a:pt x="321724" y="263"/>
                  <a:pt x="501910" y="0"/>
                </a:cubicBezTo>
                <a:cubicBezTo>
                  <a:pt x="682096" y="-263"/>
                  <a:pt x="806895" y="49353"/>
                  <a:pt x="954181" y="0"/>
                </a:cubicBezTo>
                <a:cubicBezTo>
                  <a:pt x="1101467" y="-49353"/>
                  <a:pt x="1418443" y="1834"/>
                  <a:pt x="1605010" y="0"/>
                </a:cubicBezTo>
                <a:cubicBezTo>
                  <a:pt x="1791577" y="-1834"/>
                  <a:pt x="1953496" y="34491"/>
                  <a:pt x="2255838" y="0"/>
                </a:cubicBezTo>
                <a:cubicBezTo>
                  <a:pt x="2558180" y="-34491"/>
                  <a:pt x="2502516" y="40722"/>
                  <a:pt x="2708109" y="0"/>
                </a:cubicBezTo>
                <a:cubicBezTo>
                  <a:pt x="2913702" y="-40722"/>
                  <a:pt x="3036461" y="4531"/>
                  <a:pt x="3309298" y="0"/>
                </a:cubicBezTo>
                <a:cubicBezTo>
                  <a:pt x="3582135" y="-4531"/>
                  <a:pt x="3652761" y="64785"/>
                  <a:pt x="3960127" y="0"/>
                </a:cubicBezTo>
                <a:cubicBezTo>
                  <a:pt x="4267493" y="-64785"/>
                  <a:pt x="4253522" y="35900"/>
                  <a:pt x="4462037" y="0"/>
                </a:cubicBezTo>
                <a:cubicBezTo>
                  <a:pt x="4670552" y="-35900"/>
                  <a:pt x="4796385" y="54367"/>
                  <a:pt x="4963947" y="0"/>
                </a:cubicBezTo>
                <a:cubicBezTo>
                  <a:pt x="4982557" y="273830"/>
                  <a:pt x="4933452" y="303000"/>
                  <a:pt x="4963947" y="553533"/>
                </a:cubicBezTo>
                <a:cubicBezTo>
                  <a:pt x="4994442" y="804066"/>
                  <a:pt x="4927750" y="797095"/>
                  <a:pt x="4963947" y="1004560"/>
                </a:cubicBezTo>
                <a:cubicBezTo>
                  <a:pt x="5000144" y="1212025"/>
                  <a:pt x="4934353" y="1387038"/>
                  <a:pt x="4963947" y="1517090"/>
                </a:cubicBezTo>
                <a:cubicBezTo>
                  <a:pt x="4993541" y="1647142"/>
                  <a:pt x="4918482" y="1934641"/>
                  <a:pt x="4963947" y="2050122"/>
                </a:cubicBezTo>
                <a:cubicBezTo>
                  <a:pt x="4828231" y="2094547"/>
                  <a:pt x="4675674" y="1996318"/>
                  <a:pt x="4462037" y="2050122"/>
                </a:cubicBezTo>
                <a:cubicBezTo>
                  <a:pt x="4248400" y="2103926"/>
                  <a:pt x="4170700" y="1990054"/>
                  <a:pt x="3960127" y="2050122"/>
                </a:cubicBezTo>
                <a:cubicBezTo>
                  <a:pt x="3749554" y="2110190"/>
                  <a:pt x="3631380" y="2004717"/>
                  <a:pt x="3309298" y="2050122"/>
                </a:cubicBezTo>
                <a:cubicBezTo>
                  <a:pt x="2987216" y="2095527"/>
                  <a:pt x="3031090" y="2026879"/>
                  <a:pt x="2857027" y="2050122"/>
                </a:cubicBezTo>
                <a:cubicBezTo>
                  <a:pt x="2682964" y="2073365"/>
                  <a:pt x="2404451" y="2044134"/>
                  <a:pt x="2206199" y="2050122"/>
                </a:cubicBezTo>
                <a:cubicBezTo>
                  <a:pt x="2007947" y="2056110"/>
                  <a:pt x="1766851" y="2016754"/>
                  <a:pt x="1605010" y="2050122"/>
                </a:cubicBezTo>
                <a:cubicBezTo>
                  <a:pt x="1443169" y="2083490"/>
                  <a:pt x="1302536" y="2047592"/>
                  <a:pt x="1152739" y="2050122"/>
                </a:cubicBezTo>
                <a:cubicBezTo>
                  <a:pt x="1002942" y="2052652"/>
                  <a:pt x="670832" y="1976858"/>
                  <a:pt x="501910" y="2050122"/>
                </a:cubicBezTo>
                <a:cubicBezTo>
                  <a:pt x="332988" y="2123386"/>
                  <a:pt x="152540" y="2007966"/>
                  <a:pt x="0" y="2050122"/>
                </a:cubicBezTo>
                <a:cubicBezTo>
                  <a:pt x="-41344" y="1829370"/>
                  <a:pt x="32310" y="1745188"/>
                  <a:pt x="0" y="1578594"/>
                </a:cubicBezTo>
                <a:cubicBezTo>
                  <a:pt x="-32310" y="1412000"/>
                  <a:pt x="39003" y="1340572"/>
                  <a:pt x="0" y="1107066"/>
                </a:cubicBezTo>
                <a:cubicBezTo>
                  <a:pt x="-39003" y="873560"/>
                  <a:pt x="58065" y="825693"/>
                  <a:pt x="0" y="553533"/>
                </a:cubicBezTo>
                <a:cubicBezTo>
                  <a:pt x="-58065" y="281373"/>
                  <a:pt x="2842" y="255678"/>
                  <a:pt x="0" y="0"/>
                </a:cubicBezTo>
                <a:close/>
              </a:path>
              <a:path w="4963947" h="2050122" stroke="0" extrusionOk="0">
                <a:moveTo>
                  <a:pt x="0" y="0"/>
                </a:moveTo>
                <a:cubicBezTo>
                  <a:pt x="125318" y="-19872"/>
                  <a:pt x="258249" y="32763"/>
                  <a:pt x="402631" y="0"/>
                </a:cubicBezTo>
                <a:cubicBezTo>
                  <a:pt x="547013" y="-32763"/>
                  <a:pt x="732047" y="61541"/>
                  <a:pt x="1053460" y="0"/>
                </a:cubicBezTo>
                <a:cubicBezTo>
                  <a:pt x="1374873" y="-61541"/>
                  <a:pt x="1332295" y="1553"/>
                  <a:pt x="1456091" y="0"/>
                </a:cubicBezTo>
                <a:cubicBezTo>
                  <a:pt x="1579887" y="-1553"/>
                  <a:pt x="1842669" y="66676"/>
                  <a:pt x="2057280" y="0"/>
                </a:cubicBezTo>
                <a:cubicBezTo>
                  <a:pt x="2271891" y="-66676"/>
                  <a:pt x="2317745" y="15367"/>
                  <a:pt x="2459912" y="0"/>
                </a:cubicBezTo>
                <a:cubicBezTo>
                  <a:pt x="2602079" y="-15367"/>
                  <a:pt x="2933053" y="646"/>
                  <a:pt x="3110740" y="0"/>
                </a:cubicBezTo>
                <a:cubicBezTo>
                  <a:pt x="3288427" y="-646"/>
                  <a:pt x="3332522" y="3587"/>
                  <a:pt x="3513371" y="0"/>
                </a:cubicBezTo>
                <a:cubicBezTo>
                  <a:pt x="3694220" y="-3587"/>
                  <a:pt x="3846072" y="8014"/>
                  <a:pt x="4015282" y="0"/>
                </a:cubicBezTo>
                <a:cubicBezTo>
                  <a:pt x="4184492" y="-8014"/>
                  <a:pt x="4326060" y="48223"/>
                  <a:pt x="4417913" y="0"/>
                </a:cubicBezTo>
                <a:cubicBezTo>
                  <a:pt x="4509766" y="-48223"/>
                  <a:pt x="4721706" y="6706"/>
                  <a:pt x="4963947" y="0"/>
                </a:cubicBezTo>
                <a:cubicBezTo>
                  <a:pt x="5017662" y="117075"/>
                  <a:pt x="4927663" y="363405"/>
                  <a:pt x="4963947" y="492029"/>
                </a:cubicBezTo>
                <a:cubicBezTo>
                  <a:pt x="5000231" y="620653"/>
                  <a:pt x="4943916" y="879354"/>
                  <a:pt x="4963947" y="1004560"/>
                </a:cubicBezTo>
                <a:cubicBezTo>
                  <a:pt x="4983978" y="1129766"/>
                  <a:pt x="4924391" y="1365468"/>
                  <a:pt x="4963947" y="1496589"/>
                </a:cubicBezTo>
                <a:cubicBezTo>
                  <a:pt x="5003503" y="1627710"/>
                  <a:pt x="4924773" y="1813623"/>
                  <a:pt x="4963947" y="2050122"/>
                </a:cubicBezTo>
                <a:cubicBezTo>
                  <a:pt x="4756599" y="2094635"/>
                  <a:pt x="4661270" y="2020176"/>
                  <a:pt x="4462037" y="2050122"/>
                </a:cubicBezTo>
                <a:cubicBezTo>
                  <a:pt x="4262804" y="2080068"/>
                  <a:pt x="4187083" y="2021399"/>
                  <a:pt x="3960127" y="2050122"/>
                </a:cubicBezTo>
                <a:cubicBezTo>
                  <a:pt x="3733171" y="2078845"/>
                  <a:pt x="3533120" y="2010276"/>
                  <a:pt x="3309298" y="2050122"/>
                </a:cubicBezTo>
                <a:cubicBezTo>
                  <a:pt x="3085476" y="2089968"/>
                  <a:pt x="2983362" y="2029217"/>
                  <a:pt x="2857027" y="2050122"/>
                </a:cubicBezTo>
                <a:cubicBezTo>
                  <a:pt x="2730692" y="2071027"/>
                  <a:pt x="2543751" y="2025383"/>
                  <a:pt x="2404757" y="2050122"/>
                </a:cubicBezTo>
                <a:cubicBezTo>
                  <a:pt x="2265763" y="2074861"/>
                  <a:pt x="1911183" y="1983211"/>
                  <a:pt x="1753928" y="2050122"/>
                </a:cubicBezTo>
                <a:cubicBezTo>
                  <a:pt x="1596673" y="2117033"/>
                  <a:pt x="1410111" y="2027542"/>
                  <a:pt x="1252018" y="2050122"/>
                </a:cubicBezTo>
                <a:cubicBezTo>
                  <a:pt x="1093925" y="2072702"/>
                  <a:pt x="829706" y="2032187"/>
                  <a:pt x="601189" y="2050122"/>
                </a:cubicBezTo>
                <a:cubicBezTo>
                  <a:pt x="372672" y="2068057"/>
                  <a:pt x="296360" y="2029541"/>
                  <a:pt x="0" y="2050122"/>
                </a:cubicBezTo>
                <a:cubicBezTo>
                  <a:pt x="-38811" y="1947553"/>
                  <a:pt x="53476" y="1698019"/>
                  <a:pt x="0" y="1599095"/>
                </a:cubicBezTo>
                <a:cubicBezTo>
                  <a:pt x="-53476" y="1500171"/>
                  <a:pt x="23693" y="1300050"/>
                  <a:pt x="0" y="1086565"/>
                </a:cubicBezTo>
                <a:cubicBezTo>
                  <a:pt x="-23693" y="873080"/>
                  <a:pt x="4560" y="728446"/>
                  <a:pt x="0" y="533032"/>
                </a:cubicBezTo>
                <a:cubicBezTo>
                  <a:pt x="-4560" y="337618"/>
                  <a:pt x="25373" y="243527"/>
                  <a:pt x="0" y="0"/>
                </a:cubicBezTo>
                <a:close/>
              </a:path>
            </a:pathLst>
          </a:custGeom>
          <a:ln>
            <a:solidFill>
              <a:srgbClr val="DE3423"/>
            </a:solidFill>
            <a:extLst>
              <a:ext uri="{C807C97D-BFC1-408E-A445-0C87EB9F89A2}">
                <ask:lineSketchStyleProps xmlns:ask="http://schemas.microsoft.com/office/drawing/2018/sketchyshapes" sd="159830151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numCol="3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1600" b="0" i="0" dirty="0" err="1">
                <a:solidFill>
                  <a:srgbClr val="51565E"/>
                </a:solidFill>
                <a:effectLst/>
                <a:latin typeface="Roboto"/>
              </a:rPr>
              <a:t>AirBnB</a:t>
            </a:r>
            <a:endParaRPr lang="tr-TR" sz="1600" b="0" i="0" dirty="0">
              <a:solidFill>
                <a:srgbClr val="51565E"/>
              </a:solidFill>
              <a:effectLst/>
              <a:latin typeface="Roboto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1600" b="0" i="0" dirty="0">
                <a:solidFill>
                  <a:srgbClr val="51565E"/>
                </a:solidFill>
                <a:effectLst/>
                <a:latin typeface="Roboto"/>
              </a:rPr>
              <a:t>Apple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1600" b="0" i="0" dirty="0" err="1">
                <a:solidFill>
                  <a:srgbClr val="51565E"/>
                </a:solidFill>
                <a:effectLst/>
                <a:latin typeface="Roboto"/>
              </a:rPr>
              <a:t>The</a:t>
            </a:r>
            <a:r>
              <a:rPr lang="tr-TR" sz="1600" b="0" i="0" dirty="0">
                <a:solidFill>
                  <a:srgbClr val="51565E"/>
                </a:solidFill>
                <a:effectLst/>
                <a:latin typeface="Roboto"/>
              </a:rPr>
              <a:t> </a:t>
            </a:r>
            <a:r>
              <a:rPr lang="tr-TR" sz="1600" b="0" i="0" dirty="0" err="1">
                <a:solidFill>
                  <a:srgbClr val="51565E"/>
                </a:solidFill>
                <a:effectLst/>
                <a:latin typeface="Roboto"/>
              </a:rPr>
              <a:t>Guardian</a:t>
            </a:r>
            <a:endParaRPr lang="tr-TR" sz="1600" b="0" i="0" dirty="0">
              <a:solidFill>
                <a:srgbClr val="51565E"/>
              </a:solidFill>
              <a:effectLst/>
              <a:latin typeface="Roboto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1600" b="0" i="0" dirty="0" err="1">
                <a:solidFill>
                  <a:srgbClr val="51565E"/>
                </a:solidFill>
                <a:effectLst/>
                <a:latin typeface="Roboto"/>
              </a:rPr>
              <a:t>Foursquare</a:t>
            </a:r>
            <a:endParaRPr lang="tr-TR" sz="1600" b="0" i="0" dirty="0">
              <a:solidFill>
                <a:srgbClr val="51565E"/>
              </a:solidFill>
              <a:effectLst/>
              <a:latin typeface="Roboto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1600" b="0" i="0" dirty="0" err="1">
                <a:solidFill>
                  <a:srgbClr val="51565E"/>
                </a:solidFill>
                <a:effectLst/>
                <a:latin typeface="Roboto"/>
              </a:rPr>
              <a:t>Klout</a:t>
            </a:r>
            <a:endParaRPr lang="tr-TR" sz="1600" b="0" i="0" dirty="0">
              <a:solidFill>
                <a:srgbClr val="51565E"/>
              </a:solidFill>
              <a:effectLst/>
              <a:latin typeface="Roboto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1600" b="0" i="0" dirty="0" err="1">
                <a:solidFill>
                  <a:srgbClr val="51565E"/>
                </a:solidFill>
                <a:effectLst/>
                <a:latin typeface="Roboto"/>
              </a:rPr>
              <a:t>LinkedIn</a:t>
            </a:r>
            <a:endParaRPr lang="tr-TR" sz="1600" b="0" i="0" dirty="0">
              <a:solidFill>
                <a:srgbClr val="51565E"/>
              </a:solidFill>
              <a:effectLst/>
              <a:latin typeface="Roboto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1600" b="0" i="0" dirty="0" err="1">
                <a:solidFill>
                  <a:srgbClr val="51565E"/>
                </a:solidFill>
                <a:effectLst/>
                <a:latin typeface="Roboto"/>
              </a:rPr>
              <a:t>Netflix</a:t>
            </a:r>
            <a:endParaRPr lang="tr-TR" sz="1600" b="0" i="0" dirty="0">
              <a:solidFill>
                <a:srgbClr val="51565E"/>
              </a:solidFill>
              <a:effectLst/>
              <a:latin typeface="Roboto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1600" b="0" i="0" dirty="0">
                <a:solidFill>
                  <a:srgbClr val="51565E"/>
                </a:solidFill>
                <a:effectLst/>
                <a:latin typeface="Roboto"/>
              </a:rPr>
              <a:t>Sony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1600" b="0" i="0" dirty="0" err="1">
                <a:solidFill>
                  <a:srgbClr val="51565E"/>
                </a:solidFill>
                <a:effectLst/>
                <a:latin typeface="Roboto"/>
              </a:rPr>
              <a:t>Tumblr</a:t>
            </a:r>
            <a:endParaRPr lang="tr-TR" sz="1600" b="0" i="0" dirty="0">
              <a:solidFill>
                <a:srgbClr val="51565E"/>
              </a:solidFill>
              <a:effectLst/>
              <a:latin typeface="Roboto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1600" b="0" i="0" dirty="0" err="1">
                <a:solidFill>
                  <a:srgbClr val="51565E"/>
                </a:solidFill>
                <a:effectLst/>
                <a:latin typeface="Roboto"/>
              </a:rPr>
              <a:t>Twitter</a:t>
            </a:r>
            <a:endParaRPr lang="tr-TR" sz="1600" b="0" i="0" dirty="0">
              <a:solidFill>
                <a:srgbClr val="51565E"/>
              </a:solidFill>
              <a:effectLst/>
              <a:latin typeface="Roboto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1600" b="0" i="0" dirty="0" err="1">
                <a:solidFill>
                  <a:srgbClr val="51565E"/>
                </a:solidFill>
                <a:effectLst/>
                <a:latin typeface="Roboto"/>
              </a:rPr>
              <a:t>Verizon</a:t>
            </a:r>
            <a:endParaRPr lang="tr-TR" sz="1600" b="0" i="0" dirty="0">
              <a:solidFill>
                <a:srgbClr val="51565E"/>
              </a:solidFill>
              <a:effectLst/>
              <a:latin typeface="Roboto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51565E"/>
              </a:solidFill>
              <a:effectLst/>
              <a:latin typeface="Roboto"/>
            </a:endParaRPr>
          </a:p>
        </p:txBody>
      </p:sp>
      <p:pic>
        <p:nvPicPr>
          <p:cNvPr id="8" name="Picture 5" descr="Scala (programming language) - Wikipedia">
            <a:extLst>
              <a:ext uri="{FF2B5EF4-FFF2-40B4-BE49-F238E27FC236}">
                <a16:creationId xmlns:a16="http://schemas.microsoft.com/office/drawing/2014/main" id="{9E82EF05-AE2D-40C3-A007-BE729D49E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273" y="310968"/>
            <a:ext cx="3922028" cy="1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Java Logo Vector - Tools For Java Developer PNG Image | Transparent PNG  Free Download on SeekPNG">
            <a:extLst>
              <a:ext uri="{FF2B5EF4-FFF2-40B4-BE49-F238E27FC236}">
                <a16:creationId xmlns:a16="http://schemas.microsoft.com/office/drawing/2014/main" id="{10D4B5C5-D287-460A-BFFB-C41952A8A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01" y="84604"/>
            <a:ext cx="4021770" cy="205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874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F692-3A75-47B7-8495-0937728E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Kişisel yorumlar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DBE71-CA8E-4246-88C6-AC423FBA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Pacific Northwest Scala 2013 We're Doing It All Wrong by Paul Phillips – YouTube</a:t>
            </a:r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C96E8-0CC8-4C15-9C1A-C1EA7EBD6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794" y="2585357"/>
            <a:ext cx="4156882" cy="24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60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057D-43EB-44DB-964E-269ECB21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Kişisel yorumlar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8A75-C13A-4475-829D-8CA7560D4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IDE konusu çok sıkıntılı, en güncel </a:t>
            </a:r>
            <a:r>
              <a:rPr lang="tr-TR" dirty="0" err="1"/>
              <a:t>Eclipse</a:t>
            </a:r>
            <a:r>
              <a:rPr lang="tr-TR" dirty="0"/>
              <a:t> dahi 2017 yılında güncellenmiş.</a:t>
            </a:r>
          </a:p>
          <a:p>
            <a:r>
              <a:rPr lang="tr-TR" dirty="0" err="1"/>
              <a:t>VSCode</a:t>
            </a:r>
            <a:r>
              <a:rPr lang="tr-TR" dirty="0"/>
              <a:t> (Microsoft) üzerinden de IDE desteği var ancak öğrenilen o ki </a:t>
            </a:r>
            <a:r>
              <a:rPr lang="tr-TR" dirty="0" err="1"/>
              <a:t>Eclipse</a:t>
            </a:r>
            <a:r>
              <a:rPr lang="tr-TR" dirty="0"/>
              <a:t> ya da </a:t>
            </a:r>
            <a:r>
              <a:rPr lang="tr-TR" dirty="0" err="1"/>
              <a:t>IntelliJ</a:t>
            </a:r>
            <a:r>
              <a:rPr lang="tr-TR" dirty="0"/>
              <a:t> kadar iyi değil.</a:t>
            </a:r>
          </a:p>
          <a:p>
            <a:r>
              <a:rPr lang="tr-TR" dirty="0"/>
              <a:t>Son yıllarda popülerliğini kaybetmiş.</a:t>
            </a:r>
          </a:p>
          <a:p>
            <a:r>
              <a:rPr lang="tr-TR" dirty="0"/>
              <a:t>Özellikle </a:t>
            </a:r>
            <a:r>
              <a:rPr lang="tr-TR" dirty="0" err="1"/>
              <a:t>SBT’nin</a:t>
            </a:r>
            <a:r>
              <a:rPr lang="tr-TR" dirty="0"/>
              <a:t> (Simple </a:t>
            </a:r>
            <a:r>
              <a:rPr lang="tr-TR" dirty="0" err="1"/>
              <a:t>Building</a:t>
            </a:r>
            <a:r>
              <a:rPr lang="tr-TR" dirty="0"/>
              <a:t> </a:t>
            </a:r>
            <a:r>
              <a:rPr lang="tr-TR" dirty="0" err="1"/>
              <a:t>Tool</a:t>
            </a:r>
            <a:r>
              <a:rPr lang="tr-TR" dirty="0"/>
              <a:t>) başındaki Paul </a:t>
            </a:r>
            <a:r>
              <a:rPr lang="tr-TR" dirty="0" err="1"/>
              <a:t>Philips</a:t>
            </a:r>
            <a:r>
              <a:rPr lang="tr-TR" dirty="0"/>
              <a:t> ayrıldıktan sonra popülerliği azalmış görünüyor. </a:t>
            </a:r>
          </a:p>
          <a:p>
            <a:r>
              <a:rPr lang="tr-TR" dirty="0"/>
              <a:t>«Daha iyi bir Java» algısı yüksek ancak bunda haklılık payı var.</a:t>
            </a:r>
          </a:p>
          <a:p>
            <a:r>
              <a:rPr lang="tr-TR" dirty="0"/>
              <a:t>İlerleyen yıllarda popülerliği gittikçe azalacak ve kaybolacak görünüyor.</a:t>
            </a:r>
          </a:p>
        </p:txBody>
      </p:sp>
    </p:spTree>
    <p:extLst>
      <p:ext uri="{BB962C8B-B14F-4D97-AF65-F5344CB8AC3E}">
        <p14:creationId xmlns:p14="http://schemas.microsoft.com/office/powerpoint/2010/main" val="1106968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FF26-B435-4CAF-87C3-7FA8FFF8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KAYNAKÇA</a:t>
            </a:r>
            <a:endParaRPr lang="en-US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6F685D5-6793-4C04-A7FD-3C4995A44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134180"/>
              </p:ext>
            </p:extLst>
          </p:nvPr>
        </p:nvGraphicFramePr>
        <p:xfrm>
          <a:off x="606491" y="1963345"/>
          <a:ext cx="10515661" cy="4288601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0515661">
                  <a:extLst>
                    <a:ext uri="{9D8B030D-6E8A-4147-A177-3AD203B41FA5}">
                      <a16:colId xmlns:a16="http://schemas.microsoft.com/office/drawing/2014/main" val="1126508323"/>
                    </a:ext>
                  </a:extLst>
                </a:gridCol>
              </a:tblGrid>
              <a:tr h="5506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Bernhardt, M., 2015, 5 years of Scala and counting – debunking some myths about the language and its environment, 05.12.20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tarihinde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görüldü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&lt;https://manuel.bernhardt.io/2015/11/13/5-years-of-scala-and-counting-debunking-some-myths-about-the-language-and-its-environment&gt;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677601"/>
                  </a:ext>
                </a:extLst>
              </a:tr>
              <a:tr h="277427"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Ganhdi</a:t>
                      </a:r>
                      <a:r>
                        <a:rPr lang="de-DE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P., 2018, Apache Spark : Python vs. Scala, 05.12.20 </a:t>
                      </a:r>
                      <a:r>
                        <a:rPr lang="de-DE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tarihinde</a:t>
                      </a:r>
                      <a:r>
                        <a:rPr lang="de-DE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görüldü</a:t>
                      </a:r>
                      <a:r>
                        <a:rPr lang="de-DE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&lt;https://www.kdnuggets.com/2018/05/apache-spark-python-scala.html&gt;</a:t>
                      </a:r>
                      <a:endParaRPr lang="de-DE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088827"/>
                  </a:ext>
                </a:extLst>
              </a:tr>
              <a:tr h="5506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Kalinin, D., 2017, The myth of using Scala as a better Java, 05.12.20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tarihinde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görüldü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&lt;http://appliedscala.com/blog/2017/myth-of-scala-as-better-java/&gt;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505680"/>
                  </a:ext>
                </a:extLst>
              </a:tr>
              <a:tr h="277427"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Wikipedia, 2020, Domain-specific language, 05.12.20 tarihinde görüldü, &lt;https://en.wikipedia.org/wiki/Domain-specific_language&gt;</a:t>
                      </a:r>
                      <a:endParaRPr lang="tr-T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486537"/>
                  </a:ext>
                </a:extLst>
              </a:tr>
              <a:tr h="5506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LightBend.com, 2015, How Scala compares with 20 other programming languages according to Reddit analysis, 05.12.20 tarihinde görüldü, &lt;https://www.lightbend.com/blog/how-scala-compares-20-programming-languages-reddit-analysis&gt;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910178"/>
                  </a:ext>
                </a:extLst>
              </a:tr>
              <a:tr h="5506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Frometa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L., 2019, How to start learning Scala?, 05.12.20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tarihinde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görüldü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&lt;https://medium.com/packlinkeng/how-to-start-learning-scala-7ed48eca8fe0&gt;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59735"/>
                  </a:ext>
                </a:extLst>
              </a:tr>
              <a:tr h="5506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Odersky, M. et al., 2018, Simplicitly, Foundations and Applications of Implicit Function Types, 05.12.20 tarihinde görüldü, &lt;Proceedings of the ACM on Programming Languages, Vol. 2, No. POPL, Article 42&gt;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589912"/>
                  </a:ext>
                </a:extLst>
              </a:tr>
              <a:tr h="5506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Arte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A., 2019, Implementing ranges of fractions in Scala, 05.12.20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tarihinde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görüldü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&lt;https://alonso-delarte.medium.com/implementing-ranges-of-fractions-in-scala-65e07975d135&gt;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68576"/>
                  </a:ext>
                </a:extLst>
              </a:tr>
              <a:tr h="277427"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Hicks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M., 2014,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Scala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vs. Java: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Why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Should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Learn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Scala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?, 05.12.20 tarihinde görüldü, &lt;https://www.toptal.com/scala/why-should-i-learn-scala&gt;</a:t>
                      </a:r>
                      <a:endParaRPr lang="tr-T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3531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259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FF26-B435-4CAF-87C3-7FA8FFF8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KAYNAKÇA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329776-81BA-4DD2-85B9-91E722879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29448"/>
              </p:ext>
            </p:extLst>
          </p:nvPr>
        </p:nvGraphicFramePr>
        <p:xfrm>
          <a:off x="681197" y="1887852"/>
          <a:ext cx="10440955" cy="4469338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0440955">
                  <a:extLst>
                    <a:ext uri="{9D8B030D-6E8A-4147-A177-3AD203B41FA5}">
                      <a16:colId xmlns:a16="http://schemas.microsoft.com/office/drawing/2014/main" val="1250152065"/>
                    </a:ext>
                  </a:extLst>
                </a:gridCol>
              </a:tblGrid>
              <a:tr h="298963"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Odersky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M., 2013,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Odersky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Trouble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with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Types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Strange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Loop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2013, 05.12.20 tarihinde görüldü, &lt;https://www.infoq.com/presentations/data-types-issues/&gt;</a:t>
                      </a:r>
                      <a:endParaRPr lang="tr-T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947120"/>
                  </a:ext>
                </a:extLst>
              </a:tr>
              <a:tr h="5401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Odersky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M. et al., 2018, Programming in Scala (Step by Step Guide), 05.12.20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tarihinde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görüldü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&lt;https://people.cs.ksu.edu/~schmidt/705a/Scala/Programming-in-Scala.pdf&gt;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61505"/>
                  </a:ext>
                </a:extLst>
              </a:tr>
              <a:tr h="540174"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stackexchange.com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Community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2010, FP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OO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orthogonal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?, 05.12.20 tarihinde görüldü, &lt;https://softwareengineering.stackexchange.com/questions/12423/fp-and-oo-orthogonal&gt;</a:t>
                      </a:r>
                      <a:endParaRPr lang="tr-T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912443"/>
                  </a:ext>
                </a:extLst>
              </a:tr>
              <a:tr h="298963"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tutorialspoint.com, 2015,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Learn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Scala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Programming (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Scala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Tutorial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05.12.20 tarihinde görüldü, &lt;https://www.tutorialspoint.com/scala/index.htm&gt;</a:t>
                      </a:r>
                      <a:endParaRPr lang="tr-T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901178"/>
                  </a:ext>
                </a:extLst>
              </a:tr>
              <a:tr h="282177"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Wikipedia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2020,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Scala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programming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language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05.12.20 tarihinde görüldü, &lt;https://en.wikipedia.org/wiki/Scala_(programming_language)&gt;</a:t>
                      </a:r>
                      <a:endParaRPr lang="tr-T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413341"/>
                  </a:ext>
                </a:extLst>
              </a:tr>
              <a:tr h="298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Fawcett, A., 2019, Scala 101: a beginner's guide to the scalable language, 05.12.20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tarihinde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görüldü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&lt;https://www.educative.io/blog/scala-101-a-beginners-guide&gt;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708142"/>
                  </a:ext>
                </a:extLst>
              </a:tr>
              <a:tr h="282177"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O’Connor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B., 2019,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Scala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Cheatsheet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05.12.20 tarihinde görüldü, &lt;https://docs.scala-lang.org/cheatsheets/index.html&gt;</a:t>
                      </a:r>
                      <a:endParaRPr lang="tr-T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818509"/>
                  </a:ext>
                </a:extLst>
              </a:tr>
              <a:tr h="298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Elizabeth, J., 2018, Scala cracks the top 20 in major TIOBE reshuffle, 05.12.20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tarihinde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görüldü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&lt;https://jaxenter.com/tiobe-index-may-2018-scala-144230.html&gt;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015489"/>
                  </a:ext>
                </a:extLst>
              </a:tr>
              <a:tr h="282177"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Weston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T., 2014,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Scala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Learning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Curve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05.12.20 tarihinde görüldü, &lt;http://baddotrobot.com/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blog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/2014/11/25/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scala-learning-curve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/&gt;</a:t>
                      </a:r>
                      <a:endParaRPr lang="tr-T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777559"/>
                  </a:ext>
                </a:extLst>
              </a:tr>
              <a:tr h="540174"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Heres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A., 2019,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Scala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Programming: An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Introduction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05.12.20 tarihinde görüldü, &lt;https://medium.com/@alessandroheres/scala-programming-an-introduction-33464b390d57&gt;</a:t>
                      </a:r>
                      <a:endParaRPr lang="tr-T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695549"/>
                  </a:ext>
                </a:extLst>
              </a:tr>
              <a:tr h="282177"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Scala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Community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2020,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Scala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Style Guide, 05.12.20 tarihinde görüldü, &lt;https://docs.scala-lang.org/style/index.html&gt;</a:t>
                      </a:r>
                      <a:endParaRPr lang="tr-T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92914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296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FF26-B435-4CAF-87C3-7FA8FFF8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KAYNAKÇA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32A97F-F934-44FC-ADE0-406AFBBDD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08182"/>
              </p:ext>
            </p:extLst>
          </p:nvPr>
        </p:nvGraphicFramePr>
        <p:xfrm>
          <a:off x="681197" y="2019719"/>
          <a:ext cx="10440955" cy="4348865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0440955">
                  <a:extLst>
                    <a:ext uri="{9D8B030D-6E8A-4147-A177-3AD203B41FA5}">
                      <a16:colId xmlns:a16="http://schemas.microsoft.com/office/drawing/2014/main" val="1940033151"/>
                    </a:ext>
                  </a:extLst>
                </a:gridCol>
              </a:tblGrid>
              <a:tr h="457590"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Paul, J., 2017,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Scala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vs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Java -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Differences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Similarities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05.12.20 tarihinde görüldü, &lt;https://javarevisited.blogspot.com/2013/11/scala-vs-java-differences-similarities-books.html#axzz6fm6kS03T&gt;</a:t>
                      </a:r>
                      <a:endParaRPr lang="tr-T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367980"/>
                  </a:ext>
                </a:extLst>
              </a:tr>
              <a:tr h="457590"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Google, 2020,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Scala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/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Haskell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/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Groovy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Comparision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05.12.20 tarihinde görüldü, &lt;https://trends.google.com/trends/explore?date=all&amp;q=%2Fm%2F091hdj,%2Fm%2F03j_q,%2Fm%2F02js86&gt;</a:t>
                      </a:r>
                      <a:endParaRPr lang="tr-T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640108"/>
                  </a:ext>
                </a:extLst>
              </a:tr>
              <a:tr h="457590"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Odersky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M. et al., 2011,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Scala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Example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05.12.20 tarihinde görüldü, &lt;https://www.scala-lang.org/old/sites/default/files/linuxsoft_archives/docu/files/ScalaByExample.pdf&gt;</a:t>
                      </a:r>
                      <a:endParaRPr lang="tr-T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953430"/>
                  </a:ext>
                </a:extLst>
              </a:tr>
              <a:tr h="4575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Odersky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M. et al., 2006, An Overview of the Scala Programming Language, 05.12.20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tarihinde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görüldü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&lt;https://www.scala-lang.org/docu/files/ScalaOverview.pdf&gt;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209706"/>
                  </a:ext>
                </a:extLst>
              </a:tr>
              <a:tr h="457590"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Kar, H., 2018, Language Evaluation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Criteria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05.12.20 tarihinde görüldü, &lt;https://progr-harrykar.blogspot.com/2018/11/language-evaluation-criteria.html&gt;</a:t>
                      </a:r>
                      <a:endParaRPr lang="tr-T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324"/>
                  </a:ext>
                </a:extLst>
              </a:tr>
              <a:tr h="4575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stackoverflow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Coomunity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2019, Developer Survey Results, 05.12.20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tarihinde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görüldü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&lt;https://insights.stackoverflow.com/survey/2019#technology&gt;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315538"/>
                  </a:ext>
                </a:extLst>
              </a:tr>
              <a:tr h="230555"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intellipaat.com, 2016,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What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is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Scala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Programming?, 05.12.20 tarihinde görüldü, &lt;https://intellipaat.com/blog/what-is-scala/&gt;</a:t>
                      </a:r>
                      <a:endParaRPr lang="tr-T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11836"/>
                  </a:ext>
                </a:extLst>
              </a:tr>
              <a:tr h="4575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Paul, J., 2019, Why Java Programmer Should Learn Scala and Functional Programming?, 05.12.20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tarihinde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görüldü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&lt;https://dev.to/javinpaul/why-java-programmer-should-learn-scala-and-functional-programming-5hej&gt;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025022"/>
                  </a:ext>
                </a:extLst>
              </a:tr>
              <a:tr h="4575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simplilearn.com, 2020, Scala vs. Java: Differences, Ideal Applications, and Who Should Learn Them, 05.12.20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tarihinde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görüldü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&lt;https://www.simplilearn.com/scala-vs-java-article&gt;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614840"/>
                  </a:ext>
                </a:extLst>
              </a:tr>
              <a:tr h="457590"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Phillips,P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2013, Pacific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Northwest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Scala</a:t>
                      </a:r>
                      <a:r>
                        <a:rPr lang="tr-TR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2013, 05.12.20 tarihinde görüldü, &lt;https://www.youtube.com/watch?v=TS1lpKBMkgg&amp;feature=emb_logo&gt;</a:t>
                      </a:r>
                      <a:endParaRPr lang="tr-T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307" marR="3307" marT="33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992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11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CDFD9-9154-4C65-A955-F26A40C8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978010"/>
            <a:ext cx="5188624" cy="1831344"/>
          </a:xfrm>
        </p:spPr>
        <p:txBody>
          <a:bodyPr>
            <a:normAutofit/>
          </a:bodyPr>
          <a:lstStyle/>
          <a:p>
            <a:r>
              <a:rPr lang="tr-TR" sz="4800"/>
              <a:t>Scala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F24F7-B2D0-4460-96FC-FBA1DE01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477270"/>
            <a:ext cx="5188624" cy="3142753"/>
          </a:xfrm>
        </p:spPr>
        <p:txBody>
          <a:bodyPr>
            <a:normAutofit fontScale="92500" lnSpcReduction="20000"/>
          </a:bodyPr>
          <a:lstStyle/>
          <a:p>
            <a:r>
              <a:rPr lang="tr-TR" sz="1600" dirty="0"/>
              <a:t>SCALA : </a:t>
            </a:r>
            <a:r>
              <a:rPr lang="tr-TR" sz="1600" b="1" u="sng" dirty="0" err="1"/>
              <a:t>SCA</a:t>
            </a:r>
            <a:r>
              <a:rPr lang="tr-TR" sz="1600" dirty="0" err="1"/>
              <a:t>lable</a:t>
            </a:r>
            <a:r>
              <a:rPr lang="tr-TR" sz="1600" dirty="0"/>
              <a:t> </a:t>
            </a:r>
            <a:r>
              <a:rPr lang="tr-TR" sz="1600" b="1" u="sng" dirty="0"/>
              <a:t>La</a:t>
            </a:r>
            <a:r>
              <a:rPr lang="tr-TR" sz="1600" dirty="0"/>
              <a:t>nguage</a:t>
            </a:r>
          </a:p>
          <a:p>
            <a:pPr marL="0" indent="0">
              <a:buNone/>
            </a:pPr>
            <a:endParaRPr lang="tr-TR" sz="1600" dirty="0"/>
          </a:p>
          <a:p>
            <a:r>
              <a:rPr lang="tr-TR" sz="1600" dirty="0"/>
              <a:t>Tasarımcı: Martin </a:t>
            </a:r>
            <a:r>
              <a:rPr lang="tr-TR" sz="1600" dirty="0" err="1"/>
              <a:t>Odersky</a:t>
            </a:r>
            <a:r>
              <a:rPr lang="tr-TR" sz="1600" dirty="0"/>
              <a:t>.</a:t>
            </a:r>
          </a:p>
          <a:p>
            <a:pPr lvl="1"/>
            <a:r>
              <a:rPr lang="tr-TR" sz="1600" dirty="0"/>
              <a:t>İsviçre EFPL  (</a:t>
            </a:r>
            <a:r>
              <a:rPr lang="fr-FR" sz="1600" dirty="0"/>
              <a:t>École Polytechnique Fédérale de Lausanne</a:t>
            </a:r>
            <a:r>
              <a:rPr lang="tr-TR" sz="1600" dirty="0"/>
              <a:t>)</a:t>
            </a:r>
            <a:br>
              <a:rPr lang="tr-TR" sz="1600" dirty="0"/>
            </a:br>
            <a:r>
              <a:rPr lang="tr-TR" sz="1600" dirty="0"/>
              <a:t>üniversitesinde profesör. </a:t>
            </a:r>
          </a:p>
          <a:p>
            <a:pPr lvl="1"/>
            <a:r>
              <a:rPr lang="tr-TR" sz="1600" dirty="0" err="1"/>
              <a:t>Niklaus</a:t>
            </a:r>
            <a:r>
              <a:rPr lang="tr-TR" sz="1600" dirty="0"/>
              <a:t> </a:t>
            </a:r>
            <a:r>
              <a:rPr lang="tr-TR" sz="1600" dirty="0" err="1"/>
              <a:t>Wirth’ün</a:t>
            </a:r>
            <a:r>
              <a:rPr lang="tr-TR" sz="1600" dirty="0"/>
              <a:t> (Pascal Tasarımcılarından) öğrencilerinden.</a:t>
            </a:r>
          </a:p>
          <a:p>
            <a:pPr lvl="1"/>
            <a:r>
              <a:rPr lang="tr-TR" sz="1600" dirty="0"/>
              <a:t>Başlıca tasarımları : </a:t>
            </a:r>
            <a:r>
              <a:rPr lang="tr-TR" sz="1600" dirty="0" err="1"/>
              <a:t>Scala</a:t>
            </a:r>
            <a:r>
              <a:rPr lang="tr-TR" sz="1600" dirty="0"/>
              <a:t>, </a:t>
            </a:r>
            <a:r>
              <a:rPr lang="tr-TR" sz="1600" dirty="0" err="1"/>
              <a:t>Generic</a:t>
            </a:r>
            <a:r>
              <a:rPr lang="tr-TR" sz="1600" dirty="0"/>
              <a:t> Java, Pizza (</a:t>
            </a:r>
            <a:r>
              <a:rPr lang="tr-TR" sz="1600" dirty="0" err="1"/>
              <a:t>superset</a:t>
            </a:r>
            <a:r>
              <a:rPr lang="tr-TR" sz="1600" dirty="0"/>
              <a:t> of Java 1.4)</a:t>
            </a:r>
          </a:p>
          <a:p>
            <a:pPr lvl="1"/>
            <a:endParaRPr lang="tr-TR" sz="1600" dirty="0"/>
          </a:p>
          <a:p>
            <a:r>
              <a:rPr lang="tr-TR" sz="1600" dirty="0"/>
              <a:t>İlk olarak 20 Ocak 2004’te çıkmıştır, ancak </a:t>
            </a:r>
            <a:r>
              <a:rPr lang="tr-TR" sz="1600" dirty="0" err="1"/>
              <a:t>stable</a:t>
            </a:r>
            <a:r>
              <a:rPr lang="tr-TR" sz="1600" dirty="0"/>
              <a:t> sürümü 19 Kasım 2020’de ulaşılabilir olmuştur.</a:t>
            </a:r>
          </a:p>
          <a:p>
            <a:pPr lvl="1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212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9F78725-8B4F-43D3-B767-EB7DB0C02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0457" y="1682496"/>
            <a:ext cx="3502152" cy="350215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5" name="Picture 2" descr="Martin Odersky">
            <a:extLst>
              <a:ext uri="{FF2B5EF4-FFF2-40B4-BE49-F238E27FC236}">
                <a16:creationId xmlns:a16="http://schemas.microsoft.com/office/drawing/2014/main" id="{397FACEC-0D7A-4F8B-A03C-4DBEF0F64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4" r="4998" b="-2"/>
          <a:stretch/>
        </p:blipFill>
        <p:spPr bwMode="auto">
          <a:xfrm>
            <a:off x="8073723" y="2097896"/>
            <a:ext cx="2615619" cy="2615619"/>
          </a:xfrm>
          <a:custGeom>
            <a:avLst/>
            <a:gdLst/>
            <a:ahLst/>
            <a:cxnLst/>
            <a:rect l="l" t="t" r="r" b="b"/>
            <a:pathLst>
              <a:path w="3502152" h="3502152">
                <a:moveTo>
                  <a:pt x="1751076" y="196996"/>
                </a:moveTo>
                <a:cubicBezTo>
                  <a:pt x="2609371" y="196996"/>
                  <a:pt x="3305156" y="892781"/>
                  <a:pt x="3305156" y="1751076"/>
                </a:cubicBezTo>
                <a:cubicBezTo>
                  <a:pt x="3305156" y="2609371"/>
                  <a:pt x="2609371" y="3305156"/>
                  <a:pt x="1751076" y="3305156"/>
                </a:cubicBezTo>
                <a:cubicBezTo>
                  <a:pt x="892781" y="3305156"/>
                  <a:pt x="196996" y="2609371"/>
                  <a:pt x="196996" y="1751076"/>
                </a:cubicBezTo>
                <a:cubicBezTo>
                  <a:pt x="196996" y="892781"/>
                  <a:pt x="892781" y="196996"/>
                  <a:pt x="1751076" y="196996"/>
                </a:cubicBezTo>
                <a:close/>
                <a:moveTo>
                  <a:pt x="1751076" y="153219"/>
                </a:moveTo>
                <a:cubicBezTo>
                  <a:pt x="868604" y="153219"/>
                  <a:pt x="153219" y="868604"/>
                  <a:pt x="153219" y="1751076"/>
                </a:cubicBezTo>
                <a:cubicBezTo>
                  <a:pt x="153219" y="2633548"/>
                  <a:pt x="868604" y="3348933"/>
                  <a:pt x="1751076" y="3348933"/>
                </a:cubicBezTo>
                <a:cubicBezTo>
                  <a:pt x="2633548" y="3348933"/>
                  <a:pt x="3348933" y="2633548"/>
                  <a:pt x="3348933" y="1751076"/>
                </a:cubicBezTo>
                <a:cubicBezTo>
                  <a:pt x="3348933" y="868604"/>
                  <a:pt x="2633548" y="153219"/>
                  <a:pt x="1751076" y="153219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4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4"/>
                  <a:pt x="783983" y="0"/>
                  <a:pt x="1751076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95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3FF80-B286-4C8E-AB6D-C0FE8A72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978010"/>
            <a:ext cx="5188624" cy="1831344"/>
          </a:xfrm>
        </p:spPr>
        <p:txBody>
          <a:bodyPr>
            <a:normAutofit/>
          </a:bodyPr>
          <a:lstStyle/>
          <a:p>
            <a:r>
              <a:rPr lang="tr-TR" sz="4800"/>
              <a:t>TARİHÇE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23758-BD19-4894-9550-5BA8AEDF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3029446"/>
            <a:ext cx="5188624" cy="3142753"/>
          </a:xfrm>
        </p:spPr>
        <p:txBody>
          <a:bodyPr>
            <a:normAutofit/>
          </a:bodyPr>
          <a:lstStyle/>
          <a:p>
            <a:r>
              <a:rPr lang="tr-TR" sz="1100" err="1"/>
              <a:t>Scala'nın</a:t>
            </a:r>
            <a:r>
              <a:rPr lang="tr-TR" sz="1100"/>
              <a:t> tasarımı 2001 yılında Martin </a:t>
            </a:r>
            <a:r>
              <a:rPr lang="tr-TR" sz="1100" err="1"/>
              <a:t>Odersky</a:t>
            </a:r>
            <a:r>
              <a:rPr lang="tr-TR" sz="1100"/>
              <a:t> tarafından </a:t>
            </a:r>
            <a:r>
              <a:rPr lang="tr-TR" sz="1100" err="1"/>
              <a:t>EPFL’de</a:t>
            </a:r>
            <a:r>
              <a:rPr lang="tr-TR" sz="1100"/>
              <a:t> başladı.</a:t>
            </a:r>
          </a:p>
          <a:p>
            <a:r>
              <a:rPr lang="tr-TR" sz="1100"/>
              <a:t>Fonksiyonel programlama ve </a:t>
            </a:r>
            <a:r>
              <a:rPr lang="tr-TR" sz="1100" err="1"/>
              <a:t>Petri</a:t>
            </a:r>
            <a:r>
              <a:rPr lang="tr-TR" sz="1100"/>
              <a:t> ağlarından gelen fikirleri birleştiren bir programlama dili olan </a:t>
            </a:r>
            <a:r>
              <a:rPr lang="tr-TR" sz="1100" err="1"/>
              <a:t>Funnel</a:t>
            </a:r>
            <a:r>
              <a:rPr lang="tr-TR" sz="1100"/>
              <a:t> üzerindeki çalışmayı takip etti. (</a:t>
            </a:r>
            <a:r>
              <a:rPr lang="tr-TR" sz="1100" i="1" err="1"/>
              <a:t>Petri</a:t>
            </a:r>
            <a:r>
              <a:rPr lang="tr-TR" sz="1100" i="1"/>
              <a:t> ağı,: geçiş ve yerleşim düğümlerinden oluşan tek yönlü iki parçalı </a:t>
            </a:r>
            <a:r>
              <a:rPr lang="tr-TR" sz="1100" i="1" err="1"/>
              <a:t>graf</a:t>
            </a:r>
            <a:r>
              <a:rPr lang="tr-TR" sz="1100"/>
              <a:t>)</a:t>
            </a:r>
          </a:p>
          <a:p>
            <a:endParaRPr lang="tr-TR" sz="1100"/>
          </a:p>
          <a:p>
            <a:r>
              <a:rPr lang="tr-TR" sz="1100"/>
              <a:t>2003'ün sonundaki lokal sürümden sonra, 2004’te Java platformunda herkesin kullanımına sunuldu.</a:t>
            </a:r>
          </a:p>
          <a:p>
            <a:endParaRPr lang="tr-TR" sz="1100"/>
          </a:p>
          <a:p>
            <a:r>
              <a:rPr lang="tr-TR" sz="1100"/>
              <a:t>Mart 2006'da ikinci sürüm çıktı.</a:t>
            </a:r>
          </a:p>
          <a:p>
            <a:r>
              <a:rPr lang="tr-TR" sz="1100"/>
              <a:t>2011'de </a:t>
            </a:r>
            <a:r>
              <a:rPr lang="tr-TR" sz="1100" err="1"/>
              <a:t>Scala</a:t>
            </a:r>
            <a:r>
              <a:rPr lang="tr-TR" sz="1100"/>
              <a:t> ekibi, Avrupa Araştırma Konseyi'nden 2,3 milyon Euro'nun üzerinde beş yıllık araştırma hibesi kazandı.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212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A65BCE4-8466-4E88-8FF2-24524F3A2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3558" y="1673352"/>
            <a:ext cx="3502152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5CDC336F-941F-424F-A228-CE4FE0FE154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0234" y="2917352"/>
            <a:ext cx="1828800" cy="101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290918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CE6C4-4965-4846-B894-1B7FF3B5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978010"/>
            <a:ext cx="5188624" cy="1831344"/>
          </a:xfrm>
        </p:spPr>
        <p:txBody>
          <a:bodyPr>
            <a:normAutofit/>
          </a:bodyPr>
          <a:lstStyle/>
          <a:p>
            <a:r>
              <a:rPr lang="tr-TR" sz="4800"/>
              <a:t>TARİHÇE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C6665-12FE-45F6-8643-06A6C32A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3029446"/>
            <a:ext cx="5188624" cy="3142753"/>
          </a:xfrm>
        </p:spPr>
        <p:txBody>
          <a:bodyPr>
            <a:normAutofit/>
          </a:bodyPr>
          <a:lstStyle/>
          <a:p>
            <a:r>
              <a:rPr lang="tr-TR" sz="1100"/>
              <a:t>Mayıs 2011'de </a:t>
            </a:r>
            <a:r>
              <a:rPr lang="tr-TR" sz="1100" err="1"/>
              <a:t>Odersky</a:t>
            </a:r>
            <a:r>
              <a:rPr lang="tr-TR" sz="1100"/>
              <a:t> ve ortakları, </a:t>
            </a:r>
            <a:r>
              <a:rPr lang="tr-TR" sz="1100" err="1"/>
              <a:t>Scala</a:t>
            </a:r>
            <a:r>
              <a:rPr lang="tr-TR" sz="1100"/>
              <a:t> için ticari destek, eğitim ve hizmetler sağlayan </a:t>
            </a:r>
            <a:r>
              <a:rPr lang="tr-TR" sz="1100" err="1"/>
              <a:t>Typesafe</a:t>
            </a:r>
            <a:r>
              <a:rPr lang="tr-TR" sz="1100"/>
              <a:t> </a:t>
            </a:r>
            <a:r>
              <a:rPr lang="tr-TR" sz="1100" err="1"/>
              <a:t>Inc</a:t>
            </a:r>
            <a:r>
              <a:rPr lang="tr-TR" sz="1100"/>
              <a:t>.'i (daha sonra </a:t>
            </a:r>
            <a:r>
              <a:rPr lang="tr-TR" sz="1100" err="1"/>
              <a:t>Lightbend</a:t>
            </a:r>
            <a:r>
              <a:rPr lang="tr-TR" sz="1100"/>
              <a:t> </a:t>
            </a:r>
            <a:r>
              <a:rPr lang="tr-TR" sz="1100" err="1"/>
              <a:t>Inc</a:t>
            </a:r>
            <a:r>
              <a:rPr lang="tr-TR" sz="1100"/>
              <a:t>. olarak değiştirildi) kurdu.</a:t>
            </a:r>
          </a:p>
          <a:p>
            <a:endParaRPr lang="tr-TR" sz="1100"/>
          </a:p>
          <a:p>
            <a:r>
              <a:rPr lang="tr-TR" sz="1100" err="1"/>
              <a:t>Typesafe</a:t>
            </a:r>
            <a:r>
              <a:rPr lang="tr-TR" sz="1100"/>
              <a:t> 2011 yılında </a:t>
            </a:r>
            <a:r>
              <a:rPr lang="tr-TR" sz="1100" err="1"/>
              <a:t>Greylock</a:t>
            </a:r>
            <a:r>
              <a:rPr lang="tr-TR" sz="1100"/>
              <a:t> </a:t>
            </a:r>
            <a:r>
              <a:rPr lang="tr-TR" sz="1100" err="1"/>
              <a:t>Partners'tan</a:t>
            </a:r>
            <a:r>
              <a:rPr lang="tr-TR" sz="1100"/>
              <a:t> 3 milyon dolarlık yatırım aldı.</a:t>
            </a:r>
          </a:p>
          <a:p>
            <a:endParaRPr lang="tr-TR" sz="1100"/>
          </a:p>
          <a:p>
            <a:r>
              <a:rPr lang="tr-TR" sz="1100"/>
              <a:t>TIOBE Index, Kasım 2020 için </a:t>
            </a:r>
            <a:r>
              <a:rPr lang="tr-TR" sz="1100" err="1"/>
              <a:t>Scala</a:t>
            </a:r>
            <a:r>
              <a:rPr lang="tr-TR" sz="1100"/>
              <a:t> 29. sıradadır. (%0,53)</a:t>
            </a:r>
          </a:p>
          <a:p>
            <a:endParaRPr lang="tr-TR" sz="1100"/>
          </a:p>
          <a:p>
            <a:r>
              <a:rPr lang="tr-TR" sz="1100"/>
              <a:t>Google </a:t>
            </a:r>
            <a:r>
              <a:rPr lang="tr-TR" sz="1100" err="1"/>
              <a:t>trends</a:t>
            </a:r>
            <a:r>
              <a:rPr lang="tr-TR" sz="1100"/>
              <a:t> üzerinden bakıldığında </a:t>
            </a:r>
            <a:r>
              <a:rPr lang="tr-TR" sz="1100" err="1"/>
              <a:t>Scala</a:t>
            </a:r>
            <a:r>
              <a:rPr lang="tr-TR" sz="1100"/>
              <a:t> eğitim dokümanları aramasında 17. sıradadır (</a:t>
            </a:r>
            <a:r>
              <a:rPr lang="en-US" sz="1100"/>
              <a:t>PYPL </a:t>
            </a:r>
            <a:r>
              <a:rPr lang="en-US" sz="1100" err="1"/>
              <a:t>PopularitY</a:t>
            </a:r>
            <a:r>
              <a:rPr lang="en-US" sz="1100"/>
              <a:t> of Programming Language</a:t>
            </a:r>
            <a:r>
              <a:rPr lang="tr-TR" sz="1100"/>
              <a:t>)</a:t>
            </a:r>
          </a:p>
          <a:p>
            <a:endParaRPr lang="en-US" sz="1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212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A65BCE4-8466-4E88-8FF2-24524F3A2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3558" y="1673352"/>
            <a:ext cx="3502152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7F84A9FE-049C-42F2-AF30-360C051AD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234" y="2510028"/>
            <a:ext cx="1828800" cy="18288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182635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47B6-C06B-4B77-9FAD-D54B55DD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TARİHÇE 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579B90-DE85-410F-850C-8281ADE04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tr-TR" dirty="0"/>
              <a:t>Mayıs 2011'de </a:t>
            </a:r>
            <a:r>
              <a:rPr lang="tr-TR" dirty="0" err="1"/>
              <a:t>Odersky</a:t>
            </a:r>
            <a:r>
              <a:rPr lang="tr-TR" dirty="0"/>
              <a:t> ve ortakları, </a:t>
            </a:r>
            <a:r>
              <a:rPr lang="tr-TR" dirty="0" err="1"/>
              <a:t>Scala</a:t>
            </a:r>
            <a:r>
              <a:rPr lang="tr-TR" dirty="0"/>
              <a:t> için ticari destek, eğitim ve hizmetler sağlayan </a:t>
            </a:r>
            <a:r>
              <a:rPr lang="tr-TR" dirty="0" err="1"/>
              <a:t>Typesafe</a:t>
            </a:r>
            <a:r>
              <a:rPr lang="tr-TR" dirty="0"/>
              <a:t> </a:t>
            </a:r>
            <a:r>
              <a:rPr lang="tr-TR" dirty="0" err="1"/>
              <a:t>Inc</a:t>
            </a:r>
            <a:r>
              <a:rPr lang="tr-TR" dirty="0"/>
              <a:t>.'i (daha sonra </a:t>
            </a:r>
            <a:r>
              <a:rPr lang="tr-TR" dirty="0" err="1"/>
              <a:t>Lightbend</a:t>
            </a:r>
            <a:r>
              <a:rPr lang="tr-TR" dirty="0"/>
              <a:t> </a:t>
            </a:r>
            <a:r>
              <a:rPr lang="tr-TR" dirty="0" err="1"/>
              <a:t>Inc</a:t>
            </a:r>
            <a:r>
              <a:rPr lang="tr-TR" dirty="0"/>
              <a:t>. olarak değiştirildi) kurdu. Paul </a:t>
            </a:r>
            <a:r>
              <a:rPr lang="tr-TR" dirty="0" err="1"/>
              <a:t>Phillips</a:t>
            </a:r>
            <a:r>
              <a:rPr lang="tr-TR" dirty="0"/>
              <a:t> (</a:t>
            </a:r>
            <a:r>
              <a:rPr lang="tr-TR" dirty="0" err="1"/>
              <a:t>Typesafe</a:t>
            </a:r>
            <a:r>
              <a:rPr lang="tr-TR" dirty="0"/>
              <a:t> kurucularında), 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2013’te ayrıldı. Sebebi,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Scala’da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bir gelecek görememesiydi, çünkü mimari ve derleyicide milyarlarca hata olduğunu ve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modifiye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edemeyeceklerini söyledi. (Sonra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Poker’den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2.3 milyon USD kazandı)</a:t>
            </a:r>
            <a:endParaRPr lang="tr-TR" dirty="0"/>
          </a:p>
          <a:p>
            <a:r>
              <a:rPr lang="tr-TR" dirty="0" err="1"/>
              <a:t>Typesafe</a:t>
            </a:r>
            <a:r>
              <a:rPr lang="tr-TR" dirty="0"/>
              <a:t> 2011 yılında </a:t>
            </a:r>
            <a:r>
              <a:rPr lang="tr-TR" dirty="0" err="1"/>
              <a:t>Greylock</a:t>
            </a:r>
            <a:r>
              <a:rPr lang="tr-TR" dirty="0"/>
              <a:t> </a:t>
            </a:r>
            <a:r>
              <a:rPr lang="tr-TR" dirty="0" err="1"/>
              <a:t>Partners'tan</a:t>
            </a:r>
            <a:r>
              <a:rPr lang="tr-TR" dirty="0"/>
              <a:t> 3 milyon dolarlık yatırım aldı.</a:t>
            </a:r>
          </a:p>
          <a:p>
            <a:endParaRPr lang="tr-TR" dirty="0"/>
          </a:p>
          <a:p>
            <a:r>
              <a:rPr lang="tr-TR" dirty="0"/>
              <a:t>TIOBE Index, Kasım 2020 için </a:t>
            </a:r>
            <a:r>
              <a:rPr lang="tr-TR" dirty="0" err="1"/>
              <a:t>Scala</a:t>
            </a:r>
            <a:r>
              <a:rPr lang="tr-TR" dirty="0"/>
              <a:t> 29. sıradadır. (%0,53)</a:t>
            </a:r>
          </a:p>
          <a:p>
            <a:endParaRPr lang="tr-TR" dirty="0"/>
          </a:p>
          <a:p>
            <a:r>
              <a:rPr lang="tr-TR" dirty="0"/>
              <a:t>Google </a:t>
            </a:r>
            <a:r>
              <a:rPr lang="tr-TR" dirty="0" err="1"/>
              <a:t>trends</a:t>
            </a:r>
            <a:r>
              <a:rPr lang="tr-TR" dirty="0"/>
              <a:t> üzerinden bakıldığında </a:t>
            </a:r>
            <a:r>
              <a:rPr lang="tr-TR" dirty="0" err="1"/>
              <a:t>Scala</a:t>
            </a:r>
            <a:r>
              <a:rPr lang="tr-TR" dirty="0"/>
              <a:t> eğitim dokümanları aramasında 17. sıradadır (</a:t>
            </a:r>
            <a:r>
              <a:rPr lang="en-US" dirty="0"/>
              <a:t>PYPL </a:t>
            </a:r>
            <a:r>
              <a:rPr lang="en-US" dirty="0" err="1"/>
              <a:t>PopularitY</a:t>
            </a:r>
            <a:r>
              <a:rPr lang="en-US" dirty="0"/>
              <a:t> of Programming Language</a:t>
            </a:r>
            <a:r>
              <a:rPr lang="tr-TR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7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9BA2E6-2AB6-40A5-B316-389F6871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tr-TR" sz="3000">
                <a:solidFill>
                  <a:srgbClr val="FFFFFF"/>
                </a:solidFill>
              </a:rPr>
              <a:t>Kullanım ve dil kategorisi</a:t>
            </a:r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F9D7B-F0FE-4E2E-922F-E92223579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tr-TR" sz="1500" dirty="0" err="1"/>
              <a:t>Scala</a:t>
            </a:r>
            <a:r>
              <a:rPr lang="tr-TR" sz="1500" dirty="0"/>
              <a:t> kaynak kodu, Java </a:t>
            </a:r>
            <a:r>
              <a:rPr lang="tr-TR" sz="1500" dirty="0" err="1"/>
              <a:t>bytecode</a:t>
            </a:r>
            <a:r>
              <a:rPr lang="tr-TR" sz="1500" dirty="0"/>
              <a:t> kurallarına derlenebilir, tasarımında da bu amaç güdülmüştür. Bu şekilde oluşturulan </a:t>
            </a:r>
            <a:r>
              <a:rPr lang="tr-TR" sz="1500" dirty="0" err="1"/>
              <a:t>executable</a:t>
            </a:r>
            <a:r>
              <a:rPr lang="tr-TR" sz="1500" dirty="0"/>
              <a:t> dosyalar JVM (Java Virtual Machine) ile çalışabilir.</a:t>
            </a:r>
          </a:p>
          <a:p>
            <a:r>
              <a:rPr lang="tr-TR" sz="1500" dirty="0" err="1"/>
              <a:t>Scala</a:t>
            </a:r>
            <a:r>
              <a:rPr lang="tr-TR" sz="1500" dirty="0"/>
              <a:t> hem nesne tabanlı hem de fonksiyonel bir programlama dilidir. </a:t>
            </a:r>
            <a:r>
              <a:rPr lang="tr-TR" sz="1500" dirty="0" err="1"/>
              <a:t>Scala’da</a:t>
            </a:r>
            <a:r>
              <a:rPr lang="tr-TR" sz="1500" dirty="0"/>
              <a:t> </a:t>
            </a:r>
            <a:r>
              <a:rPr lang="tr-TR" sz="1500" dirty="0" err="1"/>
              <a:t>herşey</a:t>
            </a:r>
            <a:r>
              <a:rPr lang="tr-TR" sz="1500" dirty="0"/>
              <a:t> bir nesnedir. Rakamlar dahi nesnedir. </a:t>
            </a:r>
            <a:r>
              <a:rPr lang="tr-TR" sz="1500" dirty="0" err="1"/>
              <a:t>int</a:t>
            </a:r>
            <a:r>
              <a:rPr lang="tr-TR" sz="1500" dirty="0"/>
              <a:t>, </a:t>
            </a:r>
            <a:r>
              <a:rPr lang="tr-TR" sz="1500" dirty="0" err="1"/>
              <a:t>bool</a:t>
            </a:r>
            <a:r>
              <a:rPr lang="tr-TR" sz="1500" dirty="0"/>
              <a:t>, </a:t>
            </a:r>
            <a:r>
              <a:rPr lang="tr-TR" sz="1500" dirty="0" err="1"/>
              <a:t>double</a:t>
            </a:r>
            <a:r>
              <a:rPr lang="tr-TR" sz="1500" dirty="0"/>
              <a:t>, fonksiyonlar vs.</a:t>
            </a:r>
          </a:p>
          <a:p>
            <a:r>
              <a:rPr lang="tr-TR" sz="1500" b="1" dirty="0" err="1"/>
              <a:t>Scala</a:t>
            </a:r>
            <a:r>
              <a:rPr lang="tr-TR" sz="1500" b="1" dirty="0"/>
              <a:t> Fonksiyonel</a:t>
            </a:r>
            <a:r>
              <a:rPr lang="en-US" sz="1500" b="1" dirty="0"/>
              <a:t> &amp; </a:t>
            </a:r>
            <a:r>
              <a:rPr lang="en-US" sz="1500" b="1" dirty="0" err="1"/>
              <a:t>imperat</a:t>
            </a:r>
            <a:r>
              <a:rPr lang="tr-TR" sz="1500" b="1" dirty="0" err="1"/>
              <a:t>if</a:t>
            </a:r>
            <a:r>
              <a:rPr lang="tr-TR" sz="1500" b="1" dirty="0"/>
              <a:t> bir dildir.</a:t>
            </a:r>
          </a:p>
          <a:p>
            <a:r>
              <a:rPr lang="tr-TR" sz="1500" dirty="0"/>
              <a:t>Fonksiyonları metotlara gönderebilir, onlardan alabilir, bir değişkene fonksiyon tanımlayabilirsiniz.</a:t>
            </a:r>
          </a:p>
          <a:p>
            <a:r>
              <a:rPr lang="tr-TR" sz="1500" dirty="0"/>
              <a:t>Java metotlarını çağırabilir, Java nesneleri yaratabilir, Java sınıflarından </a:t>
            </a:r>
            <a:r>
              <a:rPr lang="tr-TR" sz="1500" dirty="0" err="1"/>
              <a:t>inheritance</a:t>
            </a:r>
            <a:r>
              <a:rPr lang="tr-TR" sz="1500" dirty="0"/>
              <a:t> alabilir, Java ara yüzleri kurabilir. Bunları yapmak için herhangi bir </a:t>
            </a:r>
            <a:r>
              <a:rPr lang="tr-TR" sz="1500" dirty="0" err="1"/>
              <a:t>patch</a:t>
            </a:r>
            <a:r>
              <a:rPr lang="tr-TR" sz="1500" dirty="0"/>
              <a:t> ya da tanımlama gerektirmez. Bunun tam tersi de geçerlidir. Java, </a:t>
            </a:r>
            <a:r>
              <a:rPr lang="tr-TR" sz="1500" dirty="0" err="1"/>
              <a:t>Scala</a:t>
            </a:r>
            <a:r>
              <a:rPr lang="tr-TR" sz="1500" dirty="0"/>
              <a:t> kodunu çağırabilir. Kısaca çift yönlü tam haberleşme vardır. </a:t>
            </a:r>
          </a:p>
          <a:p>
            <a:pPr lvl="1"/>
            <a:endParaRPr lang="tr-TR" sz="1500" dirty="0"/>
          </a:p>
        </p:txBody>
      </p:sp>
    </p:spTree>
    <p:extLst>
      <p:ext uri="{BB962C8B-B14F-4D97-AF65-F5344CB8AC3E}">
        <p14:creationId xmlns:p14="http://schemas.microsoft.com/office/powerpoint/2010/main" val="200279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13A1-D42E-40C5-9C2A-897DE0D0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alanları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47179-EF0D-4946-B7B6-E1EF13912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tr-TR" b="0" i="0" dirty="0">
                <a:solidFill>
                  <a:srgbClr val="3D3D4E"/>
                </a:solidFill>
                <a:effectLst/>
                <a:latin typeface="Droid Serif"/>
              </a:rPr>
              <a:t>Adı üzerinde </a:t>
            </a:r>
            <a:r>
              <a:rPr lang="tr-TR" b="0" i="0" dirty="0" err="1">
                <a:solidFill>
                  <a:srgbClr val="3D3D4E"/>
                </a:solidFill>
                <a:effectLst/>
                <a:latin typeface="Droid Serif"/>
              </a:rPr>
              <a:t>Scalable</a:t>
            </a:r>
            <a:r>
              <a:rPr lang="tr-TR" b="0" i="0" dirty="0">
                <a:solidFill>
                  <a:srgbClr val="3D3D4E"/>
                </a:solidFill>
                <a:effectLst/>
                <a:latin typeface="Droid Serif"/>
              </a:rPr>
              <a:t>..</a:t>
            </a:r>
          </a:p>
          <a:p>
            <a:pPr algn="l"/>
            <a:r>
              <a:rPr lang="tr-TR" b="0" i="0" dirty="0">
                <a:solidFill>
                  <a:srgbClr val="3D3D4E"/>
                </a:solidFill>
                <a:effectLst/>
                <a:latin typeface="Droid Serif"/>
              </a:rPr>
              <a:t>Veri bilimi, makine öğrenme gibi </a:t>
            </a:r>
            <a:r>
              <a:rPr lang="tr-TR" b="0" i="0" dirty="0" err="1">
                <a:solidFill>
                  <a:srgbClr val="3D3D4E"/>
                </a:solidFill>
                <a:effectLst/>
                <a:latin typeface="Droid Serif"/>
              </a:rPr>
              <a:t>Static</a:t>
            </a:r>
            <a:r>
              <a:rPr lang="tr-TR" b="0" i="0" dirty="0">
                <a:solidFill>
                  <a:srgbClr val="3D3D4E"/>
                </a:solidFill>
                <a:effectLst/>
                <a:latin typeface="Droid Serif"/>
              </a:rPr>
              <a:t> </a:t>
            </a:r>
            <a:r>
              <a:rPr lang="tr-TR" b="0" i="0" dirty="0" err="1">
                <a:solidFill>
                  <a:srgbClr val="3D3D4E"/>
                </a:solidFill>
                <a:effectLst/>
                <a:latin typeface="Droid Serif"/>
              </a:rPr>
              <a:t>typing’in</a:t>
            </a:r>
            <a:r>
              <a:rPr lang="tr-TR" b="0" i="0" dirty="0">
                <a:solidFill>
                  <a:srgbClr val="3D3D4E"/>
                </a:solidFill>
                <a:effectLst/>
                <a:latin typeface="Droid Serif"/>
              </a:rPr>
              <a:t> olduğu alanlardan, finans, içerik yönetimi (</a:t>
            </a:r>
            <a:r>
              <a:rPr lang="tr-TR" b="0" i="0" dirty="0" err="1">
                <a:solidFill>
                  <a:srgbClr val="3D3D4E"/>
                </a:solidFill>
                <a:effectLst/>
                <a:latin typeface="Droid Serif"/>
              </a:rPr>
              <a:t>content</a:t>
            </a:r>
            <a:r>
              <a:rPr lang="tr-TR" dirty="0" err="1">
                <a:solidFill>
                  <a:srgbClr val="3D3D4E"/>
                </a:solidFill>
                <a:latin typeface="Droid Serif"/>
              </a:rPr>
              <a:t>-management</a:t>
            </a:r>
            <a:r>
              <a:rPr lang="tr-TR" dirty="0">
                <a:solidFill>
                  <a:srgbClr val="3D3D4E"/>
                </a:solidFill>
                <a:latin typeface="Droid Serif"/>
              </a:rPr>
              <a:t>), online eğitim platformları, dağıtık uygulamalar gibi bir çok alanda kullanılmaktadır. Domain </a:t>
            </a:r>
            <a:r>
              <a:rPr lang="tr-TR" dirty="0" err="1">
                <a:solidFill>
                  <a:srgbClr val="3D3D4E"/>
                </a:solidFill>
                <a:latin typeface="Droid Serif"/>
              </a:rPr>
              <a:t>Specific</a:t>
            </a:r>
            <a:r>
              <a:rPr lang="tr-TR" dirty="0">
                <a:solidFill>
                  <a:srgbClr val="3D3D4E"/>
                </a:solidFill>
                <a:latin typeface="Droid Serif"/>
              </a:rPr>
              <a:t> Dilleri de desteklemektedir (Html, MUSH gibi)</a:t>
            </a:r>
          </a:p>
          <a:p>
            <a:pPr marL="0" indent="0" algn="l">
              <a:buNone/>
            </a:pPr>
            <a:r>
              <a:rPr lang="tr-TR" b="0" i="0" u="sng" dirty="0">
                <a:solidFill>
                  <a:srgbClr val="3D3D4E"/>
                </a:solidFill>
                <a:effectLst/>
                <a:latin typeface="Droid Serif"/>
              </a:rPr>
              <a:t>Kullanan şirketlerden bazıları</a:t>
            </a:r>
          </a:p>
          <a:p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Google</a:t>
            </a:r>
            <a:r>
              <a:rPr lang="tr-TR" b="0" i="0" dirty="0">
                <a:solidFill>
                  <a:srgbClr val="3D3D4E"/>
                </a:solidFill>
                <a:effectLst/>
                <a:latin typeface="Droid Serif"/>
              </a:rPr>
              <a:t>, 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Twitter</a:t>
            </a:r>
            <a:r>
              <a:rPr lang="tr-TR" dirty="0">
                <a:solidFill>
                  <a:srgbClr val="3D3D4E"/>
                </a:solidFill>
                <a:latin typeface="Droid Serif"/>
              </a:rPr>
              <a:t> (daha çok </a:t>
            </a:r>
            <a:r>
              <a:rPr lang="tr-TR" dirty="0" err="1">
                <a:solidFill>
                  <a:srgbClr val="3D3D4E"/>
                </a:solidFill>
                <a:latin typeface="Droid Serif"/>
              </a:rPr>
              <a:t>Ruby</a:t>
            </a:r>
            <a:r>
              <a:rPr lang="tr-TR" dirty="0">
                <a:solidFill>
                  <a:srgbClr val="3D3D4E"/>
                </a:solidFill>
                <a:latin typeface="Droid Serif"/>
              </a:rPr>
              <a:t> on </a:t>
            </a:r>
            <a:r>
              <a:rPr lang="tr-TR" dirty="0" err="1">
                <a:solidFill>
                  <a:srgbClr val="3D3D4E"/>
                </a:solidFill>
                <a:latin typeface="Droid Serif"/>
              </a:rPr>
              <a:t>Rails</a:t>
            </a:r>
            <a:r>
              <a:rPr lang="tr-TR" dirty="0">
                <a:solidFill>
                  <a:srgbClr val="3D3D4E"/>
                </a:solidFill>
                <a:latin typeface="Droid Serif"/>
              </a:rPr>
              <a:t>, alt yapıda yüksek veri işleme gerektiğinde </a:t>
            </a:r>
            <a:r>
              <a:rPr lang="tr-TR" b="0" i="0" dirty="0" err="1">
                <a:solidFill>
                  <a:srgbClr val="3D3D4E"/>
                </a:solidFill>
                <a:effectLst/>
                <a:latin typeface="Droid Serif"/>
              </a:rPr>
              <a:t>Scala</a:t>
            </a:r>
            <a:r>
              <a:rPr lang="tr-TR" b="0" i="0" dirty="0">
                <a:solidFill>
                  <a:srgbClr val="3D3D4E"/>
                </a:solidFill>
                <a:effectLst/>
                <a:latin typeface="Droid Serif"/>
              </a:rPr>
              <a:t>),</a:t>
            </a:r>
            <a:r>
              <a:rPr lang="tr-TR" b="0" i="0" dirty="0" err="1">
                <a:solidFill>
                  <a:srgbClr val="3D3D4E"/>
                </a:solidFill>
                <a:effectLst/>
                <a:latin typeface="Droid Serif"/>
              </a:rPr>
              <a:t>Li</a:t>
            </a:r>
            <a:r>
              <a:rPr lang="en-US" b="0" i="0" dirty="0" err="1">
                <a:solidFill>
                  <a:srgbClr val="3D3D4E"/>
                </a:solidFill>
                <a:effectLst/>
                <a:latin typeface="Droid Serif"/>
              </a:rPr>
              <a:t>nkedIn</a:t>
            </a:r>
            <a:r>
              <a:rPr lang="tr-TR" b="0" i="0" dirty="0">
                <a:solidFill>
                  <a:srgbClr val="3D3D4E"/>
                </a:solidFill>
                <a:effectLst/>
                <a:latin typeface="Droid Serif"/>
              </a:rPr>
              <a:t>, </a:t>
            </a:r>
            <a:r>
              <a:rPr lang="tr-TR" b="0" i="0" dirty="0" err="1">
                <a:solidFill>
                  <a:srgbClr val="3D3D4E"/>
                </a:solidFill>
                <a:effectLst/>
                <a:latin typeface="Droid Serif"/>
              </a:rPr>
              <a:t>Airbnb</a:t>
            </a:r>
            <a:r>
              <a:rPr lang="tr-TR" b="0" i="0" dirty="0">
                <a:solidFill>
                  <a:srgbClr val="3D3D4E"/>
                </a:solidFill>
                <a:effectLst/>
                <a:latin typeface="Droid Serif"/>
              </a:rPr>
              <a:t>, </a:t>
            </a:r>
            <a:r>
              <a:rPr lang="tr-TR" b="0" i="0" dirty="0" err="1">
                <a:solidFill>
                  <a:srgbClr val="3D3D4E"/>
                </a:solidFill>
                <a:effectLst/>
                <a:latin typeface="Droid Serif"/>
              </a:rPr>
              <a:t>Zalando</a:t>
            </a:r>
            <a:r>
              <a:rPr lang="tr-TR" b="0" i="0" dirty="0">
                <a:solidFill>
                  <a:srgbClr val="3D3D4E"/>
                </a:solidFill>
                <a:effectLst/>
                <a:latin typeface="Droid Serif"/>
              </a:rPr>
              <a:t>, </a:t>
            </a:r>
            <a:r>
              <a:rPr lang="en-US" dirty="0">
                <a:solidFill>
                  <a:srgbClr val="3D3D4E"/>
                </a:solidFill>
                <a:latin typeface="Droid Serif"/>
              </a:rPr>
              <a:t>Foursquare</a:t>
            </a:r>
            <a:endParaRPr lang="tr-TR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algn="l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Sony</a:t>
            </a:r>
            <a:r>
              <a:rPr lang="tr-TR" b="0" i="0" dirty="0">
                <a:solidFill>
                  <a:srgbClr val="3D3D4E"/>
                </a:solidFill>
                <a:effectLst/>
                <a:latin typeface="Droid Serif"/>
              </a:rPr>
              <a:t>, Siemens, </a:t>
            </a:r>
          </a:p>
          <a:p>
            <a:pPr algn="l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Quora</a:t>
            </a:r>
            <a:r>
              <a:rPr lang="tr-TR" b="0" i="0" dirty="0">
                <a:solidFill>
                  <a:srgbClr val="3D3D4E"/>
                </a:solidFill>
                <a:effectLst/>
                <a:latin typeface="Droid Serif"/>
              </a:rPr>
              <a:t>, </a:t>
            </a:r>
            <a:r>
              <a:rPr lang="tr-TR" b="0" i="0" dirty="0" err="1">
                <a:solidFill>
                  <a:srgbClr val="3D3D4E"/>
                </a:solidFill>
                <a:effectLst/>
                <a:latin typeface="Droid Serif"/>
              </a:rPr>
              <a:t>Coursera</a:t>
            </a:r>
            <a:endParaRPr lang="tr-TR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algn="l"/>
            <a:r>
              <a:rPr lang="tr-TR" dirty="0">
                <a:solidFill>
                  <a:srgbClr val="3D3D4E"/>
                </a:solidFill>
                <a:latin typeface="Droid Serif"/>
              </a:rPr>
              <a:t>Morgan </a:t>
            </a:r>
            <a:r>
              <a:rPr lang="tr-TR" dirty="0" err="1">
                <a:solidFill>
                  <a:srgbClr val="3D3D4E"/>
                </a:solidFill>
                <a:latin typeface="Droid Serif"/>
              </a:rPr>
              <a:t>Stanley</a:t>
            </a:r>
            <a:r>
              <a:rPr lang="tr-TR" dirty="0">
                <a:solidFill>
                  <a:srgbClr val="3D3D4E"/>
                </a:solidFill>
                <a:latin typeface="Droid Serif"/>
              </a:rPr>
              <a:t>, </a:t>
            </a:r>
            <a:r>
              <a:rPr lang="tr-TR" dirty="0" err="1">
                <a:solidFill>
                  <a:srgbClr val="3D3D4E"/>
                </a:solidFill>
                <a:latin typeface="Droid Serif"/>
              </a:rPr>
              <a:t>Swiss</a:t>
            </a:r>
            <a:r>
              <a:rPr lang="tr-TR" dirty="0">
                <a:solidFill>
                  <a:srgbClr val="3D3D4E"/>
                </a:solidFill>
                <a:latin typeface="Droid Serif"/>
              </a:rPr>
              <a:t> Bank, </a:t>
            </a:r>
            <a:r>
              <a:rPr lang="tr-TR" dirty="0" err="1">
                <a:solidFill>
                  <a:srgbClr val="3D3D4E"/>
                </a:solidFill>
                <a:latin typeface="Droid Serif"/>
              </a:rPr>
              <a:t>Walmart</a:t>
            </a:r>
            <a:endParaRPr lang="tr-TR" dirty="0">
              <a:solidFill>
                <a:srgbClr val="3D3D4E"/>
              </a:solidFill>
              <a:latin typeface="Droid Serif"/>
            </a:endParaRPr>
          </a:p>
          <a:p>
            <a:pPr algn="l"/>
            <a:r>
              <a:rPr lang="tr-TR" b="0" i="0" dirty="0" err="1">
                <a:solidFill>
                  <a:srgbClr val="3D3D4E"/>
                </a:solidFill>
                <a:effectLst/>
                <a:latin typeface="Droid Serif"/>
              </a:rPr>
              <a:t>The</a:t>
            </a:r>
            <a:r>
              <a:rPr lang="tr-TR" b="0" i="0" dirty="0">
                <a:solidFill>
                  <a:srgbClr val="3D3D4E"/>
                </a:solidFill>
                <a:effectLst/>
                <a:latin typeface="Droid Serif"/>
              </a:rPr>
              <a:t> </a:t>
            </a:r>
            <a:r>
              <a:rPr lang="tr-TR" b="0" i="0" dirty="0" err="1">
                <a:solidFill>
                  <a:srgbClr val="3D3D4E"/>
                </a:solidFill>
                <a:effectLst/>
                <a:latin typeface="Droid Serif"/>
              </a:rPr>
              <a:t>Guardian</a:t>
            </a:r>
            <a:r>
              <a:rPr lang="tr-TR" b="0" i="0" dirty="0">
                <a:solidFill>
                  <a:srgbClr val="3D3D4E"/>
                </a:solidFill>
                <a:effectLst/>
                <a:latin typeface="Droid Serif"/>
              </a:rPr>
              <a:t>, </a:t>
            </a:r>
            <a:r>
              <a:rPr lang="tr-TR" dirty="0" err="1">
                <a:solidFill>
                  <a:srgbClr val="3D3D4E"/>
                </a:solidFill>
                <a:latin typeface="Droid Serif"/>
              </a:rPr>
              <a:t>The</a:t>
            </a:r>
            <a:r>
              <a:rPr lang="tr-TR" dirty="0">
                <a:solidFill>
                  <a:srgbClr val="3D3D4E"/>
                </a:solidFill>
                <a:latin typeface="Droid Serif"/>
              </a:rPr>
              <a:t> </a:t>
            </a:r>
            <a:r>
              <a:rPr lang="tr-TR" dirty="0" err="1">
                <a:solidFill>
                  <a:srgbClr val="3D3D4E"/>
                </a:solidFill>
                <a:latin typeface="Droid Serif"/>
              </a:rPr>
              <a:t>H</a:t>
            </a:r>
            <a:r>
              <a:rPr lang="tr-TR" b="0" i="0" dirty="0" err="1">
                <a:solidFill>
                  <a:srgbClr val="3D3D4E"/>
                </a:solidFill>
                <a:effectLst/>
                <a:latin typeface="Droid Serif"/>
              </a:rPr>
              <a:t>uffington</a:t>
            </a:r>
            <a:r>
              <a:rPr lang="tr-TR" b="0" i="0" dirty="0">
                <a:solidFill>
                  <a:srgbClr val="3D3D4E"/>
                </a:solidFill>
                <a:effectLst/>
                <a:latin typeface="Droid Serif"/>
              </a:rPr>
              <a:t> Post, </a:t>
            </a:r>
            <a:r>
              <a:rPr lang="tr-TR" b="0" i="0" dirty="0" err="1">
                <a:solidFill>
                  <a:srgbClr val="3D3D4E"/>
                </a:solidFill>
                <a:effectLst/>
                <a:latin typeface="Droid Serif"/>
              </a:rPr>
              <a:t>The</a:t>
            </a:r>
            <a:r>
              <a:rPr lang="tr-TR" b="0" i="0" dirty="0">
                <a:solidFill>
                  <a:srgbClr val="3D3D4E"/>
                </a:solidFill>
                <a:effectLst/>
                <a:latin typeface="Droid Serif"/>
              </a:rPr>
              <a:t> New York </a:t>
            </a:r>
            <a:r>
              <a:rPr lang="tr-TR" dirty="0">
                <a:solidFill>
                  <a:srgbClr val="3D3D4E"/>
                </a:solidFill>
                <a:latin typeface="Droid Serif"/>
              </a:rPr>
              <a:t>T</a:t>
            </a:r>
            <a:r>
              <a:rPr lang="tr-TR" b="0" i="0" dirty="0">
                <a:solidFill>
                  <a:srgbClr val="3D3D4E"/>
                </a:solidFill>
                <a:effectLst/>
                <a:latin typeface="Droid Serif"/>
              </a:rPr>
              <a:t>imes</a:t>
            </a:r>
          </a:p>
        </p:txBody>
      </p:sp>
    </p:spTree>
    <p:extLst>
      <p:ext uri="{BB962C8B-B14F-4D97-AF65-F5344CB8AC3E}">
        <p14:creationId xmlns:p14="http://schemas.microsoft.com/office/powerpoint/2010/main" val="3387188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3282</Words>
  <Application>Microsoft Office PowerPoint</Application>
  <PresentationFormat>Widescreen</PresentationFormat>
  <Paragraphs>317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Consolas</vt:lpstr>
      <vt:lpstr>Copse</vt:lpstr>
      <vt:lpstr>Droid Serif</vt:lpstr>
      <vt:lpstr>Garamond</vt:lpstr>
      <vt:lpstr>Roboto</vt:lpstr>
      <vt:lpstr>Rockwell Extra Bold</vt:lpstr>
      <vt:lpstr>Trebuchet MS</vt:lpstr>
      <vt:lpstr>Wingdings</vt:lpstr>
      <vt:lpstr>Wood Type</vt:lpstr>
      <vt:lpstr>SCALA</vt:lpstr>
      <vt:lpstr>PowerPoint Presentation</vt:lpstr>
      <vt:lpstr>Scala ile diğer dillerin etkileşimi</vt:lpstr>
      <vt:lpstr>Scala</vt:lpstr>
      <vt:lpstr>TARİHÇE</vt:lpstr>
      <vt:lpstr>TARİHÇE</vt:lpstr>
      <vt:lpstr>TARİHÇE </vt:lpstr>
      <vt:lpstr>Kullanım ve dil kategorisi</vt:lpstr>
      <vt:lpstr>Uygulama alanları</vt:lpstr>
      <vt:lpstr>PowerPoint Presentation</vt:lpstr>
      <vt:lpstr>PowerPoint Presentation</vt:lpstr>
      <vt:lpstr>OKUNABİLİRİK</vt:lpstr>
      <vt:lpstr>OKUNABİLİRİK – data types</vt:lpstr>
      <vt:lpstr>OKUNABİLİRİK-Syntax</vt:lpstr>
      <vt:lpstr>OKUNABİLİRİK/YAZILABİLİRLİK</vt:lpstr>
      <vt:lpstr>yazılabilirlik</vt:lpstr>
      <vt:lpstr>yazılabilirlik</vt:lpstr>
      <vt:lpstr>PowerPoint Presentation</vt:lpstr>
      <vt:lpstr>PowerPoint Presentation</vt:lpstr>
      <vt:lpstr>güvenilirlik</vt:lpstr>
      <vt:lpstr>güvenilirlik</vt:lpstr>
      <vt:lpstr>maliyet</vt:lpstr>
      <vt:lpstr>maliyet</vt:lpstr>
      <vt:lpstr>taşınabilirlik</vt:lpstr>
      <vt:lpstr>Gerçekleştirim Yöntemi</vt:lpstr>
      <vt:lpstr>Kullanıldığı Programlama Ortamları (IDE) </vt:lpstr>
      <vt:lpstr>Örnek bir kod parçası ve açıklaması </vt:lpstr>
      <vt:lpstr>popülarite </vt:lpstr>
      <vt:lpstr>popülarite</vt:lpstr>
      <vt:lpstr>popülarite </vt:lpstr>
      <vt:lpstr>Avantajlar</vt:lpstr>
      <vt:lpstr>Dezavantajlar</vt:lpstr>
      <vt:lpstr>PowerPoint Presentation</vt:lpstr>
      <vt:lpstr>Kişisel yorumlar</vt:lpstr>
      <vt:lpstr>Kişisel yorumlar</vt:lpstr>
      <vt:lpstr>KAYNAKÇA</vt:lpstr>
      <vt:lpstr>KAYNAKÇA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dc:creator>Taner GÜLEZ</dc:creator>
  <cp:lastModifiedBy>Taner GÜLEZ</cp:lastModifiedBy>
  <cp:revision>18</cp:revision>
  <dcterms:created xsi:type="dcterms:W3CDTF">2020-12-05T13:05:56Z</dcterms:created>
  <dcterms:modified xsi:type="dcterms:W3CDTF">2020-12-09T11:58:59Z</dcterms:modified>
</cp:coreProperties>
</file>