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5" r:id="rId4"/>
  </p:sldMasterIdLst>
  <p:notesMasterIdLst>
    <p:notesMasterId r:id="rId26"/>
  </p:notesMasterIdLst>
  <p:sldIdLst>
    <p:sldId id="256" r:id="rId5"/>
    <p:sldId id="257" r:id="rId6"/>
    <p:sldId id="275" r:id="rId7"/>
    <p:sldId id="258" r:id="rId8"/>
    <p:sldId id="259" r:id="rId9"/>
    <p:sldId id="260" r:id="rId10"/>
    <p:sldId id="277" r:id="rId11"/>
    <p:sldId id="261" r:id="rId12"/>
    <p:sldId id="273" r:id="rId13"/>
    <p:sldId id="270" r:id="rId14"/>
    <p:sldId id="262" r:id="rId15"/>
    <p:sldId id="274" r:id="rId16"/>
    <p:sldId id="263" r:id="rId17"/>
    <p:sldId id="264" r:id="rId18"/>
    <p:sldId id="265" r:id="rId19"/>
    <p:sldId id="271" r:id="rId20"/>
    <p:sldId id="272" r:id="rId21"/>
    <p:sldId id="276" r:id="rId22"/>
    <p:sldId id="267" r:id="rId23"/>
    <p:sldId id="26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580043-A333-43C9-8BA2-AB08C027571C}" v="106" dt="2020-12-16T15:38:39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3856" autoAdjust="0"/>
  </p:normalViewPr>
  <p:slideViewPr>
    <p:cSldViewPr snapToGrid="0">
      <p:cViewPr varScale="1">
        <p:scale>
          <a:sx n="97" d="100"/>
          <a:sy n="97" d="100"/>
        </p:scale>
        <p:origin x="1128" y="72"/>
      </p:cViewPr>
      <p:guideLst/>
    </p:cSldViewPr>
  </p:slideViewPr>
  <p:notesTextViewPr>
    <p:cViewPr>
      <p:scale>
        <a:sx n="133" d="100"/>
        <a:sy n="1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231F5-FC09-4BCD-906B-6A101DC20E76}" type="datetimeFigureOut">
              <a:rPr lang="tr-TR" smtClean="0"/>
              <a:t>16.12.2020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29F33-0442-4EF2-A73B-9830C80F857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6487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29F33-0442-4EF2-A73B-9830C80F857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6500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29F33-0442-4EF2-A73B-9830C80F857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8291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29F33-0442-4EF2-A73B-9830C80F857F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8956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29F33-0442-4EF2-A73B-9830C80F857F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5836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29F33-0442-4EF2-A73B-9830C80F857F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0618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29F33-0442-4EF2-A73B-9830C80F857F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0333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29F33-0442-4EF2-A73B-9830C80F857F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5119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29F33-0442-4EF2-A73B-9830C80F857F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289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29F33-0442-4EF2-A73B-9830C80F857F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6196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29F33-0442-4EF2-A73B-9830C80F857F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9744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29F33-0442-4EF2-A73B-9830C80F857F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001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29F33-0442-4EF2-A73B-9830C80F857F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1181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29F33-0442-4EF2-A73B-9830C80F857F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538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29F33-0442-4EF2-A73B-9830C80F857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536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29F33-0442-4EF2-A73B-9830C80F857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3273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29F33-0442-4EF2-A73B-9830C80F857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4113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29F33-0442-4EF2-A73B-9830C80F857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573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29F33-0442-4EF2-A73B-9830C80F857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4398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29F33-0442-4EF2-A73B-9830C80F857F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1326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29F33-0442-4EF2-A73B-9830C80F857F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865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458C-0EAF-4ED5-A76B-0CC8EE23736B}" type="datetimeFigureOut">
              <a:rPr lang="tr-TR" smtClean="0"/>
              <a:t>16.12.2020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3ED9-66C9-4E73-A42E-645B72B5B649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0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458C-0EAF-4ED5-A76B-0CC8EE23736B}" type="datetimeFigureOut">
              <a:rPr lang="tr-TR" smtClean="0"/>
              <a:t>16.12.2020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3ED9-66C9-4E73-A42E-645B72B5B6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184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458C-0EAF-4ED5-A76B-0CC8EE23736B}" type="datetimeFigureOut">
              <a:rPr lang="tr-TR" smtClean="0"/>
              <a:t>16.12.2020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3ED9-66C9-4E73-A42E-645B72B5B6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85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458C-0EAF-4ED5-A76B-0CC8EE23736B}" type="datetimeFigureOut">
              <a:rPr lang="tr-TR" smtClean="0"/>
              <a:t>16.12.2020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3ED9-66C9-4E73-A42E-645B72B5B6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48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458C-0EAF-4ED5-A76B-0CC8EE23736B}" type="datetimeFigureOut">
              <a:rPr lang="tr-TR" smtClean="0"/>
              <a:t>16.12.2020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3ED9-66C9-4E73-A42E-645B72B5B649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458C-0EAF-4ED5-A76B-0CC8EE23736B}" type="datetimeFigureOut">
              <a:rPr lang="tr-TR" smtClean="0"/>
              <a:t>16.12.2020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3ED9-66C9-4E73-A42E-645B72B5B6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70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458C-0EAF-4ED5-A76B-0CC8EE23736B}" type="datetimeFigureOut">
              <a:rPr lang="tr-TR" smtClean="0"/>
              <a:t>16.12.2020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3ED9-66C9-4E73-A42E-645B72B5B6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320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458C-0EAF-4ED5-A76B-0CC8EE23736B}" type="datetimeFigureOut">
              <a:rPr lang="tr-TR" smtClean="0"/>
              <a:t>16.12.2020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3ED9-66C9-4E73-A42E-645B72B5B6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625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458C-0EAF-4ED5-A76B-0CC8EE23736B}" type="datetimeFigureOut">
              <a:rPr lang="tr-TR" smtClean="0"/>
              <a:t>16.12.2020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3ED9-66C9-4E73-A42E-645B72B5B6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023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E9458C-0EAF-4ED5-A76B-0CC8EE23736B}" type="datetimeFigureOut">
              <a:rPr lang="tr-TR" smtClean="0"/>
              <a:t>16.12.2020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753ED9-66C9-4E73-A42E-645B72B5B6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94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458C-0EAF-4ED5-A76B-0CC8EE23736B}" type="datetimeFigureOut">
              <a:rPr lang="tr-TR" smtClean="0"/>
              <a:t>16.12.2020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3ED9-66C9-4E73-A42E-645B72B5B64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38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E9458C-0EAF-4ED5-A76B-0CC8EE23736B}" type="datetimeFigureOut">
              <a:rPr lang="tr-TR" smtClean="0"/>
              <a:t>16.12.2020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753ED9-66C9-4E73-A42E-645B72B5B649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20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  <p:sldLayoutId id="214748418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29924477/is-swift-a-dynamic-or-static-language" TargetMode="External"/><Relationship Id="rId13" Type="http://schemas.openxmlformats.org/officeDocument/2006/relationships/hyperlink" Target="https://www.globalnerdy.com/wordpress/wp-content/uploads/2015/01/swift-on-redmonk.jpg" TargetMode="External"/><Relationship Id="rId18" Type="http://schemas.openxmlformats.org/officeDocument/2006/relationships/hyperlink" Target="https://www.programiz.com/swift-programming/basic-input-output" TargetMode="External"/><Relationship Id="rId3" Type="http://schemas.openxmlformats.org/officeDocument/2006/relationships/hyperlink" Target="http://&#160;https:/en.wikipedia.org/wiki/Swift_(programming_language)" TargetMode="External"/><Relationship Id="rId7" Type="http://schemas.openxmlformats.org/officeDocument/2006/relationships/hyperlink" Target="https://medium.com/flawless-app-stories/improve-your-xcode-swift-compile-time-d9c1d3786473" TargetMode="External"/><Relationship Id="rId12" Type="http://schemas.openxmlformats.org/officeDocument/2006/relationships/hyperlink" Target="https://www.pinterest.com/pin/281334307948556096/" TargetMode="External"/><Relationship Id="rId17" Type="http://schemas.openxmlformats.org/officeDocument/2006/relationships/hyperlink" Target="https://www.upwork.com/resources/swift-vs-objective-c-a-look-at-ios-programming-languages" TargetMode="External"/><Relationship Id="rId2" Type="http://schemas.openxmlformats.org/officeDocument/2006/relationships/notesSlide" Target="../notesSlides/notesSlide19.xml"/><Relationship Id="rId16" Type="http://schemas.openxmlformats.org/officeDocument/2006/relationships/hyperlink" Target="https://www.computerworld.com/article/3519437/swift-is-again-replacing-objective-c-report-claim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pple.com/swift/" TargetMode="External"/><Relationship Id="rId11" Type="http://schemas.openxmlformats.org/officeDocument/2006/relationships/hyperlink" Target="https://sdtimes.com/apple/tiobe-index-apples-swift-r-programming-language-gain-popularity/" TargetMode="External"/><Relationship Id="rId5" Type="http://schemas.openxmlformats.org/officeDocument/2006/relationships/hyperlink" Target="https://swift.org/about/#platform-support" TargetMode="External"/><Relationship Id="rId15" Type="http://schemas.openxmlformats.org/officeDocument/2006/relationships/hyperlink" Target="https://www.altexsoft.com/blog/engineering/the-good-and-the-bad-of-swift-programming-language/" TargetMode="External"/><Relationship Id="rId10" Type="http://schemas.openxmlformats.org/officeDocument/2006/relationships/hyperlink" Target="https://www.tiobe.com/tiobe-index/swift/" TargetMode="External"/><Relationship Id="rId19" Type="http://schemas.openxmlformats.org/officeDocument/2006/relationships/image" Target="../media/image4.png"/><Relationship Id="rId4" Type="http://schemas.openxmlformats.org/officeDocument/2006/relationships/hyperlink" Target="https://stackoverflow.com/questions/24110396/abstract-classes-in-swift-language" TargetMode="External"/><Relationship Id="rId9" Type="http://schemas.openxmlformats.org/officeDocument/2006/relationships/hyperlink" Target="https://learn.co/lessons/swift-statically-typed" TargetMode="External"/><Relationship Id="rId14" Type="http://schemas.openxmlformats.org/officeDocument/2006/relationships/hyperlink" Target="https://github.com/brackendev/Readability-Swif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59C91CC-5FD3-4D4B-8A61-633EAAFE9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tr-TR" dirty="0"/>
              <a:t>Hazırlayan: REMZİ CANSIN ÖNDER</a:t>
            </a:r>
          </a:p>
          <a:p>
            <a:endParaRPr lang="tr-TR" dirty="0"/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7C06B3E4-082B-4407-9EAE-57B1B99FE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045" y="1803630"/>
            <a:ext cx="5055116" cy="16808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394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45D4-083C-4475-9D03-50C0F515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chemeClr val="accent1"/>
                </a:solidFill>
              </a:rPr>
              <a:t>Maliyet</a:t>
            </a:r>
            <a:endParaRPr lang="tr-TR" b="1" dirty="0">
              <a:solidFill>
                <a:schemeClr val="accent1"/>
              </a:solidFill>
              <a:cs typeface="Calibri Light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6C677D2E-D135-4A06-B7F9-36737BD2F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017" y="2262300"/>
            <a:ext cx="2751168" cy="27511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7546-2A2A-43D2-8048-C98AC1C95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9245" y="1762100"/>
            <a:ext cx="6515947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tr-TR" dirty="0">
                <a:cs typeface="Calibri" panose="020F0502020204030204"/>
              </a:rPr>
              <a:t> Swift dili için bir derleyici maliyeti bulunmamaktadır.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tr-TR" dirty="0">
                <a:cs typeface="Calibri" panose="020F0502020204030204"/>
              </a:rPr>
              <a:t> Xcode geliştirme ortamı ve diğer </a:t>
            </a:r>
            <a:r>
              <a:rPr lang="tr-TR" i="1" dirty="0">
                <a:cs typeface="Calibri" panose="020F0502020204030204"/>
              </a:rPr>
              <a:t>text</a:t>
            </a:r>
            <a:r>
              <a:rPr lang="tr-TR" dirty="0">
                <a:cs typeface="Calibri" panose="020F0502020204030204"/>
              </a:rPr>
              <a:t> düzenleyiciler kullanılarak ücretsiz olarak geliştirilme yapılabilir.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tr-TR" dirty="0">
                <a:cs typeface="Calibri" panose="020F0502020204030204"/>
              </a:rPr>
              <a:t> Fakat Geliştirilen uygulamanın app store' a yüklenebilmesi için 'Apple'ın geliştirici programına üye olunması ve senelik 99$ ücret ödenmesi gerekmektedir.</a:t>
            </a: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C9BFDB34-BF44-40B5-BF18-9B8508C4A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203" y="154496"/>
            <a:ext cx="1140903" cy="114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6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7BD7-FBB5-469B-B45D-2385E391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chemeClr val="accent1"/>
                </a:solidFill>
              </a:rPr>
              <a:t>Taşınabilirlik</a:t>
            </a:r>
            <a:endParaRPr lang="en-US" dirty="0" err="1">
              <a:solidFill>
                <a:schemeClr val="accent1"/>
              </a:solidFill>
            </a:endParaRPr>
          </a:p>
        </p:txBody>
      </p:sp>
      <p:pic>
        <p:nvPicPr>
          <p:cNvPr id="4" name="Picture 5" descr="Logo, icon&#10;&#10;Description automatically generated">
            <a:extLst>
              <a:ext uri="{FF2B5EF4-FFF2-40B4-BE49-F238E27FC236}">
                <a16:creationId xmlns:a16="http://schemas.microsoft.com/office/drawing/2014/main" id="{98E51ED6-97A9-42F6-A940-FB430CD3E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274630"/>
            <a:ext cx="3094997" cy="23087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83E7-65B0-4AE2-AA63-45E7BB5D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1845734"/>
            <a:ext cx="6515947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tr-TR" dirty="0">
                <a:cs typeface="Calibri" panose="020F0502020204030204"/>
              </a:rPr>
              <a:t> Swift dili ile geliştirilen uygulamalar sadece Apple cihazlar (</a:t>
            </a:r>
            <a:r>
              <a:rPr lang="tr-TR" err="1">
                <a:cs typeface="Calibri" panose="020F0502020204030204"/>
              </a:rPr>
              <a:t>macOS</a:t>
            </a:r>
            <a:r>
              <a:rPr lang="tr-TR" dirty="0">
                <a:cs typeface="Calibri" panose="020F0502020204030204"/>
              </a:rPr>
              <a:t>, </a:t>
            </a:r>
            <a:r>
              <a:rPr lang="tr-TR" err="1">
                <a:cs typeface="Calibri" panose="020F0502020204030204"/>
              </a:rPr>
              <a:t>watchOS</a:t>
            </a:r>
            <a:r>
              <a:rPr lang="tr-TR" dirty="0">
                <a:cs typeface="Calibri" panose="020F0502020204030204"/>
              </a:rPr>
              <a:t>, </a:t>
            </a:r>
            <a:r>
              <a:rPr lang="tr-TR" err="1">
                <a:cs typeface="Calibri" panose="020F0502020204030204"/>
              </a:rPr>
              <a:t>iOS</a:t>
            </a:r>
            <a:r>
              <a:rPr lang="tr-TR" dirty="0">
                <a:cs typeface="Calibri" panose="020F0502020204030204"/>
              </a:rPr>
              <a:t>,.. ) için geliştirilmektedir. </a:t>
            </a:r>
            <a:endParaRPr lang="tr-TR">
              <a:cs typeface="Calibri" panose="020F0502020204030204"/>
            </a:endParaRPr>
          </a:p>
          <a:p>
            <a:pPr>
              <a:buFont typeface="Wingdings"/>
              <a:buChar char="§"/>
            </a:pPr>
            <a:r>
              <a:rPr lang="tr-TR" dirty="0">
                <a:cs typeface="Calibri" panose="020F0502020204030204"/>
              </a:rPr>
              <a:t> Fakat geliştirme ortamları ve derleyici için bu söz konusu değildir. İşletim sistemi </a:t>
            </a:r>
            <a:r>
              <a:rPr lang="tr-TR" err="1">
                <a:cs typeface="Calibri" panose="020F0502020204030204"/>
              </a:rPr>
              <a:t>macOS</a:t>
            </a:r>
            <a:r>
              <a:rPr lang="tr-TR" dirty="0">
                <a:cs typeface="Calibri" panose="020F0502020204030204"/>
              </a:rPr>
              <a:t> olmayan cihazlarda da geliştirme yapılabilir.</a:t>
            </a:r>
          </a:p>
          <a:p>
            <a:pPr>
              <a:buFont typeface="Wingdings"/>
              <a:buChar char="§"/>
            </a:pPr>
            <a:r>
              <a:rPr lang="tr-TR" dirty="0">
                <a:cs typeface="Calibri" panose="020F0502020204030204"/>
              </a:rPr>
              <a:t> Ayrıca </a:t>
            </a:r>
            <a:r>
              <a:rPr lang="tr-TR">
                <a:cs typeface="Calibri" panose="020F0502020204030204"/>
              </a:rPr>
              <a:t>Objective-C programlama ile birlikte çalışabilirliği söz </a:t>
            </a:r>
            <a:r>
              <a:rPr lang="tr-TR" dirty="0">
                <a:cs typeface="Calibri" panose="020F0502020204030204"/>
              </a:rPr>
              <a:t>konusudur.</a:t>
            </a:r>
          </a:p>
          <a:p>
            <a:pPr>
              <a:buFont typeface="Wingdings"/>
              <a:buChar char="§"/>
            </a:pPr>
            <a:endParaRPr lang="tr-TR">
              <a:cs typeface="Calibri" panose="020F0502020204030204"/>
            </a:endParaRPr>
          </a:p>
          <a:p>
            <a:pPr marL="0" indent="0">
              <a:buNone/>
            </a:pPr>
            <a:endParaRPr lang="tr-TR" dirty="0">
              <a:cs typeface="Calibri" panose="020F0502020204030204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1299405E-6DAB-40F4-ACDC-5A542AFCA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203" y="154496"/>
            <a:ext cx="1140903" cy="114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06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6A76-3B1A-4737-A06C-589E49D8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/>
                </a:solidFill>
              </a:rPr>
              <a:t>Taşınabilirlik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12D09-5DF9-495E-BA4E-66BCBD1BB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605" y="1866900"/>
            <a:ext cx="4857750" cy="404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0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7BD7-FBB5-469B-B45D-2385E391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69" y="887305"/>
            <a:ext cx="8534400" cy="816187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chemeClr val="accent1"/>
                </a:solidFill>
              </a:rPr>
              <a:t>Dilin Kategorisi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83E7-65B0-4AE2-AA63-45E7BB5D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069" y="1876020"/>
            <a:ext cx="8267764" cy="3615267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 Swift dili C++, java gibi </a:t>
            </a:r>
            <a:r>
              <a:rPr lang="tr-TR" b="1" dirty="0"/>
              <a:t>nesne tabanlı</a:t>
            </a:r>
            <a:r>
              <a:rPr lang="tr-TR" dirty="0"/>
              <a:t>, </a:t>
            </a:r>
            <a:r>
              <a:rPr lang="tr-TR" i="1" dirty="0"/>
              <a:t>imperative</a:t>
            </a:r>
            <a:r>
              <a:rPr lang="tr-TR" dirty="0"/>
              <a:t>, derlenen ve statik type bir dildir.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Fakat dil kullanımında </a:t>
            </a:r>
            <a:r>
              <a:rPr lang="tr-TR" i="1" dirty="0"/>
              <a:t>imperative </a:t>
            </a:r>
            <a:r>
              <a:rPr lang="tr-TR" dirty="0"/>
              <a:t>veya </a:t>
            </a:r>
            <a:r>
              <a:rPr lang="tr-TR" i="1" dirty="0"/>
              <a:t>declarative</a:t>
            </a:r>
            <a:r>
              <a:rPr lang="tr-TR" dirty="0"/>
              <a:t> olarak yazılabilir.</a:t>
            </a:r>
          </a:p>
          <a:p>
            <a:pPr marL="0" indent="0">
              <a:buNone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8DB1322-A72C-44F1-B9BF-64921DF4A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203" y="154496"/>
            <a:ext cx="1140903" cy="11409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A8FA3B-1EE0-4237-9A1B-A1FE335DC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069" y="3700885"/>
            <a:ext cx="6477000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24B290-F5EC-4464-A645-D83A0EFBB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069" y="4864013"/>
            <a:ext cx="6477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49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7BD7-FBB5-469B-B45D-2385E391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chemeClr val="accent1"/>
                </a:solidFill>
              </a:rPr>
              <a:t>Gerçekleştirim Yöntemi</a:t>
            </a:r>
            <a:endParaRPr lang="tr-TR" b="1" dirty="0">
              <a:solidFill>
                <a:schemeClr val="accent1"/>
              </a:solidFill>
              <a:cs typeface="Calibri Light"/>
            </a:endParaRP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566F0228-CF6A-45C5-8595-E15BA5D21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252" y="1916318"/>
            <a:ext cx="2681356" cy="34710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83E7-65B0-4AE2-AA63-45E7BB5D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1845734"/>
            <a:ext cx="6515947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/>
              <a:buChar char="Ø"/>
            </a:pPr>
            <a:r>
              <a:rPr lang="tr-TR" dirty="0"/>
              <a:t> Swift dili belli bir donanım üzerinde çalıştığı için derlenen bir programlama dilidir.</a:t>
            </a:r>
            <a:endParaRPr lang="en-US" dirty="0"/>
          </a:p>
          <a:p>
            <a:pPr>
              <a:buFont typeface="Wingdings"/>
              <a:buChar char="Ø"/>
            </a:pPr>
            <a:r>
              <a:rPr lang="tr-TR" dirty="0">
                <a:cs typeface="Calibri" panose="020F0502020204030204"/>
              </a:rPr>
              <a:t> Source kod makine koduna dönüştürülerek kullanılır.</a:t>
            </a:r>
          </a:p>
          <a:p>
            <a:endParaRPr lang="tr-TR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930C0673-FDD0-4BCB-AB8D-D446C535F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203" y="154496"/>
            <a:ext cx="1140903" cy="114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58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7BD7-FBB5-469B-B45D-2385E391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chemeClr val="accent1"/>
                </a:solidFill>
              </a:rPr>
              <a:t>Geliştirme Ortamı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83E7-65B0-4AE2-AA63-45E7BB5D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tr-TR" dirty="0">
                <a:cs typeface="Calibri"/>
              </a:rPr>
              <a:t> Swift ile geliştirilen programlar için,</a:t>
            </a:r>
          </a:p>
          <a:p>
            <a:pPr marL="383540" lvl="1"/>
            <a:r>
              <a:rPr lang="tr-TR" b="1" dirty="0" err="1">
                <a:ea typeface="+mn-lt"/>
                <a:cs typeface="+mn-lt"/>
              </a:rPr>
              <a:t>VScode</a:t>
            </a:r>
            <a:endParaRPr lang="tr-TR" b="1" dirty="0">
              <a:ea typeface="+mn-lt"/>
              <a:cs typeface="+mn-lt"/>
            </a:endParaRPr>
          </a:p>
          <a:p>
            <a:pPr marL="383540" lvl="1"/>
            <a:r>
              <a:rPr lang="tr-TR" b="1" dirty="0" err="1">
                <a:ea typeface="+mn-lt"/>
                <a:cs typeface="+mn-lt"/>
              </a:rPr>
              <a:t>SublimeText</a:t>
            </a:r>
            <a:endParaRPr lang="tr-TR" b="1" dirty="0">
              <a:ea typeface="+mn-lt"/>
              <a:cs typeface="+mn-lt"/>
            </a:endParaRPr>
          </a:p>
          <a:p>
            <a:pPr marL="383540" lvl="1"/>
            <a:r>
              <a:rPr lang="tr-TR" b="1" dirty="0" err="1">
                <a:ea typeface="+mn-lt"/>
                <a:cs typeface="+mn-lt"/>
              </a:rPr>
              <a:t>CodeRunner</a:t>
            </a:r>
            <a:endParaRPr lang="tr-TR" b="1" dirty="0">
              <a:ea typeface="+mn-lt"/>
              <a:cs typeface="+mn-lt"/>
            </a:endParaRPr>
          </a:p>
          <a:p>
            <a:pPr marL="383540" lvl="1"/>
            <a:r>
              <a:rPr lang="tr-TR" b="1" dirty="0">
                <a:ea typeface="+mn-lt"/>
                <a:cs typeface="+mn-lt"/>
              </a:rPr>
              <a:t>Atom</a:t>
            </a:r>
            <a:endParaRPr lang="tr-TR" b="1" dirty="0"/>
          </a:p>
          <a:p>
            <a:pPr marL="200660" lvl="1" indent="0">
              <a:buNone/>
            </a:pPr>
            <a:r>
              <a:rPr lang="tr-TR" dirty="0" err="1">
                <a:cs typeface="Calibri"/>
              </a:rPr>
              <a:t>Text</a:t>
            </a:r>
            <a:r>
              <a:rPr lang="tr-TR" dirty="0">
                <a:cs typeface="Calibri"/>
              </a:rPr>
              <a:t> </a:t>
            </a:r>
            <a:r>
              <a:rPr lang="tr-TR" dirty="0" err="1">
                <a:cs typeface="Calibri"/>
              </a:rPr>
              <a:t>editorleri</a:t>
            </a:r>
            <a:r>
              <a:rPr lang="tr-TR" dirty="0">
                <a:cs typeface="Calibri"/>
              </a:rPr>
              <a:t> kullanılabilir.</a:t>
            </a:r>
          </a:p>
          <a:p>
            <a:pPr marL="200660" lvl="1" indent="0">
              <a:buNone/>
            </a:pPr>
            <a:endParaRPr lang="tr-TR" dirty="0">
              <a:cs typeface="Calibri"/>
            </a:endParaRPr>
          </a:p>
          <a:p>
            <a:pPr>
              <a:buFont typeface="Wingdings" pitchFamily="34" charset="0"/>
              <a:buChar char="Ø"/>
            </a:pPr>
            <a:r>
              <a:rPr lang="tr-TR" dirty="0">
                <a:cs typeface="Calibri"/>
              </a:rPr>
              <a:t>Fakat bunlar dışında </a:t>
            </a:r>
            <a:r>
              <a:rPr lang="tr-TR" b="1" dirty="0" err="1">
                <a:cs typeface="Calibri"/>
              </a:rPr>
              <a:t>Xcode</a:t>
            </a:r>
            <a:r>
              <a:rPr lang="tr-TR" b="1" dirty="0">
                <a:cs typeface="Calibri"/>
              </a:rPr>
              <a:t> IDE </a:t>
            </a:r>
            <a:r>
              <a:rPr lang="tr-TR" dirty="0">
                <a:cs typeface="Calibri"/>
              </a:rPr>
              <a:t>de kullanılabilir.</a:t>
            </a:r>
          </a:p>
          <a:p>
            <a:endParaRPr lang="tr-TR" dirty="0">
              <a:cs typeface="Calibri"/>
            </a:endParaRPr>
          </a:p>
        </p:txBody>
      </p:sp>
      <p:pic>
        <p:nvPicPr>
          <p:cNvPr id="5" name="Picture 4" descr="Graphical user interface, engineering drawing&#10;&#10;Description automatically generated">
            <a:extLst>
              <a:ext uri="{FF2B5EF4-FFF2-40B4-BE49-F238E27FC236}">
                <a16:creationId xmlns:a16="http://schemas.microsoft.com/office/drawing/2014/main" id="{08C46901-B51F-4A79-BE60-3D7A760DF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693" y="3826954"/>
            <a:ext cx="2606191" cy="2120282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0295B528-40C2-4DFC-A36B-8EFC94B0B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203" y="154496"/>
            <a:ext cx="1140903" cy="1140903"/>
          </a:xfrm>
          <a:prstGeom prst="rect">
            <a:avLst/>
          </a:prstGeom>
        </p:spPr>
      </p:pic>
      <p:pic>
        <p:nvPicPr>
          <p:cNvPr id="4" name="Picture 6" descr="Icon&#10;&#10;Description automatically generated">
            <a:extLst>
              <a:ext uri="{FF2B5EF4-FFF2-40B4-BE49-F238E27FC236}">
                <a16:creationId xmlns:a16="http://schemas.microsoft.com/office/drawing/2014/main" id="{40150F52-00E1-475C-BBEB-1F357AEA9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083" y="1732156"/>
            <a:ext cx="1061225" cy="1061225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048A3F0F-5F90-4E05-B8C6-F31FF2241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3888" y="2800814"/>
            <a:ext cx="1321420" cy="1321420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B8540CCD-7967-4E93-999D-A210B7EB64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0717" y="2001642"/>
            <a:ext cx="1711713" cy="17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10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DFA9-B4D5-468A-B4B2-A1F7E7C9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/>
                </a:solidFill>
              </a:rPr>
              <a:t>Popülarite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93A3F05-974C-4E20-8E10-C9DAFE9F6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1" y="1805321"/>
            <a:ext cx="6179820" cy="4177967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455B6E-C9BD-4386-9C6C-6A90907F1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832" y="1805321"/>
            <a:ext cx="4438338" cy="417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0C0E-54CC-418F-AFD1-42E12A47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742" y="1064029"/>
            <a:ext cx="10058400" cy="665018"/>
          </a:xfrm>
        </p:spPr>
        <p:txBody>
          <a:bodyPr>
            <a:normAutofit fontScale="90000"/>
          </a:bodyPr>
          <a:lstStyle/>
          <a:p>
            <a:r>
              <a:rPr lang="tr-TR" sz="5300" b="1" dirty="0">
                <a:solidFill>
                  <a:schemeClr val="accent1"/>
                </a:solidFill>
              </a:rPr>
              <a:t>Popülarite</a:t>
            </a:r>
            <a:endParaRPr lang="tr-TR" b="1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E65BC-E159-47E7-B35C-82C6698FA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3" y="1871134"/>
            <a:ext cx="4887972" cy="4364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3F511B-8F11-440D-A5A7-37F82E09E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365" y="1871134"/>
            <a:ext cx="6312154" cy="436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4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56FF-8859-486D-80F0-5DA8E7FA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/>
                </a:solidFill>
              </a:rPr>
              <a:t>Kişisel Yorumlar</a:t>
            </a:r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5038C-18D8-4EC1-9552-0DC4096F3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4324137" cy="43662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5610F8-EDB6-4A26-BBFF-CF789CE9B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322" y="1737360"/>
            <a:ext cx="5568398" cy="42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92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7BD7-FBB5-469B-B45D-2385E391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594" y="887305"/>
            <a:ext cx="5271248" cy="825151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chemeClr val="accent1"/>
                </a:solidFill>
              </a:rPr>
              <a:t>Kişisel Yorumlar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83E7-65B0-4AE2-AA63-45E7BB5D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13" y="1840409"/>
            <a:ext cx="8267764" cy="3615267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Ø"/>
            </a:pPr>
            <a:r>
              <a:rPr lang="tr-TR" dirty="0">
                <a:cs typeface="Calibri" panose="020F0502020204030204"/>
              </a:rPr>
              <a:t> Swift dili yazılan uygulamaların hataya en az yer verecek şekilde geliştirilmiş</a:t>
            </a:r>
            <a:endParaRPr lang="en-US" dirty="0"/>
          </a:p>
          <a:p>
            <a:pPr>
              <a:buFont typeface="Wingdings" panose="020F0502020204030204" pitchFamily="34" charset="0"/>
              <a:buChar char="Ø"/>
            </a:pPr>
            <a:r>
              <a:rPr lang="tr-TR" dirty="0">
                <a:cs typeface="Calibri" panose="020F0502020204030204"/>
              </a:rPr>
              <a:t> Yazılabilirliği ve okunabilirliği kolay olduğu için öğrenmesi kolay.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tr-TR" dirty="0">
                <a:cs typeface="Calibri" panose="020F0502020204030204"/>
              </a:rPr>
              <a:t> Dokümantasyonları ve yeni kullanıcılar için detaylı anlatılmlarının olması öğrenmeyi kolaylaştırıyor.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tr-TR" dirty="0">
                <a:cs typeface="Calibri" panose="020F0502020204030204"/>
              </a:rPr>
              <a:t> Programlamanın öğrenilmesi için geliştirilen Swift Playground uygulaması ile genç yaşta programlama öğrenimini kolaylaştırıyor.</a:t>
            </a:r>
          </a:p>
          <a:p>
            <a:pPr>
              <a:buFont typeface="Wingdings" panose="020F0502020204030204" pitchFamily="34" charset="0"/>
              <a:buChar char="Ø"/>
            </a:pPr>
            <a:endParaRPr lang="tr-TR" dirty="0"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tr-TR" dirty="0">
              <a:cs typeface="Calibri" panose="020F0502020204030204"/>
            </a:endParaRPr>
          </a:p>
          <a:p>
            <a:endParaRPr lang="tr-TR" dirty="0">
              <a:cs typeface="Calibri" panose="020F0502020204030204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1C6C85EF-EAE1-4849-A757-10822B0A4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203" y="154496"/>
            <a:ext cx="1140903" cy="1140903"/>
          </a:xfrm>
          <a:prstGeom prst="rect">
            <a:avLst/>
          </a:prstGeom>
        </p:spPr>
      </p:pic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ADDC8823-E00E-468B-AAC1-604182A09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1615" y="2493890"/>
            <a:ext cx="1154152" cy="11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2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7BD7-FBB5-469B-B45D-2385E391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627" y="239794"/>
            <a:ext cx="8990978" cy="1450757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chemeClr val="accent1"/>
                </a:solidFill>
              </a:rPr>
              <a:t>Genel Bilgiler ve Tarihçe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CD6AE515-CA55-4DD7-9FA7-ECA5A9148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37" y="2325874"/>
            <a:ext cx="1739602" cy="220625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023A23-27EE-4B3C-975D-4824B6032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8026" y="1869467"/>
            <a:ext cx="880308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tr-TR" dirty="0"/>
              <a:t>Swift açık kaynaklı, </a:t>
            </a:r>
            <a:r>
              <a:rPr lang="tr-TR" i="1" dirty="0"/>
              <a:t>first-class functions</a:t>
            </a:r>
            <a:r>
              <a:rPr lang="tr-TR" dirty="0"/>
              <a:t> ile Apple işletim sistemli cihazlar için uygulama geliştirilen, Objective-C yerine kullanılan bir programlama dilidir.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/>
              <a:t>Temel kaygı güvenilirliktir.</a:t>
            </a:r>
            <a:endParaRPr lang="tr-TR" dirty="0">
              <a:cs typeface="Calibri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/>
              <a:t>Swift için Rust, Haskell, Ruby, Python gibi modern dillerin özelliklerini barındırması düşünüldü.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/>
              <a:t>Geliştirilmeye </a:t>
            </a:r>
            <a:r>
              <a:rPr lang="tr-TR" b="1" dirty="0"/>
              <a:t>2010</a:t>
            </a:r>
            <a:r>
              <a:rPr lang="tr-TR" dirty="0"/>
              <a:t> yılında </a:t>
            </a:r>
            <a:r>
              <a:rPr lang="tr-TR" b="1" dirty="0"/>
              <a:t>Chris Lattner </a:t>
            </a:r>
            <a:r>
              <a:rPr lang="tr-TR" dirty="0"/>
              <a:t>ile </a:t>
            </a:r>
            <a:r>
              <a:rPr lang="tr-TR" b="1" dirty="0"/>
              <a:t>Apple</a:t>
            </a:r>
            <a:r>
              <a:rPr lang="tr-TR" dirty="0"/>
              <a:t> tarafından başlandı.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/>
              <a:t> 2 Haziran 2014’te </a:t>
            </a:r>
            <a:r>
              <a:rPr lang="tr-TR" dirty="0">
                <a:ea typeface="+mn-lt"/>
                <a:cs typeface="+mn-lt"/>
              </a:rPr>
              <a:t>Apple Dünya Geliştiricileri Konferansı'nda</a:t>
            </a:r>
            <a:r>
              <a:rPr lang="tr-TR" dirty="0"/>
              <a:t> ilk swift ile yazılmış uygulama ile dil tanıtıldı.</a:t>
            </a:r>
            <a:endParaRPr lang="tr-TR" dirty="0">
              <a:cs typeface="Calibri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tr-TR" dirty="0"/>
              <a:t>2015’te StackOverflow Geliştirici Anketinde En sevilen dil oldu.</a:t>
            </a:r>
          </a:p>
          <a:p>
            <a:pPr marL="0" indent="0">
              <a:buNone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AF81317-75B7-4E7F-A112-8394458AF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203" y="154496"/>
            <a:ext cx="1140903" cy="114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57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7BD7-FBB5-469B-B45D-2385E391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69" y="887305"/>
            <a:ext cx="8534400" cy="816187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chemeClr val="accent1"/>
                </a:solidFill>
              </a:rPr>
              <a:t>Kaynakça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83E7-65B0-4AE2-AA63-45E7BB5D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069" y="1806032"/>
            <a:ext cx="8267764" cy="4262259"/>
          </a:xfrm>
        </p:spPr>
        <p:txBody>
          <a:bodyPr vert="horz" lIns="0" tIns="45720" rIns="0" bIns="45720" rtlCol="0" anchor="t">
            <a:normAutofit fontScale="70000" lnSpcReduction="20000"/>
          </a:bodyPr>
          <a:lstStyle/>
          <a:p>
            <a:pPr>
              <a:buFont typeface="Wingdings" panose="020F0502020204030204" pitchFamily="34" charset="0"/>
              <a:buChar char="§"/>
            </a:pPr>
            <a:r>
              <a:rPr lang="tr-TR" sz="1200" dirty="0">
                <a:ea typeface="+mn-lt"/>
                <a:cs typeface="+mn-lt"/>
                <a:hlinkClick r:id="rId3"/>
              </a:rPr>
              <a:t> https://en.wikipedia.org/wiki/Swift_(programming_language)</a:t>
            </a:r>
            <a:endParaRPr lang="tr-TR" sz="1200" dirty="0">
              <a:cs typeface="Calibri"/>
              <a:hlinkClick r:id="rId3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tr-TR" sz="1200" dirty="0">
                <a:ea typeface="+mn-lt"/>
                <a:cs typeface="+mn-lt"/>
                <a:hlinkClick r:id="rId4"/>
              </a:rPr>
              <a:t>https://stackoverflow.com/questions/24110396/abstract-classes-in-swift-language</a:t>
            </a:r>
          </a:p>
          <a:p>
            <a:pPr>
              <a:buFont typeface="Wingdings" panose="020F0502020204030204" pitchFamily="34" charset="0"/>
              <a:buChar char="§"/>
            </a:pPr>
            <a:r>
              <a:rPr lang="tr-TR" sz="1200" dirty="0">
                <a:ea typeface="+mn-lt"/>
                <a:cs typeface="+mn-lt"/>
                <a:hlinkClick r:id="rId5"/>
              </a:rPr>
              <a:t>https://swift.org/about/#platform-support</a:t>
            </a:r>
            <a:endParaRPr lang="tr-TR" sz="1200" dirty="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tr-TR" sz="1200" dirty="0">
                <a:ea typeface="+mn-lt"/>
                <a:cs typeface="+mn-lt"/>
                <a:hlinkClick r:id="rId6"/>
              </a:rPr>
              <a:t>https://developer.apple.com/swift/</a:t>
            </a:r>
            <a:endParaRPr lang="tr-TR" sz="1200" dirty="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tr-TR" sz="1200" dirty="0">
                <a:cs typeface="Calibri"/>
                <a:hlinkClick r:id="rId7"/>
              </a:rPr>
              <a:t>https://medium.com/flawless-app-stories/improve-your-xcode-swift-compile-time-d9c1d3786473</a:t>
            </a:r>
            <a:endParaRPr lang="tr-TR" sz="1200" dirty="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tr-TR" sz="1200" dirty="0">
                <a:cs typeface="Calibri"/>
                <a:hlinkClick r:id="rId8"/>
              </a:rPr>
              <a:t>https://stackoverflow.com/questions/29924477/is-swift-a-dynamic-or-static-language</a:t>
            </a:r>
            <a:endParaRPr lang="tr-TR" sz="1200" dirty="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tr-TR" sz="1200" dirty="0">
                <a:cs typeface="Calibri"/>
                <a:hlinkClick r:id="rId9"/>
              </a:rPr>
              <a:t>https://learn.co/lessons/swift-statically-typed</a:t>
            </a:r>
            <a:endParaRPr lang="tr-TR" sz="1200" dirty="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tr-TR" sz="1200" dirty="0">
                <a:cs typeface="Calibri"/>
                <a:hlinkClick r:id="rId10"/>
              </a:rPr>
              <a:t>https://www.tiobe.com/tiobe-index/swift/</a:t>
            </a:r>
            <a:endParaRPr lang="tr-TR" sz="1200" dirty="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tr-TR" sz="1200" dirty="0">
                <a:cs typeface="Calibri"/>
                <a:hlinkClick r:id="rId11"/>
              </a:rPr>
              <a:t>https://sdtimes.com/apple/tiobe-index-apples-swift-r-programming-language-gain-popularity/</a:t>
            </a:r>
            <a:endParaRPr lang="tr-TR" sz="1200" dirty="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tr-TR" sz="1200" dirty="0">
                <a:cs typeface="Calibri"/>
                <a:hlinkClick r:id="rId12"/>
              </a:rPr>
              <a:t>https://www.pinterest.com/pin/281334307948556096/</a:t>
            </a:r>
            <a:endParaRPr lang="tr-TR" sz="1200" dirty="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tr-TR" sz="1200" dirty="0">
                <a:cs typeface="Calibri"/>
                <a:hlinkClick r:id="rId13"/>
              </a:rPr>
              <a:t>https://www.globalnerdy.com/wordpress/wp-content/uploads/2015/01/swift-on-redmonk.jpg</a:t>
            </a:r>
            <a:endParaRPr lang="tr-TR" sz="1200" dirty="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tr-TR" sz="1200" dirty="0">
                <a:cs typeface="Calibri"/>
                <a:hlinkClick r:id="rId14"/>
              </a:rPr>
              <a:t>https://github.com/brackendev/Readability-Swift</a:t>
            </a:r>
            <a:endParaRPr lang="tr-TR" sz="1200" dirty="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tr-TR" sz="1200" dirty="0">
                <a:cs typeface="Calibri"/>
                <a:hlinkClick r:id="rId15"/>
              </a:rPr>
              <a:t>https://www.altexsoft.com/blog/engineering/the-good-and-the-bad-of-swift-programming-language/</a:t>
            </a:r>
            <a:endParaRPr lang="tr-TR" sz="1200" dirty="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tr-TR" sz="1200" dirty="0">
                <a:cs typeface="Calibri"/>
                <a:hlinkClick r:id="rId16"/>
              </a:rPr>
              <a:t>https://www.computerworld.com/article/3519437/swift-is-again-replacing-objective-c-report-claims.html</a:t>
            </a:r>
            <a:endParaRPr lang="tr-TR" sz="1200" dirty="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tr-TR" sz="1200" dirty="0">
                <a:cs typeface="Calibri"/>
                <a:hlinkClick r:id="rId17"/>
              </a:rPr>
              <a:t>https://www.upwork.com/resources/swift-vs-objective-c-a-look-at-ios-programming-languages</a:t>
            </a:r>
            <a:endParaRPr lang="tr-TR" sz="1200" dirty="0">
              <a:cs typeface="Calibri"/>
            </a:endParaRPr>
          </a:p>
          <a:p>
            <a:pPr>
              <a:buFont typeface="Wingdings" panose="020F0502020204030204" pitchFamily="34" charset="0"/>
              <a:buChar char="§"/>
            </a:pPr>
            <a:r>
              <a:rPr lang="tr-TR" sz="1200" dirty="0">
                <a:cs typeface="Calibri"/>
                <a:hlinkClick r:id="rId18"/>
              </a:rPr>
              <a:t>https://www.programiz.com/swift-programming/basic-input-output</a:t>
            </a:r>
            <a:endParaRPr lang="tr-TR" sz="1200" dirty="0">
              <a:cs typeface="Calibri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CD01C31-28AE-4E76-AFDD-4AB3C2B79FA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203" y="154496"/>
            <a:ext cx="1140903" cy="114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13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7BD7-FBB5-469B-B45D-2385E391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425" y="2588587"/>
            <a:ext cx="7194804" cy="1680826"/>
          </a:xfrm>
        </p:spPr>
        <p:txBody>
          <a:bodyPr>
            <a:normAutofit/>
          </a:bodyPr>
          <a:lstStyle/>
          <a:p>
            <a:pPr algn="ctr"/>
            <a:r>
              <a:rPr lang="tr-TR" b="1" dirty="0">
                <a:solidFill>
                  <a:schemeClr val="accent1"/>
                </a:solidFill>
              </a:rPr>
              <a:t>Dinlediğiniz için teşekkürler</a:t>
            </a:r>
          </a:p>
        </p:txBody>
      </p:sp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C13A125B-C0EF-46F0-BCA2-578501104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90" y="150268"/>
            <a:ext cx="5055116" cy="168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7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BAF6-3638-4130-8B47-66F726B6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/>
                </a:solidFill>
              </a:rPr>
              <a:t>Genel Bilgiler ve Tarihçe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B5528C-385D-41BA-BB7A-A7125EF5B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6859" y="1780223"/>
            <a:ext cx="641924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5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7BD7-FBB5-469B-B45D-2385E391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chemeClr val="accent1"/>
                </a:solidFill>
              </a:rPr>
              <a:t>Uygulama Alanları</a:t>
            </a:r>
            <a:endParaRPr lang="tr-TR" b="1" dirty="0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83E7-65B0-4AE2-AA63-45E7BB5D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Swift Apple İşletim sistemlerine uygulama geliştirmek için kullanılan bir dildir.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Dil spesifik bir uygulama alanı içermemekte ve </a:t>
            </a:r>
            <a:r>
              <a:rPr lang="tr-TR" i="1" dirty="0"/>
              <a:t>general-purpose</a:t>
            </a:r>
            <a:r>
              <a:rPr lang="tr-TR" dirty="0"/>
              <a:t> olarak kullanılan bir dildir.</a:t>
            </a:r>
            <a:endParaRPr lang="tr-TR" dirty="0">
              <a:cs typeface="Calibri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Alandan ziyade donanım bağımlıdır.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F0BE729-4DC7-4E1C-8951-0545F74E7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7602398" y="2056391"/>
            <a:ext cx="3135109" cy="313510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EF17D949-A449-4E94-8353-7F164BF72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203" y="154496"/>
            <a:ext cx="1140903" cy="114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9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7BD7-FBB5-469B-B45D-2385E391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235" y="983011"/>
            <a:ext cx="3325201" cy="743527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chemeClr val="accent1"/>
                </a:solidFill>
              </a:rPr>
              <a:t>Okunabilirlik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83E7-65B0-4AE2-AA63-45E7BB5D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235" y="1771649"/>
            <a:ext cx="8267764" cy="4448175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2400" b="1" dirty="0"/>
              <a:t> Basitlik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tr-TR" dirty="0"/>
              <a:t>Kullanılabilir özellikleri </a:t>
            </a:r>
            <a:r>
              <a:rPr lang="tr-TR" sz="1600" dirty="0"/>
              <a:t>Objective-C </a:t>
            </a:r>
            <a:r>
              <a:rPr lang="tr-TR" dirty="0"/>
              <a:t>ile aynı olsada birkaç yeni özellik de dile eklenmiştir.</a:t>
            </a:r>
            <a:endParaRPr lang="tr-TR" dirty="0"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tr-TR" dirty="0"/>
              <a:t>Swift </a:t>
            </a:r>
            <a:r>
              <a:rPr lang="tr-TR" i="1" dirty="0"/>
              <a:t>feature multiplicity </a:t>
            </a:r>
            <a:r>
              <a:rPr lang="tr-TR" dirty="0"/>
              <a:t>kullanımına izin vermeyerek okunabilirliği artırmayı hedeflemiştir.</a:t>
            </a:r>
            <a:endParaRPr lang="tr-TR" dirty="0">
              <a:cs typeface="Calibri" panose="020F0502020204030204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endParaRPr lang="tr-TR" dirty="0"/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tr-TR" dirty="0"/>
              <a:t>Fakat Swift </a:t>
            </a:r>
            <a:r>
              <a:rPr lang="tr-TR" i="1" dirty="0"/>
              <a:t>operator overloading</a:t>
            </a:r>
            <a:r>
              <a:rPr lang="tr-TR" dirty="0"/>
              <a:t> içerdiği için okunabilirliğini azaltır.</a:t>
            </a:r>
            <a:endParaRPr lang="tr-TR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 Ortogonallik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tr-TR" dirty="0"/>
              <a:t>Dil güvenilirliğin artması için ortoganal bir şekilde tasarlanmıştır.</a:t>
            </a:r>
            <a:endParaRPr lang="tr-TR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b="1" dirty="0"/>
              <a:t>Data Türleri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tr-TR" dirty="0"/>
              <a:t>Swift temel data türlerini (Int, Uint, Float, Double,...) içermektedir.</a:t>
            </a:r>
            <a:endParaRPr lang="tr-TR" dirty="0">
              <a:cs typeface="Calibri" panose="020F0502020204030204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tr-TR" dirty="0"/>
              <a:t>Data türleri tanımlanırken </a:t>
            </a:r>
            <a:r>
              <a:rPr lang="tr-TR" i="1" dirty="0"/>
              <a:t>type inferencing</a:t>
            </a:r>
            <a:r>
              <a:rPr lang="tr-TR" dirty="0"/>
              <a:t> yapılmaktadır. </a:t>
            </a:r>
            <a:r>
              <a:rPr lang="tr-TR" b="1" i="1" dirty="0"/>
              <a:t>var </a:t>
            </a:r>
            <a:r>
              <a:rPr lang="tr-TR" dirty="0"/>
              <a:t>ve </a:t>
            </a:r>
            <a:r>
              <a:rPr lang="tr-TR" b="1" i="1" dirty="0"/>
              <a:t>let</a:t>
            </a:r>
            <a:r>
              <a:rPr lang="tr-TR" b="1" dirty="0"/>
              <a:t> </a:t>
            </a:r>
            <a:r>
              <a:rPr lang="tr-TR" dirty="0"/>
              <a:t>özel kelimeleri ile değişkenler tanımlanır. Değişkenler </a:t>
            </a:r>
            <a:r>
              <a:rPr lang="tr-TR" i="1" dirty="0"/>
              <a:t>implicit</a:t>
            </a:r>
            <a:r>
              <a:rPr lang="tr-TR" dirty="0"/>
              <a:t> veya </a:t>
            </a:r>
            <a:r>
              <a:rPr lang="tr-TR" i="1" dirty="0"/>
              <a:t>explicit</a:t>
            </a:r>
            <a:r>
              <a:rPr lang="tr-TR" dirty="0"/>
              <a:t> olarak tanımlanabilir.</a:t>
            </a:r>
            <a:endParaRPr lang="tr-TR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 Sözdizimi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tr-TR" dirty="0"/>
              <a:t>Dil sözdizimi değişkenler ve ifadeler için </a:t>
            </a:r>
            <a:r>
              <a:rPr lang="tr-TR" i="1" dirty="0"/>
              <a:t>clean syntax</a:t>
            </a:r>
            <a:r>
              <a:rPr lang="tr-TR" dirty="0"/>
              <a:t> ile okunabilirliği artırmayı hedeflemiştir.</a:t>
            </a:r>
            <a:endParaRPr lang="tr-TR" dirty="0">
              <a:cs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8B197-6A0D-488F-9592-46DA348084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322" t="-5464" r="8493" b="8779"/>
          <a:stretch/>
        </p:blipFill>
        <p:spPr>
          <a:xfrm>
            <a:off x="1534051" y="2728303"/>
            <a:ext cx="5608123" cy="230884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D5AB94C-871B-40EE-B9E0-06070BD4E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203" y="154496"/>
            <a:ext cx="1140903" cy="1140903"/>
          </a:xfrm>
          <a:prstGeom prst="rect">
            <a:avLst/>
          </a:prstGeom>
        </p:spPr>
      </p:pic>
      <p:pic>
        <p:nvPicPr>
          <p:cNvPr id="5" name="Picture 6" descr="Logo&#10;&#10;Description automatically generated">
            <a:extLst>
              <a:ext uri="{FF2B5EF4-FFF2-40B4-BE49-F238E27FC236}">
                <a16:creationId xmlns:a16="http://schemas.microsoft.com/office/drawing/2014/main" id="{777EC010-B878-46B2-847D-E73978082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1815" y="2268070"/>
            <a:ext cx="2330824" cy="23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8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37BD7-FBB5-469B-B45D-2385E391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151" y="1339436"/>
            <a:ext cx="6577591" cy="746267"/>
          </a:xfrm>
        </p:spPr>
        <p:txBody>
          <a:bodyPr>
            <a:normAutofit/>
          </a:bodyPr>
          <a:lstStyle/>
          <a:p>
            <a:r>
              <a:rPr lang="tr-TR" b="1" dirty="0" err="1">
                <a:solidFill>
                  <a:schemeClr val="accent1"/>
                </a:solidFill>
              </a:rPr>
              <a:t>Yazılabilirlik</a:t>
            </a:r>
            <a:endParaRPr lang="tr-TR" b="1" dirty="0" err="1">
              <a:solidFill>
                <a:schemeClr val="accent1"/>
              </a:solidFill>
              <a:cs typeface="Calibri Light"/>
            </a:endParaRPr>
          </a:p>
        </p:txBody>
      </p:sp>
      <p:pic>
        <p:nvPicPr>
          <p:cNvPr id="4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45BEEAE-6E84-4410-BD3A-44308FBA5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55" b="1071"/>
          <a:stretch/>
        </p:blipFill>
        <p:spPr>
          <a:xfrm>
            <a:off x="257149" y="523684"/>
            <a:ext cx="3558540" cy="282392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D16AFC5C-F50D-4F85-B10A-4A6F3E6CD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329" y="722543"/>
            <a:ext cx="1404615" cy="12100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83E7-65B0-4AE2-AA63-45E7BB5D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buFont typeface="Arial" panose="020B0604020202020204" pitchFamily="34" charset="0"/>
              <a:buChar char="•"/>
            </a:pPr>
            <a:r>
              <a:rPr lang="tr-TR" b="1" dirty="0"/>
              <a:t>Basitlik ve Ortogonallik</a:t>
            </a:r>
            <a:endParaRPr lang="en-US" dirty="0"/>
          </a:p>
          <a:p>
            <a:pPr marL="566420" lvl="2">
              <a:buFont typeface="Arial" panose="020B0604020202020204" pitchFamily="34" charset="0"/>
              <a:buChar char="•"/>
            </a:pPr>
            <a:r>
              <a:rPr lang="tr-TR" dirty="0"/>
              <a:t>Swift dili oluşturulurken bir diğer kaygı ise dilin herkes tarafından kolayca anlaşılabilir ve yazılabilir olmasıydı. Bunun için dil basit ve ortogonal bir biçimde tasarlanmıştır.</a:t>
            </a:r>
            <a:endParaRPr lang="tr-TR" dirty="0">
              <a:cs typeface="Calibri" panose="020F0502020204030204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tr-TR" b="1" dirty="0">
                <a:cs typeface="Calibri"/>
              </a:rPr>
              <a:t>Soyutlama</a:t>
            </a:r>
          </a:p>
          <a:p>
            <a:pPr marL="566420" lvl="2">
              <a:buFont typeface="Arial" panose="020B0604020202020204" pitchFamily="34" charset="0"/>
              <a:buChar char="•"/>
            </a:pPr>
            <a:r>
              <a:rPr lang="tr-TR" dirty="0">
                <a:cs typeface="Calibri"/>
              </a:rPr>
              <a:t>Swift dili C++, Java gibi dillerde bulunan soyutlama özelliğini barındırmakta ve bunu örnekteki gibi yapmaktadır.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tr-TR" b="1" i="1" dirty="0">
                <a:cs typeface="Calibri" panose="020F0502020204030204"/>
              </a:rPr>
              <a:t>Expressivity</a:t>
            </a:r>
          </a:p>
          <a:p>
            <a:pPr marL="566420" lvl="2">
              <a:buFont typeface="Arial" panose="020B0604020202020204" pitchFamily="34" charset="0"/>
              <a:buChar char="•"/>
            </a:pPr>
            <a:r>
              <a:rPr lang="tr-TR" dirty="0">
                <a:ea typeface="+mn-lt"/>
                <a:cs typeface="+mn-lt"/>
              </a:rPr>
              <a:t>Bazı kısaltmalar ve ifadeler işlemler sırasında güvenlik açığı oluşturabileceğinden dilden çıkarılmıştır.</a:t>
            </a:r>
          </a:p>
          <a:p>
            <a:pPr marL="566420" lvl="2">
              <a:buFont typeface="Arial" panose="020B0604020202020204" pitchFamily="34" charset="0"/>
              <a:buChar char="•"/>
            </a:pPr>
            <a:endParaRPr lang="tr-TR" dirty="0">
              <a:cs typeface="Calibri" panose="020F0502020204030204"/>
            </a:endParaRPr>
          </a:p>
          <a:p>
            <a:endParaRPr lang="tr-T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5603F1F-14CC-4ADD-A04F-AA33F1C24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203" y="154496"/>
            <a:ext cx="1140903" cy="1140903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FB351C5-896C-4864-9C9A-1A98B5E442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49" y="3347604"/>
            <a:ext cx="3641902" cy="235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50F3-D260-4888-A0FB-78E5E109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/>
                </a:solidFill>
              </a:rPr>
              <a:t>Yazılabilirlik</a:t>
            </a:r>
            <a:endParaRPr lang="tr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C82939-8858-458D-9D3D-B243E13EE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79" y="1914525"/>
            <a:ext cx="6981825" cy="666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7DB73A-4BB7-4509-B103-A3D402466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2862262"/>
            <a:ext cx="6981825" cy="90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5BB206-5BDF-4997-AA69-321069DD4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79" y="4048124"/>
            <a:ext cx="7505700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E0F776-64FA-46A2-A9F1-FA1872C3A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79" y="4744403"/>
            <a:ext cx="7505700" cy="752475"/>
          </a:xfrm>
          <a:prstGeom prst="rect">
            <a:avLst/>
          </a:prstGeom>
        </p:spPr>
      </p:pic>
      <p:pic>
        <p:nvPicPr>
          <p:cNvPr id="8" name="Picture 6" descr="Icon&#10;&#10;Description automatically generated">
            <a:extLst>
              <a:ext uri="{FF2B5EF4-FFF2-40B4-BE49-F238E27FC236}">
                <a16:creationId xmlns:a16="http://schemas.microsoft.com/office/drawing/2014/main" id="{3513B80A-06B9-463C-AE09-6E0F8FDB81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3304" y="496791"/>
            <a:ext cx="1404615" cy="121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4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7BD7-FBB5-469B-B45D-2385E391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982" y="915378"/>
            <a:ext cx="8534400" cy="816187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chemeClr val="accent1"/>
                </a:solidFill>
              </a:rPr>
              <a:t>Güvenilirlik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983E7-65B0-4AE2-AA63-45E7BB5D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904" y="1850947"/>
            <a:ext cx="8267764" cy="4189008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b="1" i="1" dirty="0">
                <a:cs typeface="Calibri"/>
              </a:rPr>
              <a:t> Type Checking</a:t>
            </a:r>
            <a:endParaRPr lang="en-US" i="1" dirty="0"/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tr-TR" dirty="0">
                <a:cs typeface="Calibri"/>
              </a:rPr>
              <a:t>Swift </a:t>
            </a:r>
            <a:r>
              <a:rPr lang="tr-TR" b="1" i="1" dirty="0">
                <a:ea typeface="+mn-lt"/>
                <a:cs typeface="+mn-lt"/>
              </a:rPr>
              <a:t>type checking</a:t>
            </a:r>
            <a:r>
              <a:rPr lang="tr-TR" b="1" dirty="0">
                <a:ea typeface="+mn-lt"/>
                <a:cs typeface="+mn-lt"/>
              </a:rPr>
              <a:t> </a:t>
            </a:r>
            <a:r>
              <a:rPr lang="tr-TR" dirty="0">
                <a:cs typeface="Calibri"/>
              </a:rPr>
              <a:t>yaparak uyumsuz türlerin atamalarını kontrol eder ve uyumsuz türler için bir hata mesajı döner. </a:t>
            </a:r>
            <a:endParaRPr lang="tr-TR" b="1" dirty="0"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endParaRPr lang="tr-TR" dirty="0">
              <a:cs typeface="Calibri"/>
            </a:endParaRPr>
          </a:p>
          <a:p>
            <a:pPr marL="201168" lvl="1" indent="0">
              <a:buNone/>
            </a:pPr>
            <a:endParaRPr lang="tr-TR" b="1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b="1" i="1" dirty="0">
                <a:cs typeface="Calibri"/>
              </a:rPr>
              <a:t> Exception Handling</a:t>
            </a:r>
            <a:endParaRPr lang="tr-TR" i="1" dirty="0"/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tr-TR" dirty="0">
                <a:cs typeface="Calibri"/>
              </a:rPr>
              <a:t>Hatalar için ayrı bir 'Error' değişkeni vardır ve 'Try-Catch' ile sistemin çalışma zamanında karşılaşılan hatalar sistemin çalışmasını engellemez.</a:t>
            </a:r>
            <a:endParaRPr lang="tr-TR" b="1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i="1" dirty="0"/>
              <a:t>Aliasing</a:t>
            </a:r>
            <a:endParaRPr lang="tr-TR" b="1" i="1" dirty="0"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tr-TR" dirty="0">
                <a:cs typeface="Calibri"/>
              </a:rPr>
              <a:t>Dil tasarımında güvenilirlik birinci öncelik olduğu için 'aliasing' durumunda 'conflict’ uyarısı vermektedir.</a:t>
            </a:r>
            <a:endParaRPr lang="tr-TR" b="1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>
                <a:cs typeface="Calibri"/>
              </a:rPr>
              <a:t> Okunabilirlik ve Yazılabilirlik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tr-TR" dirty="0">
                <a:cs typeface="Calibri"/>
              </a:rPr>
              <a:t>Dil daha rahat okunabilir ve yazılabilir olarak tasarlanarak güvenilirliğin artırılması hedeflenmiştir.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28328FDF-F74A-4625-BF6C-16C1CF6D2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203" y="154496"/>
            <a:ext cx="1140903" cy="114090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6E20833-7A31-4CB3-AFF3-8FE65B307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045" y="2632116"/>
            <a:ext cx="6562672" cy="594320"/>
          </a:xfrm>
          <a:prstGeom prst="rect">
            <a:avLst/>
          </a:prstGeom>
        </p:spPr>
      </p:pic>
      <p:pic>
        <p:nvPicPr>
          <p:cNvPr id="6" name="Picture 6" descr="A picture containing pie chart&#10;&#10;Description automatically generated">
            <a:extLst>
              <a:ext uri="{FF2B5EF4-FFF2-40B4-BE49-F238E27FC236}">
                <a16:creationId xmlns:a16="http://schemas.microsoft.com/office/drawing/2014/main" id="{F644B6B3-1125-4819-A3B9-0EBAED634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0206312" y="3704820"/>
            <a:ext cx="1735873" cy="176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5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F9C8-EE96-4770-BB94-B5640DDE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0"/>
            <a:ext cx="10058400" cy="1450757"/>
          </a:xfrm>
        </p:spPr>
        <p:txBody>
          <a:bodyPr/>
          <a:lstStyle/>
          <a:p>
            <a:r>
              <a:rPr lang="tr-TR" b="1" i="1" dirty="0">
                <a:solidFill>
                  <a:schemeClr val="accent1"/>
                </a:solidFill>
              </a:rPr>
              <a:t>Type Checking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312AB-AD91-430A-ADBE-8B1A0544C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741" y="1959191"/>
            <a:ext cx="7616118" cy="646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4225A1-ED7E-4CBF-A4BC-7D716B312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741" y="2865705"/>
            <a:ext cx="7616118" cy="1195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AA07DF-6877-4FDE-B224-E5A533469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000" y="4321494"/>
            <a:ext cx="8229600" cy="16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627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36F79C6EF016A14EAF87DA274671A60B" ma:contentTypeVersion="4" ma:contentTypeDescription="Yeni belge oluşturun." ma:contentTypeScope="" ma:versionID="7000a46bbaf589af9da3ec926b8a310d">
  <xsd:schema xmlns:xsd="http://www.w3.org/2001/XMLSchema" xmlns:xs="http://www.w3.org/2001/XMLSchema" xmlns:p="http://schemas.microsoft.com/office/2006/metadata/properties" xmlns:ns3="e8720a91-ac27-4d81-b147-7fece57849c9" targetNamespace="http://schemas.microsoft.com/office/2006/metadata/properties" ma:root="true" ma:fieldsID="70c4ed942c680509b5f1a1adf8a3bea0" ns3:_="">
    <xsd:import namespace="e8720a91-ac27-4d81-b147-7fece57849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720a91-ac27-4d81-b147-7fece57849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E0F4E6-6497-4403-9781-5272861C327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8720a91-ac27-4d81-b147-7fece57849c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76FCE4A-7D82-44A6-9490-3055C2BCA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720a91-ac27-4d81-b147-7fece57849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E5E61D-68D0-4314-876C-D372174E53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813</Words>
  <Application>Microsoft Office PowerPoint</Application>
  <PresentationFormat>Widescreen</PresentationFormat>
  <Paragraphs>124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Retrospect</vt:lpstr>
      <vt:lpstr>PowerPoint Presentation</vt:lpstr>
      <vt:lpstr>Genel Bilgiler ve Tarihçe</vt:lpstr>
      <vt:lpstr>Genel Bilgiler ve Tarihçe</vt:lpstr>
      <vt:lpstr>Uygulama Alanları</vt:lpstr>
      <vt:lpstr>Okunabilirlik</vt:lpstr>
      <vt:lpstr>Yazılabilirlik</vt:lpstr>
      <vt:lpstr>Yazılabilirlik</vt:lpstr>
      <vt:lpstr>Güvenilirlik</vt:lpstr>
      <vt:lpstr>Type Checking</vt:lpstr>
      <vt:lpstr>Maliyet</vt:lpstr>
      <vt:lpstr>Taşınabilirlik</vt:lpstr>
      <vt:lpstr>Taşınabilirlik</vt:lpstr>
      <vt:lpstr>Dilin Kategorisi</vt:lpstr>
      <vt:lpstr>Gerçekleştirim Yöntemi</vt:lpstr>
      <vt:lpstr>Geliştirme Ortamı</vt:lpstr>
      <vt:lpstr>Popülarite</vt:lpstr>
      <vt:lpstr>Popülarite</vt:lpstr>
      <vt:lpstr>Kişisel Yorumlar</vt:lpstr>
      <vt:lpstr>Kişisel Yorumlar</vt:lpstr>
      <vt:lpstr>Kaynakça </vt:lpstr>
      <vt:lpstr>Dinlediğiniz için 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REMZİ CANSIN ÖNDER</dc:creator>
  <cp:lastModifiedBy>REMZİ CANSIN ÖNDER</cp:lastModifiedBy>
  <cp:revision>11</cp:revision>
  <dcterms:created xsi:type="dcterms:W3CDTF">2020-11-30T20:56:21Z</dcterms:created>
  <dcterms:modified xsi:type="dcterms:W3CDTF">2020-12-16T19:53:21Z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0x01010036F79C6EF016A14EAF87DA274671A60B</vt:lpwstr>
  </property>
</Properties>
</file>