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Average" panose="02000503040000020003" pitchFamily="2" charset="77"/>
      <p:regular r:id="rId13"/>
    </p:embeddedFont>
    <p:embeddedFont>
      <p:font typeface="Oswald" pitchFamily="2" charset="77"/>
      <p:regular r:id="rId14"/>
      <p:bold r:id="rId15"/>
    </p:embeddedFont>
    <p:embeddedFont>
      <p:font typeface="Oswald SemiBold" panose="020F0502020204030204" pitchFamily="3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e6f4ce40b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e6f4ce40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e6f4ce40b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e6f4ce40b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e6f4ce40b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e6f4ce40b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Font typeface="Oswald"/>
              <a:buChar char="●"/>
            </a:pPr>
            <a:r>
              <a:rPr lang="en" sz="1400">
                <a:latin typeface="Oswald"/>
                <a:ea typeface="Oswald"/>
                <a:cs typeface="Oswald"/>
                <a:sym typeface="Oswald"/>
              </a:rPr>
              <a:t>It was French surgeon, Dr. Alexis Carrel, who changed these results by using a more reliable method of suturing severed vessels back together: he used fine needles and extremely thin threads as suture and enlarged the severed vessel opening using three retaining sutures to form a triangular shape.</a:t>
            </a:r>
            <a:endParaRPr sz="1400">
              <a:latin typeface="Oswald"/>
              <a:ea typeface="Oswald"/>
              <a:cs typeface="Oswald"/>
              <a:sym typeface="Oswald"/>
            </a:endParaRPr>
          </a:p>
          <a:p>
            <a:pPr marL="457200" marR="292100" lvl="0" indent="-317500" algn="l" rtl="0">
              <a:lnSpc>
                <a:spcPct val="137500"/>
              </a:lnSpc>
              <a:spcBef>
                <a:spcPts val="0"/>
              </a:spcBef>
              <a:spcAft>
                <a:spcPts val="0"/>
              </a:spcAft>
              <a:buClr>
                <a:srgbClr val="171717"/>
              </a:buClr>
              <a:buSzPts val="1400"/>
              <a:buFont typeface="Oswald"/>
              <a:buChar char="●"/>
            </a:pPr>
            <a:r>
              <a:rPr lang="en" sz="1400">
                <a:solidFill>
                  <a:srgbClr val="171717"/>
                </a:solidFill>
                <a:latin typeface="Oswald"/>
                <a:ea typeface="Oswald"/>
                <a:cs typeface="Oswald"/>
                <a:sym typeface="Oswald"/>
              </a:rPr>
              <a:t>The surgeons have already performed the procedure on mice, rats and a dog, all of which survived the surgery and even regained some motor function.</a:t>
            </a:r>
            <a:endParaRPr sz="1400">
              <a:solidFill>
                <a:srgbClr val="171717"/>
              </a:solidFill>
              <a:latin typeface="Oswald"/>
              <a:ea typeface="Oswald"/>
              <a:cs typeface="Oswald"/>
              <a:sym typeface="Oswald"/>
            </a:endParaRPr>
          </a:p>
          <a:p>
            <a:pPr marL="457200" marR="292100" lvl="0" indent="-317500" algn="l" rtl="0">
              <a:lnSpc>
                <a:spcPct val="137500"/>
              </a:lnSpc>
              <a:spcBef>
                <a:spcPts val="0"/>
              </a:spcBef>
              <a:spcAft>
                <a:spcPts val="0"/>
              </a:spcAft>
              <a:buClr>
                <a:srgbClr val="171717"/>
              </a:buClr>
              <a:buSzPts val="1400"/>
              <a:buFont typeface="Oswald"/>
              <a:buChar char="●"/>
            </a:pPr>
            <a:r>
              <a:rPr lang="en" sz="1400">
                <a:solidFill>
                  <a:srgbClr val="171717"/>
                </a:solidFill>
                <a:latin typeface="Oswald"/>
                <a:ea typeface="Oswald"/>
                <a:cs typeface="Oswald"/>
                <a:sym typeface="Oswald"/>
              </a:rPr>
              <a:t>Although the scientific and medical advancements necessary for human head transplantation are rapidly approaching plausibility, major ethical and moral hurdles remain.</a:t>
            </a:r>
            <a:endParaRPr sz="1400">
              <a:solidFill>
                <a:srgbClr val="171717"/>
              </a:solidFill>
              <a:latin typeface="Oswald"/>
              <a:ea typeface="Oswald"/>
              <a:cs typeface="Oswald"/>
              <a:sym typeface="Oswald"/>
            </a:endParaRPr>
          </a:p>
          <a:p>
            <a:pPr marL="0" lvl="0" indent="0" algn="l" rtl="0">
              <a:lnSpc>
                <a:spcPct val="115000"/>
              </a:lnSpc>
              <a:spcBef>
                <a:spcPts val="2300"/>
              </a:spcBef>
              <a:spcAft>
                <a:spcPts val="0"/>
              </a:spcAft>
              <a:buNone/>
            </a:pPr>
            <a:endParaRPr sz="1500">
              <a:latin typeface="Oswald"/>
              <a:ea typeface="Oswald"/>
              <a:cs typeface="Oswald"/>
              <a:sym typeface="Oswald"/>
            </a:endParaRPr>
          </a:p>
          <a:p>
            <a:pPr marL="0" lvl="0" indent="0" algn="l" rtl="0">
              <a:spcBef>
                <a:spcPts val="120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e896e736f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e896e736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000000"/>
              </a:buClr>
              <a:buSzPts val="1500"/>
              <a:buFont typeface="Oswald"/>
              <a:buChar char="●"/>
            </a:pPr>
            <a:r>
              <a:rPr lang="en" sz="1500">
                <a:latin typeface="Oswald"/>
                <a:ea typeface="Oswald"/>
                <a:cs typeface="Oswald"/>
                <a:sym typeface="Oswald"/>
              </a:rPr>
              <a:t>In 1965, Robert White, an American neurosurgeon, also attempted head transplantation.In 1970, White performed the first cephalic exchange transplantation in primates.  He performed four cephalometric associations between isolated monkey heads and isolated monkey bodies, employing direct suture of the carotid and jugular veins.</a:t>
            </a:r>
            <a:endParaRPr sz="1500">
              <a:latin typeface="Oswald"/>
              <a:ea typeface="Oswald"/>
              <a:cs typeface="Oswald"/>
              <a:sym typeface="Oswald"/>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e6f4ce40b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e6f4ce40b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000000"/>
              </a:buClr>
              <a:buSzPts val="1500"/>
              <a:buFont typeface="Oswald"/>
              <a:buChar char="●"/>
            </a:pPr>
            <a:r>
              <a:rPr lang="en" sz="1500">
                <a:latin typeface="Oswald"/>
                <a:ea typeface="Oswald"/>
                <a:cs typeface="Oswald"/>
                <a:sym typeface="Oswald"/>
              </a:rPr>
              <a:t>An adhesive called polyethylene glycol will be used to connect the volunteer’s head with the spinal cord of the donor’s body. The plan is to induce the volunteer into a coma for a month while blood and new nerve networks rebuild in hopes that the body doesn’t reject the head — an inherent type of risk in all transplant procedures. In addition to the spine, the head will also have to be reconnected to airways, the esophagus and blood vessels.</a:t>
            </a:r>
            <a:endParaRPr sz="1500">
              <a:latin typeface="Oswald"/>
              <a:ea typeface="Oswald"/>
              <a:cs typeface="Oswald"/>
              <a:sym typeface="Oswald"/>
            </a:endParaRPr>
          </a:p>
          <a:p>
            <a:pPr marL="457200" lvl="0" indent="-323850" algn="l" rtl="0">
              <a:lnSpc>
                <a:spcPct val="115000"/>
              </a:lnSpc>
              <a:spcBef>
                <a:spcPts val="0"/>
              </a:spcBef>
              <a:spcAft>
                <a:spcPts val="0"/>
              </a:spcAft>
              <a:buClr>
                <a:srgbClr val="000000"/>
              </a:buClr>
              <a:buSzPts val="1500"/>
              <a:buFont typeface="Oswald"/>
              <a:buChar char="●"/>
            </a:pPr>
            <a:r>
              <a:rPr lang="en" sz="1500">
                <a:latin typeface="Oswald"/>
                <a:ea typeface="Oswald"/>
                <a:cs typeface="Oswald"/>
                <a:sym typeface="Oswald"/>
              </a:rPr>
              <a:t>announce in 2015 that he would perform surgery on a human volunteer — a young man with Werdnig-Hoffman disease, a degenerative disease where the muscles waste away — by 2017. </a:t>
            </a:r>
            <a:endParaRPr sz="1500">
              <a:latin typeface="Oswald"/>
              <a:ea typeface="Oswald"/>
              <a:cs typeface="Oswald"/>
              <a:sym typeface="Oswald"/>
            </a:endParaRPr>
          </a:p>
          <a:p>
            <a:pPr marL="0" lvl="0" indent="0" algn="l" rtl="0">
              <a:spcBef>
                <a:spcPts val="12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1eb55ecd1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1eb55ecd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Oswald"/>
              <a:buChar char="●"/>
            </a:pPr>
            <a:r>
              <a:rPr lang="en" sz="1500">
                <a:latin typeface="Oswald"/>
                <a:ea typeface="Oswald"/>
                <a:cs typeface="Oswald"/>
                <a:sym typeface="Oswald"/>
              </a:rPr>
              <a:t>This has not happened yet on a living person. </a:t>
            </a:r>
            <a:endParaRPr sz="1500">
              <a:latin typeface="Oswald"/>
              <a:ea typeface="Oswald"/>
              <a:cs typeface="Oswald"/>
              <a:sym typeface="Oswa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e6f4ce40b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e6f4ce40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1e6f4ce40b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1e6f4ce40b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e6f4ce40b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1e6f4ce40b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cbi.nlm.nih.gov/pmc/articles/PMC5116034/"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nypost.com/2017/11/17/professor-claims-doctors-successfully-performed-human-head-transplant/" TargetMode="External"/><Relationship Id="rId5" Type="http://schemas.openxmlformats.org/officeDocument/2006/relationships/hyperlink" Target="https://www.nationalgeographic.com/science/article/human-head-transplant-proposed-how-did-we-get-here" TargetMode="External"/><Relationship Id="rId4" Type="http://schemas.openxmlformats.org/officeDocument/2006/relationships/hyperlink" Target="https://www.cnbc.com/2018/05/15/two-surgeons-in-china-developing-a-method-to-transplant-a-human-head.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www.ibtimes.com/pulse/head-transplants-still-not-thing-despite-breakthroughs-2017-date-volunteer-1880164"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Head Transplants</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Marie-Claire Seare 4B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Resources</a:t>
            </a:r>
            <a:endParaRPr/>
          </a:p>
        </p:txBody>
      </p:sp>
      <p:sp>
        <p:nvSpPr>
          <p:cNvPr id="123" name="Google Shape;12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25000"/>
              </a:lnSpc>
              <a:spcBef>
                <a:spcPts val="2000"/>
              </a:spcBef>
              <a:spcAft>
                <a:spcPts val="0"/>
              </a:spcAft>
              <a:buNone/>
            </a:pPr>
            <a:r>
              <a:rPr lang="en" u="sng">
                <a:solidFill>
                  <a:schemeClr val="hlink"/>
                </a:solidFill>
                <a:latin typeface="Oswald"/>
                <a:ea typeface="Oswald"/>
                <a:cs typeface="Oswald"/>
                <a:sym typeface="Oswald"/>
                <a:hlinkClick r:id="rId3"/>
              </a:rPr>
              <a:t>The history of head transplantation: a review</a:t>
            </a:r>
            <a:r>
              <a:rPr lang="en">
                <a:solidFill>
                  <a:schemeClr val="dk1"/>
                </a:solidFill>
                <a:latin typeface="Oswald"/>
                <a:ea typeface="Oswald"/>
                <a:cs typeface="Oswald"/>
                <a:sym typeface="Oswald"/>
              </a:rPr>
              <a:t> by National Library of Medicine</a:t>
            </a:r>
            <a:endParaRPr>
              <a:solidFill>
                <a:schemeClr val="dk1"/>
              </a:solidFill>
              <a:latin typeface="Oswald"/>
              <a:ea typeface="Oswald"/>
              <a:cs typeface="Oswald"/>
              <a:sym typeface="Oswald"/>
            </a:endParaRPr>
          </a:p>
          <a:p>
            <a:pPr marL="0" lvl="0" indent="0" algn="l" rtl="0">
              <a:lnSpc>
                <a:spcPct val="103700"/>
              </a:lnSpc>
              <a:spcBef>
                <a:spcPts val="1000"/>
              </a:spcBef>
              <a:spcAft>
                <a:spcPts val="0"/>
              </a:spcAft>
              <a:buNone/>
            </a:pPr>
            <a:r>
              <a:rPr lang="en" u="sng">
                <a:solidFill>
                  <a:schemeClr val="hlink"/>
                </a:solidFill>
                <a:latin typeface="Oswald"/>
                <a:ea typeface="Oswald"/>
                <a:cs typeface="Oswald"/>
                <a:sym typeface="Oswald"/>
                <a:hlinkClick r:id="rId4"/>
              </a:rPr>
              <a:t>Two surgeons in China developing a method to transplant a human head</a:t>
            </a:r>
            <a:r>
              <a:rPr lang="en">
                <a:solidFill>
                  <a:schemeClr val="dk1"/>
                </a:solidFill>
                <a:latin typeface="Oswald"/>
                <a:ea typeface="Oswald"/>
                <a:cs typeface="Oswald"/>
                <a:sym typeface="Oswald"/>
              </a:rPr>
              <a:t> by CNBC</a:t>
            </a:r>
            <a:endParaRPr>
              <a:solidFill>
                <a:schemeClr val="dk1"/>
              </a:solidFill>
              <a:latin typeface="Oswald"/>
              <a:ea typeface="Oswald"/>
              <a:cs typeface="Oswald"/>
              <a:sym typeface="Oswald"/>
            </a:endParaRPr>
          </a:p>
          <a:p>
            <a:pPr marL="0" lvl="0" indent="0" algn="l" rtl="0">
              <a:lnSpc>
                <a:spcPct val="121100"/>
              </a:lnSpc>
              <a:spcBef>
                <a:spcPts val="1100"/>
              </a:spcBef>
              <a:spcAft>
                <a:spcPts val="0"/>
              </a:spcAft>
              <a:buNone/>
            </a:pPr>
            <a:r>
              <a:rPr lang="en" u="sng">
                <a:solidFill>
                  <a:schemeClr val="hlink"/>
                </a:solidFill>
                <a:latin typeface="Oswald"/>
                <a:ea typeface="Oswald"/>
                <a:cs typeface="Oswald"/>
                <a:sym typeface="Oswald"/>
                <a:hlinkClick r:id="rId5"/>
              </a:rPr>
              <a:t>Human Head Transplant Proposed—How Did We Get Here?</a:t>
            </a:r>
            <a:r>
              <a:rPr lang="en">
                <a:solidFill>
                  <a:schemeClr val="dk1"/>
                </a:solidFill>
                <a:latin typeface="Oswald"/>
                <a:ea typeface="Oswald"/>
                <a:cs typeface="Oswald"/>
                <a:sym typeface="Oswald"/>
              </a:rPr>
              <a:t> By National Geographic</a:t>
            </a:r>
            <a:endParaRPr>
              <a:solidFill>
                <a:schemeClr val="dk1"/>
              </a:solidFill>
              <a:latin typeface="Oswald"/>
              <a:ea typeface="Oswald"/>
              <a:cs typeface="Oswald"/>
              <a:sym typeface="Oswald"/>
            </a:endParaRPr>
          </a:p>
          <a:p>
            <a:pPr marL="0" lvl="0" indent="0" algn="l" rtl="0">
              <a:lnSpc>
                <a:spcPct val="105000"/>
              </a:lnSpc>
              <a:spcBef>
                <a:spcPts val="0"/>
              </a:spcBef>
              <a:spcAft>
                <a:spcPts val="0"/>
              </a:spcAft>
              <a:buNone/>
            </a:pPr>
            <a:r>
              <a:rPr lang="en" u="sng">
                <a:solidFill>
                  <a:schemeClr val="hlink"/>
                </a:solidFill>
                <a:latin typeface="Oswald"/>
                <a:ea typeface="Oswald"/>
                <a:cs typeface="Oswald"/>
                <a:sym typeface="Oswald"/>
                <a:hlinkClick r:id="rId6"/>
              </a:rPr>
              <a:t>World’s first human head transplant a success, professor says</a:t>
            </a:r>
            <a:r>
              <a:rPr lang="en">
                <a:solidFill>
                  <a:schemeClr val="dk1"/>
                </a:solidFill>
                <a:latin typeface="Oswald"/>
                <a:ea typeface="Oswald"/>
                <a:cs typeface="Oswald"/>
                <a:sym typeface="Oswald"/>
              </a:rPr>
              <a:t> by NY Post</a:t>
            </a:r>
            <a:endParaRPr>
              <a:solidFill>
                <a:schemeClr val="dk1"/>
              </a:solidFill>
              <a:latin typeface="Oswald"/>
              <a:ea typeface="Oswald"/>
              <a:cs typeface="Oswald"/>
              <a:sym typeface="Oswald"/>
            </a:endParaRPr>
          </a:p>
          <a:p>
            <a:pPr marL="0" lvl="0" indent="0" algn="l" rtl="0">
              <a:lnSpc>
                <a:spcPct val="121100"/>
              </a:lnSpc>
              <a:spcBef>
                <a:spcPts val="600"/>
              </a:spcBef>
              <a:spcAft>
                <a:spcPts val="0"/>
              </a:spcAft>
              <a:buNone/>
            </a:pPr>
            <a:endParaRPr>
              <a:solidFill>
                <a:schemeClr val="dk1"/>
              </a:solidFill>
              <a:latin typeface="Oswald"/>
              <a:ea typeface="Oswald"/>
              <a:cs typeface="Oswald"/>
              <a:sym typeface="Oswald"/>
            </a:endParaRPr>
          </a:p>
          <a:p>
            <a:pPr marL="0" lvl="0" indent="0" algn="l" rtl="0">
              <a:lnSpc>
                <a:spcPct val="125000"/>
              </a:lnSpc>
              <a:spcBef>
                <a:spcPts val="2000"/>
              </a:spcBef>
              <a:spcAft>
                <a:spcPts val="0"/>
              </a:spcAft>
              <a:buNone/>
            </a:pPr>
            <a:endParaRPr>
              <a:solidFill>
                <a:schemeClr val="dk1"/>
              </a:solidFill>
              <a:latin typeface="Oswald"/>
              <a:ea typeface="Oswald"/>
              <a:cs typeface="Oswald"/>
              <a:sym typeface="Oswald"/>
            </a:endParaRPr>
          </a:p>
          <a:p>
            <a:pPr marL="0" lvl="0" indent="0" algn="l" rtl="0">
              <a:spcBef>
                <a:spcPts val="10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90250" y="1059100"/>
            <a:ext cx="6227100" cy="35580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endParaRPr sz="2000"/>
          </a:p>
          <a:p>
            <a:pPr marL="457200" lvl="0" indent="-317500" algn="l" rtl="0">
              <a:spcBef>
                <a:spcPts val="0"/>
              </a:spcBef>
              <a:spcAft>
                <a:spcPts val="0"/>
              </a:spcAft>
              <a:buSzPct val="100000"/>
              <a:buAutoNum type="arabicPeriod"/>
            </a:pPr>
            <a:r>
              <a:rPr lang="en" sz="1555"/>
              <a:t>History</a:t>
            </a:r>
            <a:endParaRPr sz="1555"/>
          </a:p>
          <a:p>
            <a:pPr marL="457200" lvl="0" indent="0" algn="l" rtl="0">
              <a:spcBef>
                <a:spcPts val="0"/>
              </a:spcBef>
              <a:spcAft>
                <a:spcPts val="0"/>
              </a:spcAft>
              <a:buNone/>
            </a:pPr>
            <a:endParaRPr sz="1555"/>
          </a:p>
          <a:p>
            <a:pPr marL="914400" lvl="1" indent="-317500" algn="l" rtl="0">
              <a:spcBef>
                <a:spcPts val="0"/>
              </a:spcBef>
              <a:spcAft>
                <a:spcPts val="0"/>
              </a:spcAft>
              <a:buSzPct val="100000"/>
              <a:buAutoNum type="alphaLcPeriod"/>
            </a:pPr>
            <a:r>
              <a:rPr lang="en" sz="1555"/>
              <a:t>Who</a:t>
            </a:r>
            <a:endParaRPr sz="1555"/>
          </a:p>
          <a:p>
            <a:pPr marL="914400" lvl="0" indent="0" algn="l" rtl="0">
              <a:spcBef>
                <a:spcPts val="0"/>
              </a:spcBef>
              <a:spcAft>
                <a:spcPts val="0"/>
              </a:spcAft>
              <a:buNone/>
            </a:pPr>
            <a:endParaRPr sz="1555"/>
          </a:p>
          <a:p>
            <a:pPr marL="914400" lvl="1" indent="-317500" algn="l" rtl="0">
              <a:spcBef>
                <a:spcPts val="0"/>
              </a:spcBef>
              <a:spcAft>
                <a:spcPts val="0"/>
              </a:spcAft>
              <a:buSzPct val="100000"/>
              <a:buAutoNum type="alphaLcPeriod"/>
            </a:pPr>
            <a:r>
              <a:rPr lang="en" sz="1555"/>
              <a:t>When</a:t>
            </a:r>
            <a:endParaRPr sz="1555"/>
          </a:p>
          <a:p>
            <a:pPr marL="457200" lvl="0" indent="0" algn="l" rtl="0">
              <a:spcBef>
                <a:spcPts val="0"/>
              </a:spcBef>
              <a:spcAft>
                <a:spcPts val="0"/>
              </a:spcAft>
              <a:buNone/>
            </a:pPr>
            <a:endParaRPr sz="1555"/>
          </a:p>
          <a:p>
            <a:pPr marL="457200" lvl="0" indent="-317500" algn="l" rtl="0">
              <a:spcBef>
                <a:spcPts val="0"/>
              </a:spcBef>
              <a:spcAft>
                <a:spcPts val="0"/>
              </a:spcAft>
              <a:buSzPct val="100000"/>
              <a:buAutoNum type="arabicPeriod"/>
            </a:pPr>
            <a:r>
              <a:rPr lang="en" sz="1555"/>
              <a:t>Plan and Implantation</a:t>
            </a:r>
            <a:endParaRPr sz="1555"/>
          </a:p>
          <a:p>
            <a:pPr marL="457200" lvl="0" indent="0" algn="l" rtl="0">
              <a:spcBef>
                <a:spcPts val="0"/>
              </a:spcBef>
              <a:spcAft>
                <a:spcPts val="0"/>
              </a:spcAft>
              <a:buNone/>
            </a:pPr>
            <a:endParaRPr sz="1555"/>
          </a:p>
          <a:p>
            <a:pPr marL="457200" lvl="0" indent="-317500" algn="l" rtl="0">
              <a:spcBef>
                <a:spcPts val="0"/>
              </a:spcBef>
              <a:spcAft>
                <a:spcPts val="0"/>
              </a:spcAft>
              <a:buSzPct val="100000"/>
              <a:buAutoNum type="arabicPeriod"/>
            </a:pPr>
            <a:r>
              <a:rPr lang="en" sz="1555"/>
              <a:t>Pros</a:t>
            </a:r>
            <a:endParaRPr sz="1555"/>
          </a:p>
          <a:p>
            <a:pPr marL="457200" lvl="0" indent="0" algn="l" rtl="0">
              <a:spcBef>
                <a:spcPts val="0"/>
              </a:spcBef>
              <a:spcAft>
                <a:spcPts val="0"/>
              </a:spcAft>
              <a:buNone/>
            </a:pPr>
            <a:endParaRPr sz="1555"/>
          </a:p>
          <a:p>
            <a:pPr marL="457200" lvl="0" indent="-317500" algn="l" rtl="0">
              <a:spcBef>
                <a:spcPts val="0"/>
              </a:spcBef>
              <a:spcAft>
                <a:spcPts val="0"/>
              </a:spcAft>
              <a:buSzPct val="100000"/>
              <a:buAutoNum type="arabicPeriod"/>
            </a:pPr>
            <a:r>
              <a:rPr lang="en" sz="1555"/>
              <a:t>Cons</a:t>
            </a:r>
            <a:endParaRPr sz="1555"/>
          </a:p>
          <a:p>
            <a:pPr marL="457200" lvl="0" indent="0" algn="l" rtl="0">
              <a:spcBef>
                <a:spcPts val="0"/>
              </a:spcBef>
              <a:spcAft>
                <a:spcPts val="0"/>
              </a:spcAft>
              <a:buNone/>
            </a:pPr>
            <a:endParaRPr sz="1555"/>
          </a:p>
          <a:p>
            <a:pPr marL="457200" lvl="0" indent="-317500" algn="l" rtl="0">
              <a:spcBef>
                <a:spcPts val="0"/>
              </a:spcBef>
              <a:spcAft>
                <a:spcPts val="0"/>
              </a:spcAft>
              <a:buSzPct val="100000"/>
              <a:buAutoNum type="arabicPeriod"/>
            </a:pPr>
            <a:r>
              <a:rPr lang="en" sz="1555"/>
              <a:t>Summary</a:t>
            </a:r>
            <a:endParaRPr sz="1555"/>
          </a:p>
          <a:p>
            <a:pPr marL="0" lvl="0" indent="0" algn="l" rtl="0">
              <a:spcBef>
                <a:spcPts val="0"/>
              </a:spcBef>
              <a:spcAft>
                <a:spcPts val="0"/>
              </a:spcAft>
              <a:buNone/>
            </a:pPr>
            <a:endParaRPr sz="1555"/>
          </a:p>
          <a:p>
            <a:pPr marL="457200" lvl="0" indent="-317500" algn="l" rtl="0">
              <a:spcBef>
                <a:spcPts val="0"/>
              </a:spcBef>
              <a:spcAft>
                <a:spcPts val="0"/>
              </a:spcAft>
              <a:buSzPct val="100000"/>
              <a:buAutoNum type="arabicPeriod"/>
            </a:pPr>
            <a:r>
              <a:rPr lang="en" sz="1555"/>
              <a:t>Sources</a:t>
            </a:r>
            <a:endParaRPr sz="1555"/>
          </a:p>
        </p:txBody>
      </p:sp>
      <p:sp>
        <p:nvSpPr>
          <p:cNvPr id="66" name="Google Shape;66;p14"/>
          <p:cNvSpPr txBox="1"/>
          <p:nvPr/>
        </p:nvSpPr>
        <p:spPr>
          <a:xfrm>
            <a:off x="490250" y="427900"/>
            <a:ext cx="64545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900">
                <a:solidFill>
                  <a:schemeClr val="lt1"/>
                </a:solidFill>
                <a:latin typeface="Oswald SemiBold"/>
                <a:ea typeface="Oswald SemiBold"/>
                <a:cs typeface="Oswald SemiBold"/>
                <a:sym typeface="Oswald SemiBold"/>
              </a:rPr>
              <a:t>O V E R V I E W</a:t>
            </a:r>
            <a:endParaRPr sz="2900">
              <a:solidFill>
                <a:schemeClr val="lt1"/>
              </a:solidFill>
              <a:latin typeface="Oswald SemiBold"/>
              <a:ea typeface="Oswald SemiBold"/>
              <a:cs typeface="Oswald SemiBold"/>
              <a:sym typeface="Oswald SemiBold"/>
            </a:endParaRPr>
          </a:p>
        </p:txBody>
      </p:sp>
      <p:pic>
        <p:nvPicPr>
          <p:cNvPr id="67" name="Google Shape;67;p14"/>
          <p:cNvPicPr preferRelativeResize="0"/>
          <p:nvPr/>
        </p:nvPicPr>
        <p:blipFill>
          <a:blip r:embed="rId3">
            <a:alphaModFix/>
          </a:blip>
          <a:stretch>
            <a:fillRect/>
          </a:stretch>
        </p:blipFill>
        <p:spPr>
          <a:xfrm>
            <a:off x="4412310" y="1135300"/>
            <a:ext cx="4108640" cy="3405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History</a:t>
            </a:r>
            <a:endParaRPr/>
          </a:p>
        </p:txBody>
      </p:sp>
      <p:sp>
        <p:nvSpPr>
          <p:cNvPr id="73" name="Google Shape;73;p15"/>
          <p:cNvSpPr txBox="1">
            <a:spLocks noGrp="1"/>
          </p:cNvSpPr>
          <p:nvPr>
            <p:ph type="body" idx="1"/>
          </p:nvPr>
        </p:nvSpPr>
        <p:spPr>
          <a:xfrm>
            <a:off x="311700" y="1311300"/>
            <a:ext cx="4349100" cy="325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latin typeface="Oswald SemiBold"/>
                <a:ea typeface="Oswald SemiBold"/>
                <a:cs typeface="Oswald SemiBold"/>
                <a:sym typeface="Oswald SemiBold"/>
              </a:rPr>
              <a:t>Who:</a:t>
            </a:r>
            <a:endParaRPr>
              <a:solidFill>
                <a:schemeClr val="dk1"/>
              </a:solidFill>
              <a:latin typeface="Oswald SemiBold"/>
              <a:ea typeface="Oswald SemiBold"/>
              <a:cs typeface="Oswald SemiBold"/>
              <a:sym typeface="Oswald SemiBold"/>
            </a:endParaRPr>
          </a:p>
          <a:p>
            <a:pPr marL="457200" lvl="0" indent="-317500" algn="l" rtl="0">
              <a:spcBef>
                <a:spcPts val="1200"/>
              </a:spcBef>
              <a:spcAft>
                <a:spcPts val="0"/>
              </a:spcAft>
              <a:buClr>
                <a:schemeClr val="dk1"/>
              </a:buClr>
              <a:buSzPts val="1400"/>
              <a:buFont typeface="Oswald"/>
              <a:buChar char="●"/>
            </a:pPr>
            <a:r>
              <a:rPr lang="en" sz="1400">
                <a:solidFill>
                  <a:schemeClr val="dk1"/>
                </a:solidFill>
                <a:latin typeface="Oswald"/>
                <a:ea typeface="Oswald"/>
                <a:cs typeface="Oswald"/>
                <a:sym typeface="Oswald"/>
              </a:rPr>
              <a:t>The challenge faced by vascular surgeons was how to cut and repair an injured vessel and subsequently restore blood flow without interrupting circulation</a:t>
            </a:r>
            <a:endParaRPr sz="1400">
              <a:solidFill>
                <a:schemeClr val="dk1"/>
              </a:solidFill>
              <a:latin typeface="Oswald"/>
              <a:ea typeface="Oswald"/>
              <a:cs typeface="Oswald"/>
              <a:sym typeface="Oswald"/>
            </a:endParaRPr>
          </a:p>
          <a:p>
            <a:pPr marL="457200" marR="292100" lvl="0" indent="-317500" algn="l" rtl="0">
              <a:lnSpc>
                <a:spcPct val="1375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Italian scientist Sergio Canavero and Chinese surgeon Xiaoping Ren are developing a plan to transplant a human head — right down to neck bolts and electricity.</a:t>
            </a:r>
            <a:endParaRPr sz="1400">
              <a:solidFill>
                <a:schemeClr val="dk1"/>
              </a:solidFill>
              <a:latin typeface="Oswald"/>
              <a:ea typeface="Oswald"/>
              <a:cs typeface="Oswald"/>
              <a:sym typeface="Oswald"/>
            </a:endParaRPr>
          </a:p>
          <a:p>
            <a:pPr marL="457200" marR="292100" lvl="0" indent="-317500" algn="l" rtl="0">
              <a:lnSpc>
                <a:spcPct val="1375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Their focus is to help patients with spinal cord injuries and paralysis.</a:t>
            </a:r>
            <a:endParaRPr sz="1400">
              <a:solidFill>
                <a:schemeClr val="dk1"/>
              </a:solidFill>
              <a:latin typeface="Oswald"/>
              <a:ea typeface="Oswald"/>
              <a:cs typeface="Oswald"/>
              <a:sym typeface="Oswald"/>
            </a:endParaRPr>
          </a:p>
          <a:p>
            <a:pPr marL="457200" lvl="0" indent="-317500" algn="l" rtl="0">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French surgeon, Dr. Alexis Carrel,</a:t>
            </a:r>
            <a:endParaRPr sz="1400">
              <a:solidFill>
                <a:schemeClr val="dk1"/>
              </a:solidFill>
              <a:latin typeface="Oswald"/>
              <a:ea typeface="Oswald"/>
              <a:cs typeface="Oswald"/>
              <a:sym typeface="Oswald"/>
            </a:endParaRPr>
          </a:p>
        </p:txBody>
      </p:sp>
      <p:pic>
        <p:nvPicPr>
          <p:cNvPr id="74" name="Google Shape;74;p15"/>
          <p:cNvPicPr preferRelativeResize="0"/>
          <p:nvPr/>
        </p:nvPicPr>
        <p:blipFill>
          <a:blip r:embed="rId3">
            <a:alphaModFix/>
          </a:blip>
          <a:stretch>
            <a:fillRect/>
          </a:stretch>
        </p:blipFill>
        <p:spPr>
          <a:xfrm>
            <a:off x="5430375" y="409200"/>
            <a:ext cx="2883401" cy="4325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History</a:t>
            </a: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a:solidFill>
                  <a:schemeClr val="dk1"/>
                </a:solidFill>
                <a:latin typeface="Oswald"/>
                <a:ea typeface="Oswald"/>
                <a:cs typeface="Oswald"/>
                <a:sym typeface="Oswald"/>
              </a:rPr>
              <a:t>When:</a:t>
            </a:r>
            <a:endParaRPr sz="1900">
              <a:solidFill>
                <a:schemeClr val="dk1"/>
              </a:solidFill>
              <a:latin typeface="Oswald"/>
              <a:ea typeface="Oswald"/>
              <a:cs typeface="Oswald"/>
              <a:sym typeface="Oswald"/>
            </a:endParaRPr>
          </a:p>
          <a:p>
            <a:pPr marL="457200" lvl="0" indent="-323850" algn="l" rtl="0">
              <a:spcBef>
                <a:spcPts val="1200"/>
              </a:spcBef>
              <a:spcAft>
                <a:spcPts val="0"/>
              </a:spcAft>
              <a:buClr>
                <a:schemeClr val="dk1"/>
              </a:buClr>
              <a:buSzPts val="1500"/>
              <a:buFont typeface="Oswald"/>
              <a:buChar char="●"/>
            </a:pPr>
            <a:r>
              <a:rPr lang="en" sz="1500">
                <a:solidFill>
                  <a:schemeClr val="dk1"/>
                </a:solidFill>
                <a:latin typeface="Oswald"/>
                <a:ea typeface="Oswald"/>
                <a:cs typeface="Oswald"/>
                <a:sym typeface="Oswald"/>
              </a:rPr>
              <a:t>Ever since the early 1900s, people have discussed the possibility of head transplantation. However, transplantation surgery at that time faced many challenges.</a:t>
            </a:r>
            <a:endParaRPr sz="1500">
              <a:solidFill>
                <a:schemeClr val="dk1"/>
              </a:solidFill>
              <a:latin typeface="Oswald"/>
              <a:ea typeface="Oswald"/>
              <a:cs typeface="Oswald"/>
              <a:sym typeface="Oswald"/>
            </a:endParaRPr>
          </a:p>
          <a:p>
            <a:pPr marL="457200" lvl="0" indent="-323850" algn="l" rtl="0">
              <a:spcBef>
                <a:spcPts val="0"/>
              </a:spcBef>
              <a:spcAft>
                <a:spcPts val="0"/>
              </a:spcAft>
              <a:buClr>
                <a:schemeClr val="dk1"/>
              </a:buClr>
              <a:buSzPts val="1500"/>
              <a:buFont typeface="Oswald"/>
              <a:buChar char="●"/>
            </a:pPr>
            <a:r>
              <a:rPr lang="en" sz="1500">
                <a:solidFill>
                  <a:schemeClr val="dk1"/>
                </a:solidFill>
                <a:latin typeface="Oswald"/>
                <a:ea typeface="Oswald"/>
                <a:cs typeface="Oswald"/>
                <a:sym typeface="Oswald"/>
              </a:rPr>
              <a:t>In 1908, Carrel and American physiologist, Dr. Charles Guthrie, performed the first dog head transplantation.</a:t>
            </a:r>
            <a:endParaRPr sz="1500">
              <a:solidFill>
                <a:schemeClr val="dk1"/>
              </a:solidFill>
              <a:latin typeface="Oswald"/>
              <a:ea typeface="Oswald"/>
              <a:cs typeface="Oswald"/>
              <a:sym typeface="Oswald"/>
            </a:endParaRPr>
          </a:p>
          <a:p>
            <a:pPr marL="0" lvl="0" indent="0" algn="l" rtl="0">
              <a:spcBef>
                <a:spcPts val="1200"/>
              </a:spcBef>
              <a:spcAft>
                <a:spcPts val="0"/>
              </a:spcAft>
              <a:buNone/>
            </a:pPr>
            <a:endParaRPr sz="1500">
              <a:solidFill>
                <a:schemeClr val="dk1"/>
              </a:solidFill>
              <a:latin typeface="Oswald"/>
              <a:ea typeface="Oswald"/>
              <a:cs typeface="Oswald"/>
              <a:sym typeface="Oswald"/>
            </a:endParaRPr>
          </a:p>
          <a:p>
            <a:pPr marL="0" lvl="0" indent="0" algn="l" rtl="0">
              <a:spcBef>
                <a:spcPts val="1200"/>
              </a:spcBef>
              <a:spcAft>
                <a:spcPts val="1200"/>
              </a:spcAft>
              <a:buNone/>
            </a:pPr>
            <a:endParaRPr>
              <a:solidFill>
                <a:schemeClr val="dk1"/>
              </a:solidFill>
              <a:latin typeface="Oswald"/>
              <a:ea typeface="Oswald"/>
              <a:cs typeface="Oswald"/>
              <a:sym typeface="Oswald"/>
            </a:endParaRPr>
          </a:p>
        </p:txBody>
      </p:sp>
      <p:pic>
        <p:nvPicPr>
          <p:cNvPr id="81" name="Google Shape;81;p16"/>
          <p:cNvPicPr preferRelativeResize="0"/>
          <p:nvPr/>
        </p:nvPicPr>
        <p:blipFill>
          <a:blip r:embed="rId3">
            <a:alphaModFix/>
          </a:blip>
          <a:stretch>
            <a:fillRect/>
          </a:stretch>
        </p:blipFill>
        <p:spPr>
          <a:xfrm>
            <a:off x="1798115" y="2845849"/>
            <a:ext cx="5547776" cy="1858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Plan:</a:t>
            </a:r>
            <a:endParaRPr/>
          </a:p>
        </p:txBody>
      </p:sp>
      <p:sp>
        <p:nvSpPr>
          <p:cNvPr id="87" name="Google Shape;87;p17"/>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Clr>
                <a:schemeClr val="dk1"/>
              </a:buClr>
              <a:buSzPts val="2100"/>
              <a:buFont typeface="Oswald"/>
              <a:buChar char="●"/>
            </a:pPr>
            <a:r>
              <a:rPr lang="en" sz="2100">
                <a:solidFill>
                  <a:schemeClr val="dk1"/>
                </a:solidFill>
                <a:latin typeface="Oswald"/>
                <a:ea typeface="Oswald"/>
                <a:cs typeface="Oswald"/>
                <a:sym typeface="Oswald"/>
              </a:rPr>
              <a:t>Canavero has been talking up his plan for human head transplantation in TED talks and the media for decades, despite producing little in the way of scientific evidence, </a:t>
            </a:r>
            <a:endParaRPr sz="2100">
              <a:solidFill>
                <a:schemeClr val="dk1"/>
              </a:solidFill>
              <a:latin typeface="Oswald"/>
              <a:ea typeface="Oswald"/>
              <a:cs typeface="Oswald"/>
              <a:sym typeface="Oswald"/>
            </a:endParaRPr>
          </a:p>
        </p:txBody>
      </p:sp>
      <p:pic>
        <p:nvPicPr>
          <p:cNvPr id="88" name="Google Shape;88;p17"/>
          <p:cNvPicPr preferRelativeResize="0"/>
          <p:nvPr/>
        </p:nvPicPr>
        <p:blipFill>
          <a:blip r:embed="rId3">
            <a:alphaModFix/>
          </a:blip>
          <a:stretch>
            <a:fillRect/>
          </a:stretch>
        </p:blipFill>
        <p:spPr>
          <a:xfrm>
            <a:off x="5354500" y="712653"/>
            <a:ext cx="2899449" cy="1629950"/>
          </a:xfrm>
          <a:prstGeom prst="rect">
            <a:avLst/>
          </a:prstGeom>
          <a:noFill/>
          <a:ln>
            <a:noFill/>
          </a:ln>
        </p:spPr>
      </p:pic>
      <p:pic>
        <p:nvPicPr>
          <p:cNvPr id="89" name="Google Shape;89;p17"/>
          <p:cNvPicPr preferRelativeResize="0"/>
          <p:nvPr/>
        </p:nvPicPr>
        <p:blipFill>
          <a:blip r:embed="rId4">
            <a:alphaModFix/>
          </a:blip>
          <a:stretch>
            <a:fillRect/>
          </a:stretch>
        </p:blipFill>
        <p:spPr>
          <a:xfrm>
            <a:off x="5354500" y="2840401"/>
            <a:ext cx="2899449" cy="1629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a:t>
            </a:r>
            <a:endParaRPr/>
          </a:p>
        </p:txBody>
      </p:sp>
      <p:sp>
        <p:nvSpPr>
          <p:cNvPr id="95" name="Google Shape;95;p18"/>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17500" algn="l" rtl="0">
              <a:lnSpc>
                <a:spcPct val="144827"/>
              </a:lnSpc>
              <a:spcBef>
                <a:spcPts val="900"/>
              </a:spcBef>
              <a:spcAft>
                <a:spcPts val="0"/>
              </a:spcAft>
              <a:buClr>
                <a:schemeClr val="dk1"/>
              </a:buClr>
              <a:buSzPts val="1400"/>
              <a:buFont typeface="Oswald"/>
              <a:buChar char="●"/>
            </a:pPr>
            <a:r>
              <a:rPr lang="en" sz="1400">
                <a:solidFill>
                  <a:schemeClr val="dk1"/>
                </a:solidFill>
                <a:latin typeface="Oswald"/>
                <a:ea typeface="Oswald"/>
                <a:cs typeface="Oswald"/>
                <a:sym typeface="Oswald"/>
              </a:rPr>
              <a:t>Many of the headlines say so. “No, Human Head Transplants Will Not Be Possible by 2017,” said Popular Science. The International Business Times pronounced head transplants “</a:t>
            </a:r>
            <a:r>
              <a:rPr lang="en" sz="1400">
                <a:solidFill>
                  <a:schemeClr val="dk1"/>
                </a:solidFill>
                <a:uFill>
                  <a:noFill/>
                </a:uFill>
                <a:latin typeface="Oswald"/>
                <a:ea typeface="Oswald"/>
                <a:cs typeface="Oswald"/>
                <a:sym typeface="Oswald"/>
                <a:hlinkClick r:id="rId3">
                  <a:extLst>
                    <a:ext uri="{A12FA001-AC4F-418D-AE19-62706E023703}">
                      <ahyp:hlinkClr xmlns:ahyp="http://schemas.microsoft.com/office/drawing/2018/hyperlinkcolor" val="tx"/>
                    </a:ext>
                  </a:extLst>
                </a:hlinkClick>
              </a:rPr>
              <a:t>not a thing</a:t>
            </a:r>
            <a:r>
              <a:rPr lang="en" sz="1400">
                <a:solidFill>
                  <a:schemeClr val="dk1"/>
                </a:solidFill>
                <a:latin typeface="Oswald"/>
                <a:ea typeface="Oswald"/>
                <a:cs typeface="Oswald"/>
                <a:sym typeface="Oswald"/>
              </a:rPr>
              <a:t>.”</a:t>
            </a:r>
            <a:endParaRPr sz="1400">
              <a:solidFill>
                <a:schemeClr val="dk1"/>
              </a:solidFill>
              <a:latin typeface="Oswald"/>
              <a:ea typeface="Oswald"/>
              <a:cs typeface="Oswald"/>
              <a:sym typeface="Oswald"/>
            </a:endParaRPr>
          </a:p>
          <a:p>
            <a:pPr marL="457200" lvl="0" indent="-317500" algn="l" rtl="0">
              <a:lnSpc>
                <a:spcPct val="144827"/>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“The first human transplant on human cadavers has been done. A full head swap between brain-dead organ donors is the next stage,” Canavero said at a press conference in Vienna, the Telegraph of the UK reported.</a:t>
            </a:r>
            <a:endParaRPr sz="1400">
              <a:solidFill>
                <a:schemeClr val="dk1"/>
              </a:solidFill>
              <a:latin typeface="Oswald"/>
              <a:ea typeface="Oswald"/>
              <a:cs typeface="Oswald"/>
              <a:sym typeface="Oswald"/>
            </a:endParaRPr>
          </a:p>
          <a:p>
            <a:pPr marL="0" lvl="0" indent="0" algn="l" rtl="0">
              <a:spcBef>
                <a:spcPts val="1800"/>
              </a:spcBef>
              <a:spcAft>
                <a:spcPts val="0"/>
              </a:spcAft>
              <a:buNone/>
            </a:pPr>
            <a:endParaRPr sz="1400">
              <a:solidFill>
                <a:schemeClr val="dk1"/>
              </a:solidFill>
              <a:latin typeface="Oswald"/>
              <a:ea typeface="Oswald"/>
              <a:cs typeface="Oswald"/>
              <a:sym typeface="Oswald"/>
            </a:endParaRPr>
          </a:p>
          <a:p>
            <a:pPr marL="0" lvl="0" indent="0" algn="l" rtl="0">
              <a:spcBef>
                <a:spcPts val="0"/>
              </a:spcBef>
              <a:spcAft>
                <a:spcPts val="1200"/>
              </a:spcAft>
              <a:buNone/>
            </a:pPr>
            <a:endParaRPr sz="1400">
              <a:solidFill>
                <a:schemeClr val="dk1"/>
              </a:solidFill>
              <a:latin typeface="Oswald"/>
              <a:ea typeface="Oswald"/>
              <a:cs typeface="Oswald"/>
              <a:sym typeface="Oswald"/>
            </a:endParaRPr>
          </a:p>
        </p:txBody>
      </p:sp>
      <p:pic>
        <p:nvPicPr>
          <p:cNvPr id="96" name="Google Shape;96;p18" title="Chart"/>
          <p:cNvPicPr preferRelativeResize="0"/>
          <p:nvPr/>
        </p:nvPicPr>
        <p:blipFill>
          <a:blip r:embed="rId4">
            <a:alphaModFix/>
          </a:blip>
          <a:stretch>
            <a:fillRect/>
          </a:stretch>
        </p:blipFill>
        <p:spPr>
          <a:xfrm>
            <a:off x="4724400" y="1170125"/>
            <a:ext cx="4267200" cy="26385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65500" y="1235750"/>
            <a:ext cx="4045200" cy="1710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6000"/>
              <a:t>PROS</a:t>
            </a:r>
            <a:endParaRPr sz="6500"/>
          </a:p>
        </p:txBody>
      </p:sp>
      <p:sp>
        <p:nvSpPr>
          <p:cNvPr id="102" name="Google Shape;102;p1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457200" lvl="0" indent="-304800" algn="l" rtl="0">
              <a:lnSpc>
                <a:spcPct val="163200"/>
              </a:lnSpc>
              <a:spcBef>
                <a:spcPts val="900"/>
              </a:spcBef>
              <a:spcAft>
                <a:spcPts val="0"/>
              </a:spcAft>
              <a:buClr>
                <a:schemeClr val="accent1"/>
              </a:buClr>
              <a:buSzPts val="1200"/>
              <a:buFont typeface="Oswald"/>
              <a:buChar char="●"/>
            </a:pPr>
            <a:r>
              <a:rPr lang="en" sz="1200">
                <a:solidFill>
                  <a:schemeClr val="accent1"/>
                </a:solidFill>
                <a:highlight>
                  <a:srgbClr val="FFFFFF"/>
                </a:highlight>
                <a:latin typeface="Oswald"/>
                <a:ea typeface="Oswald"/>
                <a:cs typeface="Oswald"/>
                <a:sym typeface="Oswald"/>
              </a:rPr>
              <a:t>And what would we make of it if someone </a:t>
            </a:r>
            <a:r>
              <a:rPr lang="en" sz="1200" i="1">
                <a:solidFill>
                  <a:schemeClr val="accent1"/>
                </a:solidFill>
                <a:highlight>
                  <a:srgbClr val="FFFFFF"/>
                </a:highlight>
                <a:latin typeface="Oswald"/>
                <a:ea typeface="Oswald"/>
                <a:cs typeface="Oswald"/>
                <a:sym typeface="Oswald"/>
              </a:rPr>
              <a:t>did</a:t>
            </a:r>
            <a:r>
              <a:rPr lang="en" sz="1200">
                <a:solidFill>
                  <a:schemeClr val="accent1"/>
                </a:solidFill>
                <a:highlight>
                  <a:srgbClr val="FFFFFF"/>
                </a:highlight>
                <a:latin typeface="Oswald"/>
                <a:ea typeface="Oswald"/>
                <a:cs typeface="Oswald"/>
                <a:sym typeface="Oswald"/>
              </a:rPr>
              <a:t> go there? It might well be impossible to deliver what the public might expect: a person who walks around perfectly normal except for their mismatched body. But what if a head-transplant patient—say someone who was dying of an incurable disease, or a quadriplegic with failing organs—were to live several years attached to a paralyzed body? Is that a success?</a:t>
            </a:r>
            <a:endParaRPr/>
          </a:p>
        </p:txBody>
      </p:sp>
      <p:sp>
        <p:nvSpPr>
          <p:cNvPr id="103" name="Google Shape;103;p19"/>
          <p:cNvSpPr txBox="1">
            <a:spLocks noGrp="1"/>
          </p:cNvSpPr>
          <p:nvPr>
            <p:ph type="subTitle" idx="1"/>
          </p:nvPr>
        </p:nvSpPr>
        <p:spPr>
          <a:xfrm>
            <a:off x="265500" y="294605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To the advancement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265500" y="1134900"/>
            <a:ext cx="4045200" cy="1710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6000"/>
              <a:t>CONS</a:t>
            </a:r>
            <a:endParaRPr sz="6000"/>
          </a:p>
        </p:txBody>
      </p:sp>
      <p:sp>
        <p:nvSpPr>
          <p:cNvPr id="109" name="Google Shape;109;p2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04800" algn="l" rtl="0">
              <a:lnSpc>
                <a:spcPct val="163200"/>
              </a:lnSpc>
              <a:spcBef>
                <a:spcPts val="900"/>
              </a:spcBef>
              <a:spcAft>
                <a:spcPts val="0"/>
              </a:spcAft>
              <a:buClr>
                <a:schemeClr val="accent1"/>
              </a:buClr>
              <a:buSzPts val="1200"/>
              <a:buFont typeface="Oswald"/>
              <a:buChar char="●"/>
            </a:pPr>
            <a:r>
              <a:rPr lang="en" sz="1200">
                <a:solidFill>
                  <a:schemeClr val="accent1"/>
                </a:solidFill>
                <a:highlight>
                  <a:srgbClr val="FFFFFF"/>
                </a:highlight>
                <a:latin typeface="Oswald"/>
                <a:ea typeface="Oswald"/>
                <a:cs typeface="Oswald"/>
                <a:sym typeface="Oswald"/>
              </a:rPr>
              <a:t>If he does actually try to go through with it, suddenly head transplants </a:t>
            </a:r>
            <a:r>
              <a:rPr lang="en" sz="1200" i="1">
                <a:solidFill>
                  <a:schemeClr val="accent1"/>
                </a:solidFill>
                <a:highlight>
                  <a:srgbClr val="FFFFFF"/>
                </a:highlight>
                <a:latin typeface="Oswald"/>
                <a:ea typeface="Oswald"/>
                <a:cs typeface="Oswald"/>
                <a:sym typeface="Oswald"/>
              </a:rPr>
              <a:t>will</a:t>
            </a:r>
            <a:r>
              <a:rPr lang="en" sz="1200">
                <a:solidFill>
                  <a:schemeClr val="accent1"/>
                </a:solidFill>
                <a:highlight>
                  <a:srgbClr val="FFFFFF"/>
                </a:highlight>
                <a:latin typeface="Oswald"/>
                <a:ea typeface="Oswald"/>
                <a:cs typeface="Oswald"/>
                <a:sym typeface="Oswald"/>
              </a:rPr>
              <a:t> be a thing. And even if the plan fizzles, we might want to figure out whether we even want to go there, before someone does.</a:t>
            </a:r>
            <a:endParaRPr sz="1200">
              <a:solidFill>
                <a:schemeClr val="accent1"/>
              </a:solidFill>
              <a:highlight>
                <a:srgbClr val="FFFFFF"/>
              </a:highlight>
              <a:latin typeface="Oswald"/>
              <a:ea typeface="Oswald"/>
              <a:cs typeface="Oswald"/>
              <a:sym typeface="Oswald"/>
            </a:endParaRPr>
          </a:p>
          <a:p>
            <a:pPr marL="0" lvl="0" indent="0" algn="l" rtl="0">
              <a:spcBef>
                <a:spcPts val="1800"/>
              </a:spcBef>
              <a:spcAft>
                <a:spcPts val="1200"/>
              </a:spcAft>
              <a:buNone/>
            </a:pPr>
            <a:endParaRPr sz="1200">
              <a:solidFill>
                <a:schemeClr val="accent1"/>
              </a:solidFill>
              <a:latin typeface="Oswald"/>
              <a:ea typeface="Oswald"/>
              <a:cs typeface="Oswald"/>
              <a:sym typeface="Oswald"/>
            </a:endParaRPr>
          </a:p>
        </p:txBody>
      </p:sp>
      <p:sp>
        <p:nvSpPr>
          <p:cNvPr id="110" name="Google Shape;110;p20"/>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To the advancement</a:t>
            </a:r>
            <a:endParaRPr/>
          </a:p>
        </p:txBody>
      </p:sp>
      <p:pic>
        <p:nvPicPr>
          <p:cNvPr id="111" name="Google Shape;111;p20"/>
          <p:cNvPicPr preferRelativeResize="0"/>
          <p:nvPr/>
        </p:nvPicPr>
        <p:blipFill>
          <a:blip r:embed="rId3">
            <a:alphaModFix/>
          </a:blip>
          <a:stretch>
            <a:fillRect/>
          </a:stretch>
        </p:blipFill>
        <p:spPr>
          <a:xfrm>
            <a:off x="5429250" y="3054600"/>
            <a:ext cx="2857500" cy="16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490250" y="526350"/>
            <a:ext cx="2460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Summary</a:t>
            </a:r>
            <a:endParaRPr/>
          </a:p>
        </p:txBody>
      </p:sp>
      <p:sp>
        <p:nvSpPr>
          <p:cNvPr id="117" name="Google Shape;117;p21"/>
          <p:cNvSpPr txBox="1"/>
          <p:nvPr/>
        </p:nvSpPr>
        <p:spPr>
          <a:xfrm>
            <a:off x="4572000" y="540000"/>
            <a:ext cx="33939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chemeClr val="accent1"/>
                </a:solidFill>
                <a:latin typeface="Oswald"/>
                <a:ea typeface="Oswald"/>
                <a:cs typeface="Oswald"/>
                <a:sym typeface="Oswald"/>
              </a:rPr>
              <a:t>I think that this is a very interesting innovative science. I do not know which side I stand on for if this is ethical or not. I can see both sides. On one side this is a large step in neuroscience and would be a miracle for people who have conditions that cannot be helped. On the other hand we do not know how many subjects they will need for testing.</a:t>
            </a:r>
            <a:endParaRPr sz="2100">
              <a:solidFill>
                <a:schemeClr val="accent1"/>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803</Words>
  <Application>Microsoft Macintosh PowerPoint</Application>
  <PresentationFormat>On-screen Show (16:9)</PresentationFormat>
  <Paragraphs>55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Average</vt:lpstr>
      <vt:lpstr>Oswald</vt:lpstr>
      <vt:lpstr>Oswald SemiBold</vt:lpstr>
      <vt:lpstr>Arial</vt:lpstr>
      <vt:lpstr>Slate</vt:lpstr>
      <vt:lpstr>Head Transplants</vt:lpstr>
      <vt:lpstr> History  Who  When  Plan and Implantation  Pros  Cons  Summary  Sources</vt:lpstr>
      <vt:lpstr>History</vt:lpstr>
      <vt:lpstr>History</vt:lpstr>
      <vt:lpstr>Plan:</vt:lpstr>
      <vt:lpstr>Implementation:</vt:lpstr>
      <vt:lpstr>PROS</vt:lpstr>
      <vt:lpstr>CONS</vt:lpstr>
      <vt:lpstr>Summary</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 Transplants</dc:title>
  <cp:lastModifiedBy>SEARE, MARIE-CLAIRE J</cp:lastModifiedBy>
  <cp:revision>1</cp:revision>
  <dcterms:modified xsi:type="dcterms:W3CDTF">2022-05-24T19:05:20Z</dcterms:modified>
</cp:coreProperties>
</file>