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9" r:id="rId5"/>
    <p:sldId id="265" r:id="rId6"/>
    <p:sldId id="260" r:id="rId7"/>
    <p:sldId id="266" r:id="rId8"/>
    <p:sldId id="261" r:id="rId9"/>
    <p:sldId id="269" r:id="rId10"/>
    <p:sldId id="268" r:id="rId11"/>
    <p:sldId id="283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4" r:id="rId26"/>
    <p:sldId id="288" r:id="rId27"/>
    <p:sldId id="285" r:id="rId28"/>
    <p:sldId id="291" r:id="rId29"/>
    <p:sldId id="286" r:id="rId30"/>
    <p:sldId id="287" r:id="rId31"/>
    <p:sldId id="292" r:id="rId32"/>
    <p:sldId id="293" r:id="rId33"/>
    <p:sldId id="289" r:id="rId34"/>
    <p:sldId id="294" r:id="rId35"/>
    <p:sldId id="295" r:id="rId36"/>
    <p:sldId id="29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4368"/>
    <a:srgbClr val="1D2E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999C-9DF0-4F22-A0A2-C3D9853380F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CCB0-8AFD-4224-8295-BD167DCD6C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9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999C-9DF0-4F22-A0A2-C3D9853380F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CCB0-8AFD-4224-8295-BD167DCD6C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0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999C-9DF0-4F22-A0A2-C3D9853380F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CCB0-8AFD-4224-8295-BD167DCD6C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0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999C-9DF0-4F22-A0A2-C3D9853380F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CCB0-8AFD-4224-8295-BD167DCD6C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8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999C-9DF0-4F22-A0A2-C3D9853380F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CCB0-8AFD-4224-8295-BD167DCD6C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5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999C-9DF0-4F22-A0A2-C3D9853380F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CCB0-8AFD-4224-8295-BD167DCD6C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1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999C-9DF0-4F22-A0A2-C3D9853380F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CCB0-8AFD-4224-8295-BD167DCD6C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5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999C-9DF0-4F22-A0A2-C3D9853380F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CCB0-8AFD-4224-8295-BD167DCD6C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999C-9DF0-4F22-A0A2-C3D9853380F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CCB0-8AFD-4224-8295-BD167DCD6C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66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999C-9DF0-4F22-A0A2-C3D9853380F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CCB0-8AFD-4224-8295-BD167DCD6C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9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999C-9DF0-4F22-A0A2-C3D9853380F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CCB0-8AFD-4224-8295-BD167DCD6C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2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7999C-9DF0-4F22-A0A2-C3D9853380F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1CCB0-8AFD-4224-8295-BD167DCD6C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csepi/IBM-Applied-Data-Schience-Capstone/blob/28dce424c3a8728a0b6d523d6fa81e328225ca9e/Data%20wrangling.ipynb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List_of_Falcon_9_and_Falcon_Heavy_launches?utm_medium=Exinfluencer&amp;utm_source=Exinfluencer&amp;utm_content=000026UJ&amp;utm_term=10006555&amp;utm_id=NA-SkillsNetwork-Channel-SkillsNetworkCoursesIBMDS0321ENSkillsNetwork26802033-2022-01-0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github.com/mcsepi/IBM-Applied-Data-Schience-Capstone/blob/28dce424c3a8728a0b6d523d6fa81e328225ca9e/Web%20scraping%20Falcon%209.ipynb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csepi/IBM-Applied-Data-Schience-Capstone/blob/28dce424c3a8728a0b6d523d6fa81e328225ca9e/Data%20wrangling.ipynb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csepi/IBM-Applied-Data-Schience-Capstone/blob/28dce424c3a8728a0b6d523d6fa81e328225ca9e/EDA%20with%20SQL.ipynb" TargetMode="External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csepi/IBM-Applied-Data-Schience-Capstone/blob/28dce424c3a8728a0b6d523d6fa81e328225ca9e/EDA%20with%20SQL.ipynb" TargetMode="External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csepi/IBM-Applied-Data-Schience-Capstone/blob/28dce424c3a8728a0b6d523d6fa81e328225ca9e/EDA%20with%20SQL.ipynb" TargetMode="External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csepi/IBM-Applied-Data-Schience-Capstone/blob/28dce424c3a8728a0b6d523d6fa81e328225ca9e/EDA%20with%20SQL.ipynb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mcsepi/IBM-Applied-Data-Schience-Capstone/blob/28dce424c3a8728a0b6d523d6fa81e328225ca9e/EDA%20with%20Visualisation.ipyn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mcsepi/IBM-Applied-Data-Schience-Capstone/blob/28dce424c3a8728a0b6d523d6fa81e328225ca9e/EDA%20with%20Visualisation.ipyn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mcsepi/IBM-Applied-Data-Schience-Capstone/blob/28dce424c3a8728a0b6d523d6fa81e328225ca9e/EDA%20with%20Visualisation.ipyn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mcsepi/IBM-Applied-Data-Schience-Capstone/blob/28dce424c3a8728a0b6d523d6fa81e328225ca9e/EDA%20with%20Visualisation.ipyn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mcsepi/IBM-Applied-Data-Schience-Capstone/blob/28dce424c3a8728a0b6d523d6fa81e328225ca9e/EDA%20with%20Visualisation.ipyn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mcsepi/IBM-Applied-Data-Schience-Capstone/blob/28dce424c3a8728a0b6d523d6fa81e328225ca9e/EDA%20with%20Visualisation.ipyn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5.png"/><Relationship Id="rId7" Type="http://schemas.openxmlformats.org/officeDocument/2006/relationships/image" Target="../media/image37.png"/><Relationship Id="rId2" Type="http://schemas.openxmlformats.org/officeDocument/2006/relationships/hyperlink" Target="https://github.com/mcsepi/IBM-Applied-Data-Schience-Capstone/blob/28dce424c3a8728a0b6d523d6fa81e328225ca9e/EDA%20with%20Visualisation.ipyn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1.png"/><Relationship Id="rId2" Type="http://schemas.openxmlformats.org/officeDocument/2006/relationships/hyperlink" Target="https://github.com/mcsepi/IBM-Applied-Data-Schience-Capstone/blob/28dce424c3a8728a0b6d523d6fa81e328225ca9e/EDA%20with%20Visualisation.ipyn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5.png"/><Relationship Id="rId7" Type="http://schemas.openxmlformats.org/officeDocument/2006/relationships/image" Target="../media/image45.png"/><Relationship Id="rId2" Type="http://schemas.openxmlformats.org/officeDocument/2006/relationships/hyperlink" Target="https://github.com/mcsepi/IBM-Applied-Data-Schience-Capstone/blob/d2b9bbc14f056cbef2c83b06558466c2bd461b2f/dash_app.p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csepi/IBM-Applied-Data-Schience-Capstone.git" TargetMode="External"/><Relationship Id="rId2" Type="http://schemas.openxmlformats.org/officeDocument/2006/relationships/hyperlink" Target="https://www.coursera.org/learn/applied-data-science-capston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github.com/mcsepi/IBM-Applied-Data-Schience-Capstone/blob/28dce424c3a8728a0b6d523d6fa81e328225ca9e/Data%20collection%20API.ipynb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csepi/IBM-Applied-Data-Schience-Capstone/blob/28dce424c3a8728a0b6d523d6fa81e328225ca9e/Data%20collection%20API.ipynb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latin typeface="+mn-lt"/>
              </a:rPr>
              <a:t>IBM Applied Data Science Space-X </a:t>
            </a:r>
            <a:endParaRPr lang="en-US" dirty="0">
              <a:latin typeface="+mn-l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021488"/>
            <a:ext cx="9144000" cy="1655762"/>
          </a:xfrm>
        </p:spPr>
        <p:txBody>
          <a:bodyPr/>
          <a:lstStyle/>
          <a:p>
            <a:r>
              <a:rPr lang="de-DE" dirty="0" smtClean="0"/>
              <a:t>Miklos Csepi </a:t>
            </a:r>
            <a:r>
              <a:rPr lang="de-DE" dirty="0" smtClean="0"/>
              <a:t>04</a:t>
            </a:r>
            <a:r>
              <a:rPr lang="de-DE" dirty="0" smtClean="0"/>
              <a:t>.02.2023</a:t>
            </a:r>
            <a:endParaRPr lang="en-US" dirty="0"/>
          </a:p>
        </p:txBody>
      </p:sp>
      <p:cxnSp>
        <p:nvCxnSpPr>
          <p:cNvPr id="4" name="Gerader Verbinder 3"/>
          <p:cNvCxnSpPr/>
          <p:nvPr/>
        </p:nvCxnSpPr>
        <p:spPr>
          <a:xfrm flipV="1">
            <a:off x="552973" y="3640822"/>
            <a:ext cx="11158058" cy="16778"/>
          </a:xfrm>
          <a:prstGeom prst="line">
            <a:avLst/>
          </a:prstGeom>
          <a:ln w="254000">
            <a:solidFill>
              <a:srgbClr val="2543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45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38200" y="1607511"/>
            <a:ext cx="10515600" cy="4508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doni MT" panose="02070603080606020203" pitchFamily="18" charset="0"/>
              </a:rPr>
              <a:t>	Collecting the data</a:t>
            </a:r>
            <a:endParaRPr lang="en-US" b="1" dirty="0">
              <a:latin typeface="Bodoni MT" panose="02070603080606020203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075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>
                <a:latin typeface="Bodoni MT" panose="02070603080606020203" pitchFamily="18" charset="0"/>
              </a:rPr>
              <a:t>Data wrangling</a:t>
            </a:r>
          </a:p>
          <a:p>
            <a:r>
              <a:rPr lang="de-DE" dirty="0" err="1" smtClean="0">
                <a:latin typeface="Bodoni MT" panose="02070603080606020203" pitchFamily="18" charset="0"/>
              </a:rPr>
              <a:t>Loading</a:t>
            </a:r>
            <a:r>
              <a:rPr lang="de-DE" dirty="0" smtClean="0">
                <a:latin typeface="Bodoni MT" panose="02070603080606020203" pitchFamily="18" charset="0"/>
              </a:rPr>
              <a:t> </a:t>
            </a:r>
            <a:r>
              <a:rPr lang="de-DE" dirty="0" err="1" smtClean="0">
                <a:latin typeface="Bodoni MT" panose="02070603080606020203" pitchFamily="18" charset="0"/>
              </a:rPr>
              <a:t>SpaceX</a:t>
            </a:r>
            <a:r>
              <a:rPr lang="de-DE" dirty="0" smtClean="0">
                <a:latin typeface="Bodoni MT" panose="02070603080606020203" pitchFamily="18" charset="0"/>
              </a:rPr>
              <a:t> </a:t>
            </a:r>
            <a:r>
              <a:rPr lang="de-DE" dirty="0" err="1" smtClean="0">
                <a:latin typeface="Bodoni MT" panose="02070603080606020203" pitchFamily="18" charset="0"/>
              </a:rPr>
              <a:t>dataset</a:t>
            </a:r>
            <a:endParaRPr lang="de-DE" dirty="0" smtClean="0">
              <a:latin typeface="Bodoni MT" panose="02070603080606020203" pitchFamily="18" charset="0"/>
            </a:endParaRPr>
          </a:p>
          <a:p>
            <a:r>
              <a:rPr lang="en-US" dirty="0">
                <a:latin typeface="Bodoni MT" panose="02070603080606020203" pitchFamily="18" charset="0"/>
              </a:rPr>
              <a:t>Identify and calculate the percentage of the missing values in each </a:t>
            </a:r>
            <a:r>
              <a:rPr lang="en-US" dirty="0" smtClean="0">
                <a:latin typeface="Bodoni MT" panose="02070603080606020203" pitchFamily="18" charset="0"/>
              </a:rPr>
              <a:t>attribute</a:t>
            </a:r>
          </a:p>
          <a:p>
            <a:r>
              <a:rPr lang="en-US" dirty="0">
                <a:latin typeface="Bodoni MT" panose="02070603080606020203" pitchFamily="18" charset="0"/>
              </a:rPr>
              <a:t>Identify which columns are numerical and </a:t>
            </a:r>
            <a:r>
              <a:rPr lang="en-US" dirty="0" smtClean="0">
                <a:latin typeface="Bodoni MT" panose="02070603080606020203" pitchFamily="18" charset="0"/>
              </a:rPr>
              <a:t>categorical</a:t>
            </a:r>
          </a:p>
          <a:p>
            <a:r>
              <a:rPr lang="en-US" dirty="0">
                <a:latin typeface="Bodoni MT" panose="02070603080606020203" pitchFamily="18" charset="0"/>
              </a:rPr>
              <a:t>Calculate the number of launches on each </a:t>
            </a:r>
            <a:r>
              <a:rPr lang="en-US" dirty="0" smtClean="0">
                <a:latin typeface="Bodoni MT" panose="02070603080606020203" pitchFamily="18" charset="0"/>
              </a:rPr>
              <a:t>site</a:t>
            </a:r>
          </a:p>
          <a:p>
            <a:r>
              <a:rPr lang="en-US" dirty="0">
                <a:latin typeface="Bodoni MT" panose="02070603080606020203" pitchFamily="18" charset="0"/>
              </a:rPr>
              <a:t>Calculate the number and occurrence of each </a:t>
            </a:r>
            <a:r>
              <a:rPr lang="en-US" dirty="0" smtClean="0">
                <a:latin typeface="Bodoni MT" panose="02070603080606020203" pitchFamily="18" charset="0"/>
              </a:rPr>
              <a:t>orbit</a:t>
            </a:r>
          </a:p>
          <a:p>
            <a:r>
              <a:rPr lang="en-US" dirty="0">
                <a:latin typeface="Bodoni MT" panose="02070603080606020203" pitchFamily="18" charset="0"/>
              </a:rPr>
              <a:t>Calculate the number and </a:t>
            </a:r>
            <a:r>
              <a:rPr lang="en-US" dirty="0" err="1">
                <a:latin typeface="Bodoni MT" panose="02070603080606020203" pitchFamily="18" charset="0"/>
              </a:rPr>
              <a:t>occurence</a:t>
            </a:r>
            <a:r>
              <a:rPr lang="en-US" dirty="0">
                <a:latin typeface="Bodoni MT" panose="02070603080606020203" pitchFamily="18" charset="0"/>
              </a:rPr>
              <a:t> of mission outcome per orbit type</a:t>
            </a:r>
          </a:p>
        </p:txBody>
      </p:sp>
      <p:cxnSp>
        <p:nvCxnSpPr>
          <p:cNvPr id="6" name="Gerader Verbinder 5"/>
          <p:cNvCxnSpPr/>
          <p:nvPr/>
        </p:nvCxnSpPr>
        <p:spPr>
          <a:xfrm>
            <a:off x="838200" y="1291905"/>
            <a:ext cx="10515600" cy="25168"/>
          </a:xfrm>
          <a:prstGeom prst="line">
            <a:avLst/>
          </a:prstGeom>
          <a:ln w="38100">
            <a:solidFill>
              <a:srgbClr val="2543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535" y="703308"/>
            <a:ext cx="540000" cy="540000"/>
          </a:xfrm>
          <a:prstGeom prst="rect">
            <a:avLst/>
          </a:prstGeom>
        </p:spPr>
      </p:pic>
      <p:pic>
        <p:nvPicPr>
          <p:cNvPr id="10" name="Grafik 9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4937" y="545371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9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38200" y="1607511"/>
            <a:ext cx="10515600" cy="4508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doni MT" panose="02070603080606020203" pitchFamily="18" charset="0"/>
              </a:rPr>
              <a:t>	Collecting the data</a:t>
            </a:r>
            <a:endParaRPr lang="en-US" b="1" dirty="0">
              <a:latin typeface="Bodoni MT" panose="02070603080606020203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0751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>
                <a:latin typeface="Bodoni MT" panose="02070603080606020203" pitchFamily="18" charset="0"/>
              </a:rPr>
              <a:t>Data wrangling </a:t>
            </a:r>
            <a:r>
              <a:rPr lang="en-US" dirty="0">
                <a:hlinkClick r:id="rId2"/>
              </a:rPr>
              <a:t>https://en.wikipedia.org/wiki/List_of_Falcon\_9\_and_Falcon_Heavy_launches</a:t>
            </a:r>
            <a:endParaRPr lang="en-US" i="1" dirty="0" smtClean="0">
              <a:latin typeface="Bodoni MT" panose="02070603080606020203" pitchFamily="18" charset="0"/>
            </a:endParaRPr>
          </a:p>
          <a:p>
            <a:r>
              <a:rPr lang="en-US" dirty="0">
                <a:latin typeface="Bodoni MT" panose="02070603080606020203" pitchFamily="18" charset="0"/>
              </a:rPr>
              <a:t>Request the Falcon9 Launch Wiki page from its </a:t>
            </a:r>
            <a:r>
              <a:rPr lang="en-US" dirty="0" smtClean="0">
                <a:latin typeface="Bodoni MT" panose="02070603080606020203" pitchFamily="18" charset="0"/>
              </a:rPr>
              <a:t>URL</a:t>
            </a:r>
          </a:p>
          <a:p>
            <a:r>
              <a:rPr lang="en-US" dirty="0">
                <a:latin typeface="Bodoni MT" panose="02070603080606020203" pitchFamily="18" charset="0"/>
              </a:rPr>
              <a:t>Extract all column/variable names from the HTML table </a:t>
            </a:r>
            <a:r>
              <a:rPr lang="en-US" dirty="0" smtClean="0">
                <a:latin typeface="Bodoni MT" panose="02070603080606020203" pitchFamily="18" charset="0"/>
              </a:rPr>
              <a:t>header</a:t>
            </a:r>
          </a:p>
          <a:p>
            <a:r>
              <a:rPr lang="en-US" dirty="0">
                <a:latin typeface="Bodoni MT" panose="02070603080606020203" pitchFamily="18" charset="0"/>
              </a:rPr>
              <a:t>Create a data frame by parsing the launch HTML tables</a:t>
            </a:r>
            <a:endParaRPr lang="en-US" dirty="0" smtClean="0">
              <a:latin typeface="Bodoni MT" panose="02070603080606020203" pitchFamily="18" charset="0"/>
            </a:endParaRPr>
          </a:p>
        </p:txBody>
      </p:sp>
      <p:cxnSp>
        <p:nvCxnSpPr>
          <p:cNvPr id="6" name="Gerader Verbinder 5"/>
          <p:cNvCxnSpPr/>
          <p:nvPr/>
        </p:nvCxnSpPr>
        <p:spPr>
          <a:xfrm>
            <a:off x="838200" y="1291905"/>
            <a:ext cx="10515600" cy="25168"/>
          </a:xfrm>
          <a:prstGeom prst="line">
            <a:avLst/>
          </a:prstGeom>
          <a:ln w="38100">
            <a:solidFill>
              <a:srgbClr val="2543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535" y="703308"/>
            <a:ext cx="540000" cy="540000"/>
          </a:xfrm>
          <a:prstGeom prst="rect">
            <a:avLst/>
          </a:prstGeom>
        </p:spPr>
      </p:pic>
      <p:pic>
        <p:nvPicPr>
          <p:cNvPr id="10" name="Grafik 9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4937" y="545371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3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38200" y="1607511"/>
            <a:ext cx="10515600" cy="4508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doni MT" panose="02070603080606020203" pitchFamily="18" charset="0"/>
              </a:rPr>
              <a:t>	Collecting the data</a:t>
            </a:r>
            <a:endParaRPr lang="en-US" b="1" dirty="0">
              <a:latin typeface="Bodoni MT" panose="02070603080606020203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075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>
                <a:latin typeface="Bodoni MT" panose="02070603080606020203" pitchFamily="18" charset="0"/>
              </a:rPr>
              <a:t>Data wrangling</a:t>
            </a:r>
          </a:p>
          <a:p>
            <a:r>
              <a:rPr lang="en-US" dirty="0">
                <a:latin typeface="Bodoni MT" panose="02070603080606020203" pitchFamily="18" charset="0"/>
              </a:rPr>
              <a:t>Create a landing outcome label from Outcome </a:t>
            </a:r>
            <a:r>
              <a:rPr lang="en-US" dirty="0" smtClean="0">
                <a:latin typeface="Bodoni MT" panose="02070603080606020203" pitchFamily="18" charset="0"/>
              </a:rPr>
              <a:t>column</a:t>
            </a:r>
          </a:p>
          <a:p>
            <a:endParaRPr lang="en-US" dirty="0" smtClean="0">
              <a:latin typeface="Bodoni MT" panose="02070603080606020203" pitchFamily="18" charset="0"/>
            </a:endParaRPr>
          </a:p>
        </p:txBody>
      </p:sp>
      <p:cxnSp>
        <p:nvCxnSpPr>
          <p:cNvPr id="6" name="Gerader Verbinder 5"/>
          <p:cNvCxnSpPr/>
          <p:nvPr/>
        </p:nvCxnSpPr>
        <p:spPr>
          <a:xfrm>
            <a:off x="838200" y="1291905"/>
            <a:ext cx="10515600" cy="25168"/>
          </a:xfrm>
          <a:prstGeom prst="line">
            <a:avLst/>
          </a:prstGeom>
          <a:ln w="38100">
            <a:solidFill>
              <a:srgbClr val="2543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535" y="703308"/>
            <a:ext cx="540000" cy="540000"/>
          </a:xfrm>
          <a:prstGeom prst="rect">
            <a:avLst/>
          </a:prstGeom>
        </p:spPr>
      </p:pic>
      <p:pic>
        <p:nvPicPr>
          <p:cNvPr id="10" name="Grafik 9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4937" y="5453714"/>
            <a:ext cx="540000" cy="540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905" y="2617468"/>
            <a:ext cx="2714625" cy="40005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0415" y="2522218"/>
            <a:ext cx="7429500" cy="59055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3262874"/>
            <a:ext cx="9765484" cy="245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0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38200" y="1607511"/>
            <a:ext cx="10515600" cy="4508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doni MT" panose="02070603080606020203" pitchFamily="18" charset="0"/>
              </a:rPr>
              <a:t>	Collecting the data</a:t>
            </a:r>
            <a:endParaRPr lang="en-US" b="1" dirty="0">
              <a:latin typeface="Bodoni MT" panose="02070603080606020203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075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Bodoni MT" panose="02070603080606020203" pitchFamily="18" charset="0"/>
              </a:rPr>
              <a:t>Understanding SpaceX dataset through executing SQL queries</a:t>
            </a:r>
          </a:p>
          <a:p>
            <a:r>
              <a:rPr lang="de-DE" dirty="0" smtClean="0">
                <a:latin typeface="Bodoni MT" panose="02070603080606020203" pitchFamily="18" charset="0"/>
              </a:rPr>
              <a:t>Connect </a:t>
            </a:r>
            <a:r>
              <a:rPr lang="de-DE" dirty="0" err="1" smtClean="0">
                <a:latin typeface="Bodoni MT" panose="02070603080606020203" pitchFamily="18" charset="0"/>
              </a:rPr>
              <a:t>to</a:t>
            </a:r>
            <a:r>
              <a:rPr lang="de-DE" dirty="0" smtClean="0">
                <a:latin typeface="Bodoni MT" panose="02070603080606020203" pitchFamily="18" charset="0"/>
              </a:rPr>
              <a:t> </a:t>
            </a:r>
            <a:r>
              <a:rPr lang="de-DE" dirty="0" err="1" smtClean="0">
                <a:latin typeface="Bodoni MT" panose="02070603080606020203" pitchFamily="18" charset="0"/>
              </a:rPr>
              <a:t>the</a:t>
            </a:r>
            <a:r>
              <a:rPr lang="de-DE" dirty="0" smtClean="0">
                <a:latin typeface="Bodoni MT" panose="02070603080606020203" pitchFamily="18" charset="0"/>
              </a:rPr>
              <a:t> </a:t>
            </a:r>
            <a:r>
              <a:rPr lang="de-DE" dirty="0" err="1" smtClean="0">
                <a:latin typeface="Bodoni MT" panose="02070603080606020203" pitchFamily="18" charset="0"/>
              </a:rPr>
              <a:t>database</a:t>
            </a:r>
            <a:r>
              <a:rPr lang="de-DE" dirty="0">
                <a:latin typeface="Bodoni MT" panose="02070603080606020203" pitchFamily="18" charset="0"/>
              </a:rPr>
              <a:t> </a:t>
            </a:r>
            <a:r>
              <a:rPr lang="de-DE" dirty="0" smtClean="0">
                <a:latin typeface="Bodoni MT" panose="02070603080606020203" pitchFamily="18" charset="0"/>
              </a:rPr>
              <a:t>: %</a:t>
            </a:r>
            <a:r>
              <a:rPr lang="de-DE" dirty="0" err="1">
                <a:latin typeface="Bodoni MT" panose="02070603080606020203" pitchFamily="18" charset="0"/>
              </a:rPr>
              <a:t>load_ext</a:t>
            </a:r>
            <a:r>
              <a:rPr lang="de-DE" dirty="0">
                <a:latin typeface="Bodoni MT" panose="02070603080606020203" pitchFamily="18" charset="0"/>
              </a:rPr>
              <a:t> </a:t>
            </a:r>
            <a:r>
              <a:rPr lang="de-DE" dirty="0" err="1" smtClean="0">
                <a:latin typeface="Bodoni MT" panose="02070603080606020203" pitchFamily="18" charset="0"/>
              </a:rPr>
              <a:t>sql</a:t>
            </a:r>
            <a:endParaRPr lang="de-DE" dirty="0" smtClean="0">
              <a:latin typeface="Bodoni MT" panose="02070603080606020203" pitchFamily="18" charset="0"/>
            </a:endParaRPr>
          </a:p>
          <a:p>
            <a:r>
              <a:rPr lang="en-US" dirty="0">
                <a:latin typeface="Bodoni MT" panose="02070603080606020203" pitchFamily="18" charset="0"/>
              </a:rPr>
              <a:t>Display the names of the unique launch sites in the space </a:t>
            </a:r>
            <a:r>
              <a:rPr lang="en-US" dirty="0" smtClean="0">
                <a:latin typeface="Bodoni MT" panose="02070603080606020203" pitchFamily="18" charset="0"/>
              </a:rPr>
              <a:t>mission</a:t>
            </a:r>
          </a:p>
          <a:p>
            <a:endParaRPr lang="de-DE" dirty="0">
              <a:latin typeface="Bodoni MT" panose="02070603080606020203" pitchFamily="18" charset="0"/>
            </a:endParaRPr>
          </a:p>
          <a:p>
            <a:r>
              <a:rPr lang="en-US" dirty="0">
                <a:latin typeface="Bodoni MT" panose="02070603080606020203" pitchFamily="18" charset="0"/>
              </a:rPr>
              <a:t>Display 5 records where launch sites begin with the string </a:t>
            </a:r>
            <a:r>
              <a:rPr lang="en-US" dirty="0" smtClean="0">
                <a:latin typeface="Bodoni MT" panose="02070603080606020203" pitchFamily="18" charset="0"/>
              </a:rPr>
              <a:t>'CCA‘</a:t>
            </a:r>
          </a:p>
          <a:p>
            <a:endParaRPr lang="de-DE" dirty="0">
              <a:latin typeface="Bodoni MT" panose="02070603080606020203" pitchFamily="18" charset="0"/>
            </a:endParaRPr>
          </a:p>
          <a:p>
            <a:r>
              <a:rPr lang="en-US" dirty="0">
                <a:latin typeface="Bodoni MT" panose="02070603080606020203" pitchFamily="18" charset="0"/>
              </a:rPr>
              <a:t>Display the total payload mass carried by boosters launched by NASA (CRS)</a:t>
            </a:r>
            <a:endParaRPr lang="de-DE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dirty="0" smtClean="0">
              <a:latin typeface="Bodoni MT" panose="02070603080606020203" pitchFamily="18" charset="0"/>
            </a:endParaRPr>
          </a:p>
        </p:txBody>
      </p:sp>
      <p:cxnSp>
        <p:nvCxnSpPr>
          <p:cNvPr id="6" name="Gerader Verbinder 5"/>
          <p:cNvCxnSpPr/>
          <p:nvPr/>
        </p:nvCxnSpPr>
        <p:spPr>
          <a:xfrm>
            <a:off x="838200" y="1291905"/>
            <a:ext cx="10515600" cy="25168"/>
          </a:xfrm>
          <a:prstGeom prst="line">
            <a:avLst/>
          </a:prstGeom>
          <a:ln w="38100">
            <a:solidFill>
              <a:srgbClr val="2543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535" y="703308"/>
            <a:ext cx="540000" cy="540000"/>
          </a:xfrm>
          <a:prstGeom prst="rect">
            <a:avLst/>
          </a:prstGeom>
        </p:spPr>
      </p:pic>
      <p:pic>
        <p:nvPicPr>
          <p:cNvPr id="10" name="Grafik 9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4937" y="5453714"/>
            <a:ext cx="540000" cy="5400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8047" y="3129288"/>
            <a:ext cx="5000625" cy="29527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8047" y="4222991"/>
            <a:ext cx="5181600" cy="28575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5250" y="5608587"/>
            <a:ext cx="89344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7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38200" y="1607511"/>
            <a:ext cx="10515600" cy="4508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doni MT" panose="02070603080606020203" pitchFamily="18" charset="0"/>
              </a:rPr>
              <a:t>	Collecting the data</a:t>
            </a:r>
            <a:endParaRPr lang="en-US" b="1" dirty="0">
              <a:latin typeface="Bodoni MT" panose="02070603080606020203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07511"/>
            <a:ext cx="10515600" cy="4351338"/>
          </a:xfrm>
        </p:spPr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Display average payload mass carried by booster version F9 </a:t>
            </a:r>
            <a:r>
              <a:rPr lang="en-US" dirty="0" smtClean="0">
                <a:latin typeface="Bodoni MT" panose="02070603080606020203" pitchFamily="18" charset="0"/>
              </a:rPr>
              <a:t>v1.1</a:t>
            </a:r>
          </a:p>
          <a:p>
            <a:endParaRPr lang="de-DE" dirty="0">
              <a:latin typeface="Bodoni MT" panose="02070603080606020203" pitchFamily="18" charset="0"/>
            </a:endParaRPr>
          </a:p>
          <a:p>
            <a:r>
              <a:rPr lang="en-US" dirty="0">
                <a:latin typeface="Bodoni MT" panose="02070603080606020203" pitchFamily="18" charset="0"/>
              </a:rPr>
              <a:t>List the date when the first successful landing outcome in ground pad was </a:t>
            </a:r>
            <a:r>
              <a:rPr lang="en-US" dirty="0" err="1">
                <a:latin typeface="Bodoni MT" panose="02070603080606020203" pitchFamily="18" charset="0"/>
              </a:rPr>
              <a:t>acheived</a:t>
            </a:r>
            <a:endParaRPr lang="de-DE" dirty="0" smtClean="0">
              <a:latin typeface="Bodoni MT" panose="02070603080606020203" pitchFamily="18" charset="0"/>
            </a:endParaRPr>
          </a:p>
          <a:p>
            <a:endParaRPr lang="de-DE" dirty="0" smtClean="0">
              <a:latin typeface="Bodoni MT" panose="02070603080606020203" pitchFamily="18" charset="0"/>
            </a:endParaRPr>
          </a:p>
          <a:p>
            <a:r>
              <a:rPr lang="en-US" dirty="0">
                <a:latin typeface="Bodoni MT" panose="02070603080606020203" pitchFamily="18" charset="0"/>
              </a:rPr>
              <a:t>List the names of the boosters which have success in drone ship and have payload mass greater than 4000 but less than </a:t>
            </a:r>
            <a:r>
              <a:rPr lang="en-US" dirty="0" smtClean="0">
                <a:latin typeface="Bodoni MT" panose="02070603080606020203" pitchFamily="18" charset="0"/>
              </a:rPr>
              <a:t>6000</a:t>
            </a:r>
          </a:p>
          <a:p>
            <a:endParaRPr lang="de-DE" dirty="0">
              <a:latin typeface="Bodoni MT" panose="02070603080606020203" pitchFamily="18" charset="0"/>
            </a:endParaRPr>
          </a:p>
          <a:p>
            <a:endParaRPr lang="de-DE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dirty="0" smtClean="0">
              <a:latin typeface="Bodoni MT" panose="02070603080606020203" pitchFamily="18" charset="0"/>
            </a:endParaRPr>
          </a:p>
        </p:txBody>
      </p:sp>
      <p:cxnSp>
        <p:nvCxnSpPr>
          <p:cNvPr id="6" name="Gerader Verbinder 5"/>
          <p:cNvCxnSpPr/>
          <p:nvPr/>
        </p:nvCxnSpPr>
        <p:spPr>
          <a:xfrm>
            <a:off x="838200" y="1291905"/>
            <a:ext cx="10515600" cy="25168"/>
          </a:xfrm>
          <a:prstGeom prst="line">
            <a:avLst/>
          </a:prstGeom>
          <a:ln w="38100">
            <a:solidFill>
              <a:srgbClr val="2543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535" y="703308"/>
            <a:ext cx="540000" cy="540000"/>
          </a:xfrm>
          <a:prstGeom prst="rect">
            <a:avLst/>
          </a:prstGeom>
        </p:spPr>
      </p:pic>
      <p:pic>
        <p:nvPicPr>
          <p:cNvPr id="10" name="Grafik 9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4937" y="5453714"/>
            <a:ext cx="540000" cy="540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535" y="2170088"/>
            <a:ext cx="7915275" cy="381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9535" y="3590989"/>
            <a:ext cx="6838950" cy="40005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9535" y="5072714"/>
            <a:ext cx="69913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9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38200" y="1607511"/>
            <a:ext cx="10515600" cy="4508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doni MT" panose="02070603080606020203" pitchFamily="18" charset="0"/>
              </a:rPr>
              <a:t>	Collecting the data</a:t>
            </a:r>
            <a:endParaRPr lang="en-US" b="1" dirty="0">
              <a:latin typeface="Bodoni MT" panose="02070603080606020203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07511"/>
            <a:ext cx="10515600" cy="4351338"/>
          </a:xfrm>
        </p:spPr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List the total number of successful and failure mission </a:t>
            </a:r>
            <a:r>
              <a:rPr lang="en-US" dirty="0" smtClean="0">
                <a:latin typeface="Bodoni MT" panose="02070603080606020203" pitchFamily="18" charset="0"/>
              </a:rPr>
              <a:t>outcomes</a:t>
            </a:r>
          </a:p>
          <a:p>
            <a:endParaRPr lang="de-DE" dirty="0">
              <a:latin typeface="Bodoni MT" panose="02070603080606020203" pitchFamily="18" charset="0"/>
            </a:endParaRPr>
          </a:p>
          <a:p>
            <a:r>
              <a:rPr lang="en-US" dirty="0">
                <a:latin typeface="Bodoni MT" panose="02070603080606020203" pitchFamily="18" charset="0"/>
              </a:rPr>
              <a:t>List the names of the </a:t>
            </a:r>
            <a:r>
              <a:rPr lang="en-US" dirty="0" err="1">
                <a:latin typeface="Bodoni MT" panose="02070603080606020203" pitchFamily="18" charset="0"/>
              </a:rPr>
              <a:t>booster_versions</a:t>
            </a:r>
            <a:r>
              <a:rPr lang="en-US" dirty="0">
                <a:latin typeface="Bodoni MT" panose="02070603080606020203" pitchFamily="18" charset="0"/>
              </a:rPr>
              <a:t> which have carried the maximum payload mass. Use a </a:t>
            </a:r>
            <a:r>
              <a:rPr lang="en-US" dirty="0" smtClean="0">
                <a:latin typeface="Bodoni MT" panose="02070603080606020203" pitchFamily="18" charset="0"/>
              </a:rPr>
              <a:t>subquery</a:t>
            </a:r>
          </a:p>
          <a:p>
            <a:endParaRPr lang="de-DE" dirty="0">
              <a:latin typeface="Bodoni MT" panose="02070603080606020203" pitchFamily="18" charset="0"/>
            </a:endParaRPr>
          </a:p>
          <a:p>
            <a:r>
              <a:rPr lang="en-US" dirty="0">
                <a:latin typeface="Bodoni MT" panose="02070603080606020203" pitchFamily="18" charset="0"/>
              </a:rPr>
              <a:t>List the failed </a:t>
            </a:r>
            <a:r>
              <a:rPr lang="en-US" dirty="0" err="1">
                <a:latin typeface="Bodoni MT" panose="02070603080606020203" pitchFamily="18" charset="0"/>
              </a:rPr>
              <a:t>landing_outcomes</a:t>
            </a:r>
            <a:r>
              <a:rPr lang="en-US" dirty="0">
                <a:latin typeface="Bodoni MT" panose="02070603080606020203" pitchFamily="18" charset="0"/>
              </a:rPr>
              <a:t> in drone ship, their booster versions, and launch site names for in year 2015</a:t>
            </a:r>
            <a:endParaRPr lang="de-DE" dirty="0" smtClean="0">
              <a:latin typeface="Bodoni MT" panose="02070603080606020203" pitchFamily="18" charset="0"/>
            </a:endParaRPr>
          </a:p>
          <a:p>
            <a:endParaRPr lang="de-DE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dirty="0" smtClean="0">
              <a:latin typeface="Bodoni MT" panose="02070603080606020203" pitchFamily="18" charset="0"/>
            </a:endParaRPr>
          </a:p>
        </p:txBody>
      </p:sp>
      <p:cxnSp>
        <p:nvCxnSpPr>
          <p:cNvPr id="6" name="Gerader Verbinder 5"/>
          <p:cNvCxnSpPr/>
          <p:nvPr/>
        </p:nvCxnSpPr>
        <p:spPr>
          <a:xfrm>
            <a:off x="838200" y="1291905"/>
            <a:ext cx="10515600" cy="25168"/>
          </a:xfrm>
          <a:prstGeom prst="line">
            <a:avLst/>
          </a:prstGeom>
          <a:ln w="38100">
            <a:solidFill>
              <a:srgbClr val="2543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535" y="703308"/>
            <a:ext cx="540000" cy="540000"/>
          </a:xfrm>
          <a:prstGeom prst="rect">
            <a:avLst/>
          </a:prstGeom>
        </p:spPr>
      </p:pic>
      <p:pic>
        <p:nvPicPr>
          <p:cNvPr id="10" name="Grafik 9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4937" y="5453714"/>
            <a:ext cx="540000" cy="540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2175152"/>
            <a:ext cx="8534400" cy="27622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0" y="3659355"/>
            <a:ext cx="8277225" cy="24765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8237" y="5087439"/>
            <a:ext cx="99155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38200" y="1607511"/>
            <a:ext cx="10515600" cy="4508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doni MT" panose="02070603080606020203" pitchFamily="18" charset="0"/>
              </a:rPr>
              <a:t>	Collecting the data</a:t>
            </a:r>
            <a:endParaRPr lang="en-US" b="1" dirty="0">
              <a:latin typeface="Bodoni MT" panose="02070603080606020203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07511"/>
            <a:ext cx="10515600" cy="4351338"/>
          </a:xfrm>
        </p:spPr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Rank the count of landing outcomes (such as Failure (drone ship) or Success (ground pad)) between the date 2010-06-04 and 2017-03-20, in descending order</a:t>
            </a:r>
            <a:endParaRPr lang="de-DE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dirty="0" smtClean="0">
              <a:latin typeface="Bodoni MT" panose="02070603080606020203" pitchFamily="18" charset="0"/>
            </a:endParaRPr>
          </a:p>
        </p:txBody>
      </p:sp>
      <p:cxnSp>
        <p:nvCxnSpPr>
          <p:cNvPr id="6" name="Gerader Verbinder 5"/>
          <p:cNvCxnSpPr/>
          <p:nvPr/>
        </p:nvCxnSpPr>
        <p:spPr>
          <a:xfrm>
            <a:off x="838200" y="1291905"/>
            <a:ext cx="10515600" cy="25168"/>
          </a:xfrm>
          <a:prstGeom prst="line">
            <a:avLst/>
          </a:prstGeom>
          <a:ln w="38100">
            <a:solidFill>
              <a:srgbClr val="2543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535" y="703308"/>
            <a:ext cx="540000" cy="540000"/>
          </a:xfrm>
          <a:prstGeom prst="rect">
            <a:avLst/>
          </a:prstGeom>
        </p:spPr>
      </p:pic>
      <p:pic>
        <p:nvPicPr>
          <p:cNvPr id="10" name="Grafik 9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4937" y="5453714"/>
            <a:ext cx="540000" cy="540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0533" y="3014988"/>
            <a:ext cx="66770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2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38200" y="1607511"/>
            <a:ext cx="10515600" cy="4508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doni MT" panose="02070603080606020203" pitchFamily="18" charset="0"/>
              </a:rPr>
              <a:t>	Data Visualization</a:t>
            </a:r>
            <a:endParaRPr lang="en-US" b="1" dirty="0">
              <a:latin typeface="Bodoni MT" panose="02070603080606020203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075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Bodoni MT" panose="02070603080606020203" pitchFamily="18" charset="0"/>
              </a:rPr>
              <a:t>Exploratory Data Analysis</a:t>
            </a:r>
            <a:endParaRPr lang="en-US" dirty="0" smtClean="0">
              <a:latin typeface="Bodoni MT" panose="02070603080606020203" pitchFamily="18" charset="0"/>
            </a:endParaRPr>
          </a:p>
        </p:txBody>
      </p:sp>
      <p:cxnSp>
        <p:nvCxnSpPr>
          <p:cNvPr id="6" name="Gerader Verbinder 5"/>
          <p:cNvCxnSpPr/>
          <p:nvPr/>
        </p:nvCxnSpPr>
        <p:spPr>
          <a:xfrm>
            <a:off x="838200" y="1291905"/>
            <a:ext cx="10515600" cy="25168"/>
          </a:xfrm>
          <a:prstGeom prst="line">
            <a:avLst/>
          </a:prstGeom>
          <a:ln w="38100">
            <a:solidFill>
              <a:srgbClr val="2543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4937" y="5453714"/>
            <a:ext cx="540000" cy="540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924" y="709750"/>
            <a:ext cx="540000" cy="54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7924" y="2176530"/>
            <a:ext cx="6067425" cy="77152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412" y="3120578"/>
            <a:ext cx="101631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0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38200" y="1607511"/>
            <a:ext cx="10515600" cy="4508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doni MT" panose="02070603080606020203" pitchFamily="18" charset="0"/>
              </a:rPr>
              <a:t>	Data Visualization</a:t>
            </a:r>
            <a:endParaRPr lang="en-US" b="1" dirty="0">
              <a:latin typeface="Bodoni MT" panose="02070603080606020203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075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Bodoni MT" panose="02070603080606020203" pitchFamily="18" charset="0"/>
              </a:rPr>
              <a:t>Visualize the relationship between Flight Number and Launch Site</a:t>
            </a:r>
            <a:endParaRPr lang="en-US" dirty="0" smtClean="0">
              <a:latin typeface="Bodoni MT" panose="02070603080606020203" pitchFamily="18" charset="0"/>
            </a:endParaRPr>
          </a:p>
        </p:txBody>
      </p:sp>
      <p:cxnSp>
        <p:nvCxnSpPr>
          <p:cNvPr id="6" name="Gerader Verbinder 5"/>
          <p:cNvCxnSpPr/>
          <p:nvPr/>
        </p:nvCxnSpPr>
        <p:spPr>
          <a:xfrm>
            <a:off x="838200" y="1291905"/>
            <a:ext cx="10515600" cy="25168"/>
          </a:xfrm>
          <a:prstGeom prst="line">
            <a:avLst/>
          </a:prstGeom>
          <a:ln w="38100">
            <a:solidFill>
              <a:srgbClr val="2543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4937" y="5453714"/>
            <a:ext cx="540000" cy="540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924" y="709750"/>
            <a:ext cx="540000" cy="540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1125" y="2220704"/>
            <a:ext cx="9429750" cy="86677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3843" y="3283220"/>
            <a:ext cx="3175452" cy="271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7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38200" y="1607511"/>
            <a:ext cx="10515600" cy="4508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doni MT" panose="02070603080606020203" pitchFamily="18" charset="0"/>
              </a:rPr>
              <a:t>	Data Visualization</a:t>
            </a:r>
            <a:endParaRPr lang="en-US" b="1" dirty="0">
              <a:latin typeface="Bodoni MT" panose="02070603080606020203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075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Bodoni MT" panose="02070603080606020203" pitchFamily="18" charset="0"/>
              </a:rPr>
              <a:t>Visualize the relationship between Payload and Launch </a:t>
            </a:r>
            <a:r>
              <a:rPr lang="en-US" dirty="0" smtClean="0">
                <a:latin typeface="Bodoni MT" panose="02070603080606020203" pitchFamily="18" charset="0"/>
              </a:rPr>
              <a:t>Site</a:t>
            </a:r>
          </a:p>
        </p:txBody>
      </p:sp>
      <p:cxnSp>
        <p:nvCxnSpPr>
          <p:cNvPr id="6" name="Gerader Verbinder 5"/>
          <p:cNvCxnSpPr/>
          <p:nvPr/>
        </p:nvCxnSpPr>
        <p:spPr>
          <a:xfrm>
            <a:off x="838200" y="1291905"/>
            <a:ext cx="10515600" cy="25168"/>
          </a:xfrm>
          <a:prstGeom prst="line">
            <a:avLst/>
          </a:prstGeom>
          <a:ln w="38100">
            <a:solidFill>
              <a:srgbClr val="2543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4937" y="5453714"/>
            <a:ext cx="540000" cy="540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924" y="709750"/>
            <a:ext cx="540000" cy="54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725" y="2358049"/>
            <a:ext cx="9734550" cy="86677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1791" y="3224824"/>
            <a:ext cx="3168417" cy="278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5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38200" y="1607511"/>
            <a:ext cx="10515600" cy="4508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Bodoni MT" panose="02070603080606020203" pitchFamily="18" charset="0"/>
              </a:rPr>
              <a:t>Outline</a:t>
            </a:r>
            <a:endParaRPr lang="en-US" b="1" dirty="0">
              <a:latin typeface="Bodoni MT" panose="02070603080606020203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07511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</a:rPr>
              <a:t>Executive summary</a:t>
            </a:r>
          </a:p>
          <a:p>
            <a:r>
              <a:rPr lang="en-US" dirty="0" smtClean="0">
                <a:latin typeface="Bodoni MT" panose="02070603080606020203" pitchFamily="18" charset="0"/>
              </a:rPr>
              <a:t>Introduction</a:t>
            </a:r>
          </a:p>
          <a:p>
            <a:r>
              <a:rPr lang="en-US" dirty="0" smtClean="0">
                <a:latin typeface="Bodoni MT" panose="02070603080606020203" pitchFamily="18" charset="0"/>
              </a:rPr>
              <a:t>Methodology</a:t>
            </a:r>
          </a:p>
          <a:p>
            <a:r>
              <a:rPr lang="en-US" dirty="0" smtClean="0">
                <a:latin typeface="Bodoni MT" panose="02070603080606020203" pitchFamily="18" charset="0"/>
              </a:rPr>
              <a:t>Results</a:t>
            </a:r>
          </a:p>
          <a:p>
            <a:r>
              <a:rPr lang="en-US" dirty="0" smtClean="0">
                <a:latin typeface="Bodoni MT" panose="02070603080606020203" pitchFamily="18" charset="0"/>
              </a:rPr>
              <a:t>Conclusions</a:t>
            </a:r>
          </a:p>
          <a:p>
            <a:r>
              <a:rPr lang="en-US" dirty="0" smtClean="0">
                <a:latin typeface="Bodoni MT" panose="02070603080606020203" pitchFamily="18" charset="0"/>
              </a:rPr>
              <a:t>Appendix</a:t>
            </a:r>
            <a:endParaRPr lang="en-US" dirty="0">
              <a:latin typeface="Bodoni MT" panose="02070603080606020203" pitchFamily="18" charset="0"/>
            </a:endParaRPr>
          </a:p>
        </p:txBody>
      </p:sp>
      <p:cxnSp>
        <p:nvCxnSpPr>
          <p:cNvPr id="6" name="Gerader Verbinder 5"/>
          <p:cNvCxnSpPr/>
          <p:nvPr/>
        </p:nvCxnSpPr>
        <p:spPr>
          <a:xfrm>
            <a:off x="838200" y="1291905"/>
            <a:ext cx="10515600" cy="25168"/>
          </a:xfrm>
          <a:prstGeom prst="line">
            <a:avLst/>
          </a:prstGeom>
          <a:ln w="38100">
            <a:solidFill>
              <a:srgbClr val="2543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25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38200" y="1607511"/>
            <a:ext cx="10515600" cy="4508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doni MT" panose="02070603080606020203" pitchFamily="18" charset="0"/>
              </a:rPr>
              <a:t>	Data Visualization</a:t>
            </a:r>
            <a:endParaRPr lang="en-US" b="1" dirty="0">
              <a:latin typeface="Bodoni MT" panose="02070603080606020203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075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Bodoni MT" panose="02070603080606020203" pitchFamily="18" charset="0"/>
              </a:rPr>
              <a:t>Visualize the relationship between success rate of each orbit type</a:t>
            </a:r>
            <a:endParaRPr lang="en-US" dirty="0" smtClean="0">
              <a:latin typeface="Bodoni MT" panose="02070603080606020203" pitchFamily="18" charset="0"/>
            </a:endParaRPr>
          </a:p>
        </p:txBody>
      </p:sp>
      <p:cxnSp>
        <p:nvCxnSpPr>
          <p:cNvPr id="6" name="Gerader Verbinder 5"/>
          <p:cNvCxnSpPr/>
          <p:nvPr/>
        </p:nvCxnSpPr>
        <p:spPr>
          <a:xfrm>
            <a:off x="838200" y="1291905"/>
            <a:ext cx="10515600" cy="25168"/>
          </a:xfrm>
          <a:prstGeom prst="line">
            <a:avLst/>
          </a:prstGeom>
          <a:ln w="38100">
            <a:solidFill>
              <a:srgbClr val="2543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4937" y="5453714"/>
            <a:ext cx="540000" cy="540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924" y="709750"/>
            <a:ext cx="540000" cy="540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937" y="2165276"/>
            <a:ext cx="5572125" cy="128587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879" y="3520606"/>
            <a:ext cx="3148493" cy="259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1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38200" y="1607511"/>
            <a:ext cx="10515600" cy="4508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doni MT" panose="02070603080606020203" pitchFamily="18" charset="0"/>
              </a:rPr>
              <a:t>	Data Visualization</a:t>
            </a:r>
            <a:endParaRPr lang="en-US" b="1" dirty="0">
              <a:latin typeface="Bodoni MT" panose="02070603080606020203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075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Bodoni MT" panose="02070603080606020203" pitchFamily="18" charset="0"/>
              </a:rPr>
              <a:t>Visualize the relationship between </a:t>
            </a:r>
            <a:r>
              <a:rPr lang="en-US" dirty="0" err="1">
                <a:latin typeface="Bodoni MT" panose="02070603080606020203" pitchFamily="18" charset="0"/>
              </a:rPr>
              <a:t>FlightNumber</a:t>
            </a:r>
            <a:r>
              <a:rPr lang="en-US" dirty="0">
                <a:latin typeface="Bodoni MT" panose="02070603080606020203" pitchFamily="18" charset="0"/>
              </a:rPr>
              <a:t> and Orbit type</a:t>
            </a:r>
            <a:endParaRPr lang="en-US" dirty="0" smtClean="0">
              <a:latin typeface="Bodoni MT" panose="02070603080606020203" pitchFamily="18" charset="0"/>
            </a:endParaRPr>
          </a:p>
        </p:txBody>
      </p:sp>
      <p:cxnSp>
        <p:nvCxnSpPr>
          <p:cNvPr id="6" name="Gerader Verbinder 5"/>
          <p:cNvCxnSpPr/>
          <p:nvPr/>
        </p:nvCxnSpPr>
        <p:spPr>
          <a:xfrm>
            <a:off x="838200" y="1291905"/>
            <a:ext cx="10515600" cy="25168"/>
          </a:xfrm>
          <a:prstGeom prst="line">
            <a:avLst/>
          </a:prstGeom>
          <a:ln w="38100">
            <a:solidFill>
              <a:srgbClr val="2543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4937" y="5453714"/>
            <a:ext cx="540000" cy="540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924" y="709750"/>
            <a:ext cx="540000" cy="54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7825" y="2088830"/>
            <a:ext cx="8896350" cy="105727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2064" y="3146105"/>
            <a:ext cx="3207872" cy="294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6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38200" y="1607511"/>
            <a:ext cx="10515600" cy="4508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doni MT" panose="02070603080606020203" pitchFamily="18" charset="0"/>
              </a:rPr>
              <a:t>	Data Visualization</a:t>
            </a:r>
            <a:endParaRPr lang="en-US" b="1" dirty="0">
              <a:latin typeface="Bodoni MT" panose="02070603080606020203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075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Bodoni MT" panose="02070603080606020203" pitchFamily="18" charset="0"/>
              </a:rPr>
              <a:t>Visualize the launch success yearly trend</a:t>
            </a:r>
            <a:endParaRPr lang="en-US" dirty="0" smtClean="0">
              <a:latin typeface="Bodoni MT" panose="02070603080606020203" pitchFamily="18" charset="0"/>
            </a:endParaRPr>
          </a:p>
        </p:txBody>
      </p:sp>
      <p:cxnSp>
        <p:nvCxnSpPr>
          <p:cNvPr id="6" name="Gerader Verbinder 5"/>
          <p:cNvCxnSpPr/>
          <p:nvPr/>
        </p:nvCxnSpPr>
        <p:spPr>
          <a:xfrm>
            <a:off x="838200" y="1291905"/>
            <a:ext cx="10515600" cy="25168"/>
          </a:xfrm>
          <a:prstGeom prst="line">
            <a:avLst/>
          </a:prstGeom>
          <a:ln w="38100">
            <a:solidFill>
              <a:srgbClr val="2543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4937" y="5453714"/>
            <a:ext cx="540000" cy="540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924" y="709750"/>
            <a:ext cx="540000" cy="540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4826" y="2151689"/>
            <a:ext cx="5019675" cy="11620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7441" y="3347708"/>
            <a:ext cx="3873378" cy="290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4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38200" y="1607511"/>
            <a:ext cx="10515600" cy="4508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doni MT" panose="02070603080606020203" pitchFamily="18" charset="0"/>
              </a:rPr>
              <a:t>	Features Engineering</a:t>
            </a:r>
            <a:endParaRPr lang="en-US" b="1" dirty="0">
              <a:latin typeface="Bodoni MT" panose="02070603080606020203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075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Bodoni MT" panose="02070603080606020203" pitchFamily="18" charset="0"/>
              </a:rPr>
              <a:t>Select </a:t>
            </a:r>
            <a:r>
              <a:rPr lang="en-US" dirty="0">
                <a:latin typeface="Bodoni MT" panose="02070603080606020203" pitchFamily="18" charset="0"/>
              </a:rPr>
              <a:t>the features that will be used in success prediction in the future module</a:t>
            </a:r>
            <a:r>
              <a:rPr lang="en-US" dirty="0" smtClean="0">
                <a:latin typeface="Bodoni MT" panose="02070603080606020203" pitchFamily="18" charset="0"/>
              </a:rPr>
              <a:t>.</a:t>
            </a:r>
          </a:p>
          <a:p>
            <a:endParaRPr lang="de-DE" dirty="0">
              <a:latin typeface="Bodoni MT" panose="02070603080606020203" pitchFamily="18" charset="0"/>
            </a:endParaRPr>
          </a:p>
          <a:p>
            <a:endParaRPr lang="de-DE" dirty="0" smtClean="0">
              <a:latin typeface="Bodoni MT" panose="02070603080606020203" pitchFamily="18" charset="0"/>
            </a:endParaRPr>
          </a:p>
          <a:p>
            <a:endParaRPr lang="de-DE" dirty="0">
              <a:latin typeface="Bodoni MT" panose="02070603080606020203" pitchFamily="18" charset="0"/>
            </a:endParaRPr>
          </a:p>
          <a:p>
            <a:r>
              <a:rPr lang="en-US" dirty="0">
                <a:latin typeface="Bodoni MT" panose="02070603080606020203" pitchFamily="18" charset="0"/>
              </a:rPr>
              <a:t>Create dummy variables to categorical column</a:t>
            </a:r>
            <a:endParaRPr lang="en-US" dirty="0" smtClean="0">
              <a:latin typeface="Bodoni MT" panose="02070603080606020203" pitchFamily="18" charset="0"/>
            </a:endParaRPr>
          </a:p>
        </p:txBody>
      </p:sp>
      <p:cxnSp>
        <p:nvCxnSpPr>
          <p:cNvPr id="6" name="Gerader Verbinder 5"/>
          <p:cNvCxnSpPr/>
          <p:nvPr/>
        </p:nvCxnSpPr>
        <p:spPr>
          <a:xfrm>
            <a:off x="838200" y="1291905"/>
            <a:ext cx="10515600" cy="25168"/>
          </a:xfrm>
          <a:prstGeom prst="line">
            <a:avLst/>
          </a:prstGeom>
          <a:ln w="38100">
            <a:solidFill>
              <a:srgbClr val="2543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4937" y="5453714"/>
            <a:ext cx="540000" cy="54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146" y="717040"/>
            <a:ext cx="540000" cy="5400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1738" y="2460305"/>
            <a:ext cx="8220075" cy="31432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7726" y="2829056"/>
            <a:ext cx="5934075" cy="120967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7726" y="4434471"/>
            <a:ext cx="5534025" cy="4191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1738" y="4891842"/>
            <a:ext cx="7376152" cy="122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38200" y="1607511"/>
            <a:ext cx="10515600" cy="4508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doni MT" panose="02070603080606020203" pitchFamily="18" charset="0"/>
              </a:rPr>
              <a:t>	Features Engineering</a:t>
            </a:r>
            <a:endParaRPr lang="en-US" b="1" dirty="0">
              <a:latin typeface="Bodoni MT" panose="02070603080606020203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07511"/>
            <a:ext cx="10515600" cy="4351338"/>
          </a:xfrm>
        </p:spPr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Cast all numeric columns to float64</a:t>
            </a:r>
            <a:endParaRPr lang="de-DE" dirty="0">
              <a:latin typeface="Bodoni MT" panose="02070603080606020203" pitchFamily="18" charset="0"/>
            </a:endParaRPr>
          </a:p>
          <a:p>
            <a:endParaRPr lang="de-DE" dirty="0" smtClean="0">
              <a:latin typeface="Bodoni MT" panose="02070603080606020203" pitchFamily="18" charset="0"/>
            </a:endParaRPr>
          </a:p>
          <a:p>
            <a:endParaRPr lang="de-DE" dirty="0">
              <a:latin typeface="Bodoni MT" panose="02070603080606020203" pitchFamily="18" charset="0"/>
            </a:endParaRPr>
          </a:p>
        </p:txBody>
      </p:sp>
      <p:cxnSp>
        <p:nvCxnSpPr>
          <p:cNvPr id="6" name="Gerader Verbinder 5"/>
          <p:cNvCxnSpPr/>
          <p:nvPr/>
        </p:nvCxnSpPr>
        <p:spPr>
          <a:xfrm>
            <a:off x="838200" y="1291905"/>
            <a:ext cx="10515600" cy="25168"/>
          </a:xfrm>
          <a:prstGeom prst="line">
            <a:avLst/>
          </a:prstGeom>
          <a:ln w="38100">
            <a:solidFill>
              <a:srgbClr val="2543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4937" y="5453714"/>
            <a:ext cx="540000" cy="54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146" y="717040"/>
            <a:ext cx="540000" cy="540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1146" y="2183820"/>
            <a:ext cx="2558523" cy="433648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1146" y="2633852"/>
            <a:ext cx="8009870" cy="2455379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1146" y="5318714"/>
            <a:ext cx="5720625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4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38200" y="1637809"/>
            <a:ext cx="10515600" cy="4508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doni MT" panose="02070603080606020203" pitchFamily="18" charset="0"/>
              </a:rPr>
              <a:t>	Dashboard with </a:t>
            </a:r>
            <a:r>
              <a:rPr lang="en-US" b="1" dirty="0" err="1" smtClean="0">
                <a:latin typeface="Bodoni MT" panose="02070603080606020203" pitchFamily="18" charset="0"/>
              </a:rPr>
              <a:t>Plotly</a:t>
            </a:r>
            <a:r>
              <a:rPr lang="en-US" b="1" dirty="0" smtClean="0">
                <a:latin typeface="Bodoni MT" panose="02070603080606020203" pitchFamily="18" charset="0"/>
              </a:rPr>
              <a:t> Dash</a:t>
            </a:r>
            <a:endParaRPr lang="en-US" b="1" dirty="0">
              <a:latin typeface="Bodoni MT" panose="02070603080606020203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07511"/>
            <a:ext cx="10515600" cy="4351338"/>
          </a:xfrm>
        </p:spPr>
        <p:txBody>
          <a:bodyPr/>
          <a:lstStyle/>
          <a:p>
            <a:endParaRPr lang="de-DE" dirty="0" smtClean="0">
              <a:latin typeface="Bodoni MT" panose="02070603080606020203" pitchFamily="18" charset="0"/>
            </a:endParaRPr>
          </a:p>
          <a:p>
            <a:endParaRPr lang="de-DE" dirty="0">
              <a:latin typeface="Bodoni MT" panose="02070603080606020203" pitchFamily="18" charset="0"/>
            </a:endParaRPr>
          </a:p>
        </p:txBody>
      </p:sp>
      <p:cxnSp>
        <p:nvCxnSpPr>
          <p:cNvPr id="6" name="Gerader Verbinder 5"/>
          <p:cNvCxnSpPr/>
          <p:nvPr/>
        </p:nvCxnSpPr>
        <p:spPr>
          <a:xfrm>
            <a:off x="838200" y="1291905"/>
            <a:ext cx="10515600" cy="25168"/>
          </a:xfrm>
          <a:prstGeom prst="line">
            <a:avLst/>
          </a:prstGeom>
          <a:ln w="38100">
            <a:solidFill>
              <a:srgbClr val="2543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4937" y="5453714"/>
            <a:ext cx="540000" cy="540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458" y="731467"/>
            <a:ext cx="540000" cy="540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23" y="1721626"/>
            <a:ext cx="3140614" cy="216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3" y="1731840"/>
            <a:ext cx="3525000" cy="21600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690" y="1705072"/>
            <a:ext cx="3241728" cy="21600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3" y="3939377"/>
            <a:ext cx="3520277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938758" y="1778613"/>
            <a:ext cx="238648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i="1" dirty="0" smtClean="0"/>
              <a:t>Results</a:t>
            </a:r>
            <a:endParaRPr lang="en-US" sz="6000" i="1" dirty="0"/>
          </a:p>
        </p:txBody>
      </p:sp>
      <p:cxnSp>
        <p:nvCxnSpPr>
          <p:cNvPr id="6" name="Gerader Verbinder 5"/>
          <p:cNvCxnSpPr/>
          <p:nvPr/>
        </p:nvCxnSpPr>
        <p:spPr>
          <a:xfrm flipV="1">
            <a:off x="552973" y="3640822"/>
            <a:ext cx="11158058" cy="16778"/>
          </a:xfrm>
          <a:prstGeom prst="line">
            <a:avLst/>
          </a:prstGeom>
          <a:ln w="254000">
            <a:solidFill>
              <a:srgbClr val="2543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9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38200" y="1637809"/>
            <a:ext cx="10515600" cy="4508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doni MT" panose="02070603080606020203" pitchFamily="18" charset="0"/>
              </a:rPr>
              <a:t>	Results</a:t>
            </a:r>
            <a:endParaRPr lang="en-US" b="1" dirty="0">
              <a:latin typeface="Bodoni MT" panose="02070603080606020203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07511"/>
            <a:ext cx="10515600" cy="4351338"/>
          </a:xfrm>
        </p:spPr>
        <p:txBody>
          <a:bodyPr/>
          <a:lstStyle/>
          <a:p>
            <a:endParaRPr lang="de-DE" dirty="0" smtClean="0">
              <a:latin typeface="Bodoni MT" panose="02070603080606020203" pitchFamily="18" charset="0"/>
            </a:endParaRPr>
          </a:p>
          <a:p>
            <a:endParaRPr lang="de-DE" dirty="0" smtClean="0">
              <a:latin typeface="Bodoni MT" panose="02070603080606020203" pitchFamily="18" charset="0"/>
            </a:endParaRPr>
          </a:p>
          <a:p>
            <a:endParaRPr lang="de-DE" dirty="0">
              <a:latin typeface="Bodoni MT" panose="02070603080606020203" pitchFamily="18" charset="0"/>
            </a:endParaRPr>
          </a:p>
        </p:txBody>
      </p:sp>
      <p:cxnSp>
        <p:nvCxnSpPr>
          <p:cNvPr id="6" name="Gerader Verbinder 5"/>
          <p:cNvCxnSpPr/>
          <p:nvPr/>
        </p:nvCxnSpPr>
        <p:spPr>
          <a:xfrm>
            <a:off x="838200" y="1291905"/>
            <a:ext cx="10515600" cy="25168"/>
          </a:xfrm>
          <a:prstGeom prst="line">
            <a:avLst/>
          </a:prstGeom>
          <a:ln w="38100">
            <a:solidFill>
              <a:srgbClr val="2543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03" y="668809"/>
            <a:ext cx="540000" cy="540000"/>
          </a:xfrm>
          <a:prstGeom prst="rect">
            <a:avLst/>
          </a:prstGeom>
        </p:spPr>
      </p:pic>
      <p:sp>
        <p:nvSpPr>
          <p:cNvPr id="14" name="Inhaltsplatzhalter 2"/>
          <p:cNvSpPr txBox="1">
            <a:spLocks/>
          </p:cNvSpPr>
          <p:nvPr/>
        </p:nvSpPr>
        <p:spPr>
          <a:xfrm>
            <a:off x="838200" y="1649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Bodoni MT" panose="02070603080606020203" pitchFamily="18" charset="0"/>
              </a:rPr>
              <a:t>Results out of data analysis</a:t>
            </a:r>
          </a:p>
          <a:p>
            <a:r>
              <a:rPr lang="en-US" dirty="0" smtClean="0">
                <a:latin typeface="Bodoni MT" panose="02070603080606020203" pitchFamily="18" charset="0"/>
              </a:rPr>
              <a:t>Different launch sites have different success rate:</a:t>
            </a:r>
          </a:p>
          <a:p>
            <a:pPr lvl="1"/>
            <a:r>
              <a:rPr lang="en-US" dirty="0" smtClean="0">
                <a:latin typeface="Bodoni MT" panose="02070603080606020203" pitchFamily="18" charset="0"/>
              </a:rPr>
              <a:t>CCAS LC-40 – 60%</a:t>
            </a:r>
          </a:p>
          <a:p>
            <a:pPr lvl="1"/>
            <a:r>
              <a:rPr lang="en-US" dirty="0" smtClean="0">
                <a:latin typeface="Bodoni MT" panose="02070603080606020203" pitchFamily="18" charset="0"/>
              </a:rPr>
              <a:t>KSC LC-39A &amp; VAFB SLC 4E – 77%</a:t>
            </a:r>
          </a:p>
          <a:p>
            <a:r>
              <a:rPr lang="en-US" dirty="0" smtClean="0">
                <a:latin typeface="Bodoni MT" panose="02070603080606020203" pitchFamily="18" charset="0"/>
              </a:rPr>
              <a:t>Success rate become over 60% from 2016</a:t>
            </a:r>
          </a:p>
          <a:p>
            <a:r>
              <a:rPr lang="en-US" dirty="0" smtClean="0">
                <a:latin typeface="Bodoni MT" panose="02070603080606020203" pitchFamily="18" charset="0"/>
              </a:rPr>
              <a:t>Success rate 100%: ES-L1, GEO, HEO, SSO</a:t>
            </a:r>
          </a:p>
          <a:p>
            <a:r>
              <a:rPr lang="en-US" dirty="0" smtClean="0">
                <a:latin typeface="Bodoni MT" panose="02070603080606020203" pitchFamily="18" charset="0"/>
              </a:rPr>
              <a:t>VLEO orbit type has the most success flights, over 80</a:t>
            </a:r>
          </a:p>
          <a:p>
            <a:r>
              <a:rPr lang="en-US" dirty="0">
                <a:latin typeface="Bodoni MT" panose="02070603080606020203" pitchFamily="18" charset="0"/>
              </a:rPr>
              <a:t>Most payloads with successful launches are from CCAFS SLC 40 &amp; KSC LC39A</a:t>
            </a:r>
            <a:endParaRPr lang="de-DE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1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38200" y="1637809"/>
            <a:ext cx="10515600" cy="4508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doni MT" panose="02070603080606020203" pitchFamily="18" charset="0"/>
              </a:rPr>
              <a:t>	Results</a:t>
            </a:r>
            <a:endParaRPr lang="en-US" b="1" dirty="0">
              <a:latin typeface="Bodoni MT" panose="02070603080606020203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07511"/>
            <a:ext cx="10515600" cy="4351338"/>
          </a:xfrm>
        </p:spPr>
        <p:txBody>
          <a:bodyPr/>
          <a:lstStyle/>
          <a:p>
            <a:endParaRPr lang="de-DE" dirty="0" smtClean="0">
              <a:latin typeface="Bodoni MT" panose="02070603080606020203" pitchFamily="18" charset="0"/>
            </a:endParaRPr>
          </a:p>
          <a:p>
            <a:endParaRPr lang="de-DE" dirty="0" smtClean="0">
              <a:latin typeface="Bodoni MT" panose="02070603080606020203" pitchFamily="18" charset="0"/>
            </a:endParaRPr>
          </a:p>
          <a:p>
            <a:endParaRPr lang="de-DE" dirty="0">
              <a:latin typeface="Bodoni MT" panose="02070603080606020203" pitchFamily="18" charset="0"/>
            </a:endParaRPr>
          </a:p>
        </p:txBody>
      </p:sp>
      <p:cxnSp>
        <p:nvCxnSpPr>
          <p:cNvPr id="6" name="Gerader Verbinder 5"/>
          <p:cNvCxnSpPr/>
          <p:nvPr/>
        </p:nvCxnSpPr>
        <p:spPr>
          <a:xfrm>
            <a:off x="838200" y="1291905"/>
            <a:ext cx="10515600" cy="25168"/>
          </a:xfrm>
          <a:prstGeom prst="line">
            <a:avLst/>
          </a:prstGeom>
          <a:ln w="38100">
            <a:solidFill>
              <a:srgbClr val="2543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03" y="668809"/>
            <a:ext cx="540000" cy="540000"/>
          </a:xfrm>
          <a:prstGeom prst="rect">
            <a:avLst/>
          </a:prstGeom>
        </p:spPr>
      </p:pic>
      <p:sp>
        <p:nvSpPr>
          <p:cNvPr id="14" name="Inhaltsplatzhalter 2"/>
          <p:cNvSpPr txBox="1">
            <a:spLocks/>
          </p:cNvSpPr>
          <p:nvPr/>
        </p:nvSpPr>
        <p:spPr>
          <a:xfrm>
            <a:off x="838200" y="1649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Bodoni MT" panose="02070603080606020203" pitchFamily="18" charset="0"/>
              </a:rPr>
              <a:t>AVG Payloads</a:t>
            </a:r>
            <a:r>
              <a:rPr lang="de-DE" dirty="0">
                <a:latin typeface="Bodoni MT" panose="02070603080606020203" pitchFamily="18" charset="0"/>
              </a:rPr>
              <a:t>,</a:t>
            </a:r>
            <a:r>
              <a:rPr lang="de-DE" dirty="0" smtClean="0">
                <a:latin typeface="Bodoni MT" panose="02070603080606020203" pitchFamily="18" charset="0"/>
              </a:rPr>
              <a:t>2.928 kg </a:t>
            </a:r>
            <a:r>
              <a:rPr lang="de-DE" dirty="0" err="1" smtClean="0">
                <a:latin typeface="Bodoni MT" panose="02070603080606020203" pitchFamily="18" charset="0"/>
              </a:rPr>
              <a:t>by</a:t>
            </a:r>
            <a:r>
              <a:rPr lang="de-DE" dirty="0" smtClean="0">
                <a:latin typeface="Bodoni MT" panose="02070603080606020203" pitchFamily="18" charset="0"/>
              </a:rPr>
              <a:t> </a:t>
            </a:r>
            <a:r>
              <a:rPr lang="de-DE" dirty="0" err="1" smtClean="0">
                <a:latin typeface="Bodoni MT" panose="02070603080606020203" pitchFamily="18" charset="0"/>
              </a:rPr>
              <a:t>booster</a:t>
            </a:r>
            <a:r>
              <a:rPr lang="de-DE" dirty="0" smtClean="0">
                <a:latin typeface="Bodoni MT" panose="02070603080606020203" pitchFamily="18" charset="0"/>
              </a:rPr>
              <a:t> </a:t>
            </a:r>
            <a:r>
              <a:rPr lang="de-DE" dirty="0" err="1" smtClean="0">
                <a:latin typeface="Bodoni MT" panose="02070603080606020203" pitchFamily="18" charset="0"/>
              </a:rPr>
              <a:t>version</a:t>
            </a:r>
            <a:r>
              <a:rPr lang="de-DE" dirty="0" smtClean="0">
                <a:latin typeface="Bodoni MT" panose="02070603080606020203" pitchFamily="18" charset="0"/>
              </a:rPr>
              <a:t> F9</a:t>
            </a:r>
          </a:p>
          <a:p>
            <a:r>
              <a:rPr lang="de-DE" dirty="0" smtClean="0">
                <a:latin typeface="Bodoni MT" panose="02070603080606020203" pitchFamily="18" charset="0"/>
              </a:rPr>
              <a:t>99 </a:t>
            </a:r>
            <a:r>
              <a:rPr lang="de-DE" dirty="0" err="1" smtClean="0">
                <a:latin typeface="Bodoni MT" panose="02070603080606020203" pitchFamily="18" charset="0"/>
              </a:rPr>
              <a:t>Success</a:t>
            </a:r>
            <a:r>
              <a:rPr lang="de-DE" dirty="0" smtClean="0">
                <a:latin typeface="Bodoni MT" panose="02070603080606020203" pitchFamily="18" charset="0"/>
              </a:rPr>
              <a:t> </a:t>
            </a:r>
            <a:r>
              <a:rPr lang="de-DE" dirty="0" err="1" smtClean="0">
                <a:latin typeface="Bodoni MT" panose="02070603080606020203" pitchFamily="18" charset="0"/>
              </a:rPr>
              <a:t>launches</a:t>
            </a:r>
            <a:r>
              <a:rPr lang="de-DE" dirty="0" smtClean="0">
                <a:latin typeface="Bodoni MT" panose="02070603080606020203" pitchFamily="18" charset="0"/>
              </a:rPr>
              <a:t> </a:t>
            </a:r>
            <a:r>
              <a:rPr lang="de-DE" dirty="0" err="1" smtClean="0">
                <a:latin typeface="Bodoni MT" panose="02070603080606020203" pitchFamily="18" charset="0"/>
              </a:rPr>
              <a:t>have</a:t>
            </a:r>
            <a:r>
              <a:rPr lang="de-DE" dirty="0" smtClean="0">
                <a:latin typeface="Bodoni MT" panose="02070603080606020203" pitchFamily="18" charset="0"/>
              </a:rPr>
              <a:t> </a:t>
            </a:r>
            <a:r>
              <a:rPr lang="de-DE" dirty="0" err="1" smtClean="0">
                <a:latin typeface="Bodoni MT" panose="02070603080606020203" pitchFamily="18" charset="0"/>
              </a:rPr>
              <a:t>been</a:t>
            </a:r>
            <a:r>
              <a:rPr lang="de-DE" dirty="0" smtClean="0">
                <a:latin typeface="Bodoni MT" panose="02070603080606020203" pitchFamily="18" charset="0"/>
              </a:rPr>
              <a:t> </a:t>
            </a:r>
            <a:r>
              <a:rPr lang="de-DE" dirty="0" err="1" smtClean="0">
                <a:latin typeface="Bodoni MT" panose="02070603080606020203" pitchFamily="18" charset="0"/>
              </a:rPr>
              <a:t>made</a:t>
            </a:r>
            <a:endParaRPr lang="de-DE" dirty="0" smtClean="0">
              <a:latin typeface="Bodoni MT" panose="02070603080606020203" pitchFamily="18" charset="0"/>
            </a:endParaRPr>
          </a:p>
          <a:p>
            <a:r>
              <a:rPr lang="de-DE" dirty="0" smtClean="0">
                <a:latin typeface="Bodoni MT" panose="02070603080606020203" pitchFamily="18" charset="0"/>
              </a:rPr>
              <a:t>Total Payload </a:t>
            </a:r>
            <a:r>
              <a:rPr lang="de-DE" dirty="0" err="1" smtClean="0">
                <a:latin typeface="Bodoni MT" panose="02070603080606020203" pitchFamily="18" charset="0"/>
              </a:rPr>
              <a:t>Mass</a:t>
            </a:r>
            <a:r>
              <a:rPr lang="de-DE" dirty="0" smtClean="0">
                <a:latin typeface="Bodoni MT" panose="02070603080606020203" pitchFamily="18" charset="0"/>
              </a:rPr>
              <a:t> </a:t>
            </a:r>
            <a:r>
              <a:rPr lang="de-DE" dirty="0" err="1" smtClean="0">
                <a:latin typeface="Bodoni MT" panose="02070603080606020203" pitchFamily="18" charset="0"/>
              </a:rPr>
              <a:t>by</a:t>
            </a:r>
            <a:r>
              <a:rPr lang="de-DE" dirty="0" smtClean="0">
                <a:latin typeface="Bodoni MT" panose="02070603080606020203" pitchFamily="18" charset="0"/>
              </a:rPr>
              <a:t> NASA: 45596 kg</a:t>
            </a:r>
          </a:p>
          <a:p>
            <a:r>
              <a:rPr lang="de-DE" dirty="0" smtClean="0">
                <a:latin typeface="Bodoni MT" panose="02070603080606020203" pitchFamily="18" charset="0"/>
              </a:rPr>
              <a:t>First </a:t>
            </a:r>
            <a:r>
              <a:rPr lang="de-DE" dirty="0" err="1" smtClean="0">
                <a:latin typeface="Bodoni MT" panose="02070603080606020203" pitchFamily="18" charset="0"/>
              </a:rPr>
              <a:t>successful</a:t>
            </a:r>
            <a:r>
              <a:rPr lang="de-DE" dirty="0" smtClean="0">
                <a:latin typeface="Bodoni MT" panose="02070603080606020203" pitchFamily="18" charset="0"/>
              </a:rPr>
              <a:t> </a:t>
            </a:r>
            <a:r>
              <a:rPr lang="de-DE" dirty="0" err="1" smtClean="0">
                <a:latin typeface="Bodoni MT" panose="02070603080606020203" pitchFamily="18" charset="0"/>
              </a:rPr>
              <a:t>landing</a:t>
            </a:r>
            <a:r>
              <a:rPr lang="de-DE" dirty="0" smtClean="0">
                <a:latin typeface="Bodoni MT" panose="02070603080606020203" pitchFamily="18" charset="0"/>
              </a:rPr>
              <a:t> </a:t>
            </a:r>
            <a:r>
              <a:rPr lang="de-DE" dirty="0" err="1" smtClean="0">
                <a:latin typeface="Bodoni MT" panose="02070603080606020203" pitchFamily="18" charset="0"/>
              </a:rPr>
              <a:t>outcame</a:t>
            </a:r>
            <a:r>
              <a:rPr lang="de-DE" dirty="0" smtClean="0">
                <a:latin typeface="Bodoni MT" panose="02070603080606020203" pitchFamily="18" charset="0"/>
              </a:rPr>
              <a:t> in </a:t>
            </a:r>
            <a:r>
              <a:rPr lang="de-DE" dirty="0" err="1" smtClean="0">
                <a:latin typeface="Bodoni MT" panose="02070603080606020203" pitchFamily="18" charset="0"/>
              </a:rPr>
              <a:t>Ground</a:t>
            </a:r>
            <a:r>
              <a:rPr lang="de-DE" dirty="0" smtClean="0">
                <a:latin typeface="Bodoni MT" panose="02070603080606020203" pitchFamily="18" charset="0"/>
              </a:rPr>
              <a:t> Pad: 22-12-2015</a:t>
            </a:r>
            <a:endParaRPr lang="de-DE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49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38200" y="1637809"/>
            <a:ext cx="10515600" cy="4508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182" y="1607511"/>
            <a:ext cx="6977065" cy="35252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doni MT" panose="02070603080606020203" pitchFamily="18" charset="0"/>
              </a:rPr>
              <a:t>	Maps</a:t>
            </a:r>
            <a:endParaRPr lang="en-US" b="1" dirty="0">
              <a:latin typeface="Bodoni MT" panose="02070603080606020203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07511"/>
            <a:ext cx="10515600" cy="4351338"/>
          </a:xfrm>
        </p:spPr>
        <p:txBody>
          <a:bodyPr/>
          <a:lstStyle/>
          <a:p>
            <a:endParaRPr lang="de-DE" dirty="0" smtClean="0">
              <a:latin typeface="Bodoni MT" panose="02070603080606020203" pitchFamily="18" charset="0"/>
            </a:endParaRPr>
          </a:p>
          <a:p>
            <a:endParaRPr lang="de-DE" dirty="0">
              <a:latin typeface="Bodoni MT" panose="02070603080606020203" pitchFamily="18" charset="0"/>
            </a:endParaRPr>
          </a:p>
        </p:txBody>
      </p:sp>
      <p:cxnSp>
        <p:nvCxnSpPr>
          <p:cNvPr id="6" name="Gerader Verbinder 5"/>
          <p:cNvCxnSpPr/>
          <p:nvPr/>
        </p:nvCxnSpPr>
        <p:spPr>
          <a:xfrm>
            <a:off x="838200" y="1291905"/>
            <a:ext cx="10515600" cy="25168"/>
          </a:xfrm>
          <a:prstGeom prst="line">
            <a:avLst/>
          </a:prstGeom>
          <a:ln w="38100">
            <a:solidFill>
              <a:srgbClr val="2543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56" y="4211273"/>
            <a:ext cx="2936529" cy="1571407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0702" y="4340064"/>
            <a:ext cx="2459111" cy="1636218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680" y="704216"/>
            <a:ext cx="540000" cy="540000"/>
          </a:xfrm>
          <a:prstGeom prst="rect">
            <a:avLst/>
          </a:prstGeom>
        </p:spPr>
      </p:pic>
      <p:cxnSp>
        <p:nvCxnSpPr>
          <p:cNvPr id="19" name="Gerader Verbinder 18"/>
          <p:cNvCxnSpPr/>
          <p:nvPr/>
        </p:nvCxnSpPr>
        <p:spPr>
          <a:xfrm flipH="1">
            <a:off x="1022356" y="2243853"/>
            <a:ext cx="2861747" cy="195903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H="1">
            <a:off x="3958885" y="2432211"/>
            <a:ext cx="403390" cy="18091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>
            <a:off x="7239699" y="3006659"/>
            <a:ext cx="351003" cy="13334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>
            <a:off x="7709483" y="2776756"/>
            <a:ext cx="2340330" cy="15633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30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691137" y="1761835"/>
            <a:ext cx="623927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i="1" dirty="0" smtClean="0"/>
              <a:t>Executive summary</a:t>
            </a:r>
            <a:endParaRPr lang="en-US" sz="6000" i="1" dirty="0"/>
          </a:p>
        </p:txBody>
      </p:sp>
      <p:cxnSp>
        <p:nvCxnSpPr>
          <p:cNvPr id="6" name="Gerader Verbinder 5"/>
          <p:cNvCxnSpPr/>
          <p:nvPr/>
        </p:nvCxnSpPr>
        <p:spPr>
          <a:xfrm flipV="1">
            <a:off x="552973" y="3640822"/>
            <a:ext cx="11158058" cy="16778"/>
          </a:xfrm>
          <a:prstGeom prst="line">
            <a:avLst/>
          </a:prstGeom>
          <a:ln w="254000">
            <a:solidFill>
              <a:srgbClr val="2543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54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38200" y="1637809"/>
            <a:ext cx="10515600" cy="4508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doni MT" panose="02070603080606020203" pitchFamily="18" charset="0"/>
              </a:rPr>
              <a:t>	Maps</a:t>
            </a:r>
            <a:endParaRPr lang="en-US" b="1" dirty="0">
              <a:latin typeface="Bodoni MT" panose="02070603080606020203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07511"/>
            <a:ext cx="10515600" cy="4351338"/>
          </a:xfrm>
        </p:spPr>
        <p:txBody>
          <a:bodyPr/>
          <a:lstStyle/>
          <a:p>
            <a:endParaRPr lang="de-DE" dirty="0" smtClean="0">
              <a:latin typeface="Bodoni MT" panose="02070603080606020203" pitchFamily="18" charset="0"/>
            </a:endParaRPr>
          </a:p>
          <a:p>
            <a:endParaRPr lang="de-DE" dirty="0">
              <a:latin typeface="Bodoni MT" panose="02070603080606020203" pitchFamily="18" charset="0"/>
            </a:endParaRPr>
          </a:p>
        </p:txBody>
      </p:sp>
      <p:cxnSp>
        <p:nvCxnSpPr>
          <p:cNvPr id="6" name="Gerader Verbinder 5"/>
          <p:cNvCxnSpPr/>
          <p:nvPr/>
        </p:nvCxnSpPr>
        <p:spPr>
          <a:xfrm>
            <a:off x="838200" y="1291905"/>
            <a:ext cx="10515600" cy="25168"/>
          </a:xfrm>
          <a:prstGeom prst="line">
            <a:avLst/>
          </a:prstGeom>
          <a:ln w="38100">
            <a:solidFill>
              <a:srgbClr val="2543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65" y="1738377"/>
            <a:ext cx="4992055" cy="3321562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680" y="704216"/>
            <a:ext cx="540000" cy="54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302" y="2451376"/>
            <a:ext cx="3771900" cy="3381375"/>
          </a:xfrm>
          <a:prstGeom prst="rect">
            <a:avLst/>
          </a:prstGeom>
        </p:spPr>
      </p:pic>
      <p:cxnSp>
        <p:nvCxnSpPr>
          <p:cNvPr id="10" name="Gerader Verbinder 9"/>
          <p:cNvCxnSpPr/>
          <p:nvPr/>
        </p:nvCxnSpPr>
        <p:spPr>
          <a:xfrm flipV="1">
            <a:off x="4521666" y="2447796"/>
            <a:ext cx="2087636" cy="9513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404220" y="3582099"/>
            <a:ext cx="2205082" cy="22349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37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38200" y="1637809"/>
            <a:ext cx="10515600" cy="4508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doni MT" panose="02070603080606020203" pitchFamily="18" charset="0"/>
              </a:rPr>
              <a:t>	Prediction</a:t>
            </a:r>
            <a:endParaRPr lang="en-US" b="1" dirty="0">
              <a:latin typeface="Bodoni MT" panose="02070603080606020203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07511"/>
            <a:ext cx="10515600" cy="4351338"/>
          </a:xfrm>
        </p:spPr>
        <p:txBody>
          <a:bodyPr/>
          <a:lstStyle/>
          <a:p>
            <a:endParaRPr lang="de-DE" dirty="0" smtClean="0">
              <a:latin typeface="Bodoni MT" panose="02070603080606020203" pitchFamily="18" charset="0"/>
            </a:endParaRPr>
          </a:p>
          <a:p>
            <a:endParaRPr lang="de-DE" dirty="0" smtClean="0">
              <a:latin typeface="Bodoni MT" panose="02070603080606020203" pitchFamily="18" charset="0"/>
            </a:endParaRPr>
          </a:p>
          <a:p>
            <a:endParaRPr lang="de-DE" dirty="0">
              <a:latin typeface="Bodoni MT" panose="02070603080606020203" pitchFamily="18" charset="0"/>
            </a:endParaRPr>
          </a:p>
        </p:txBody>
      </p:sp>
      <p:cxnSp>
        <p:nvCxnSpPr>
          <p:cNvPr id="6" name="Gerader Verbinder 5"/>
          <p:cNvCxnSpPr/>
          <p:nvPr/>
        </p:nvCxnSpPr>
        <p:spPr>
          <a:xfrm>
            <a:off x="838200" y="1291905"/>
            <a:ext cx="10515600" cy="25168"/>
          </a:xfrm>
          <a:prstGeom prst="line">
            <a:avLst/>
          </a:prstGeom>
          <a:ln w="38100">
            <a:solidFill>
              <a:srgbClr val="2543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2"/>
          <p:cNvSpPr txBox="1">
            <a:spLocks/>
          </p:cNvSpPr>
          <p:nvPr/>
        </p:nvSpPr>
        <p:spPr>
          <a:xfrm>
            <a:off x="838200" y="1649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>
              <a:latin typeface="Bodoni MT" panose="02070603080606020203" pitchFamily="18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073790" y="3840936"/>
            <a:ext cx="4869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Four classifications models were tested</a:t>
            </a:r>
          </a:p>
          <a:p>
            <a:endParaRPr lang="en-US" dirty="0" smtClean="0"/>
          </a:p>
          <a:p>
            <a:r>
              <a:rPr lang="en-US" dirty="0" smtClean="0"/>
              <a:t>Tree model has the highest accuracy however, its test accuracy was the lowest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392" y="1936430"/>
            <a:ext cx="4352925" cy="136207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733" y="1739967"/>
            <a:ext cx="5400675" cy="433387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392" y="711015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9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38200" y="1637809"/>
            <a:ext cx="10515600" cy="4508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doni MT" panose="02070603080606020203" pitchFamily="18" charset="0"/>
              </a:rPr>
              <a:t>	Prediction</a:t>
            </a:r>
            <a:endParaRPr lang="en-US" b="1" dirty="0">
              <a:latin typeface="Bodoni MT" panose="02070603080606020203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07511"/>
            <a:ext cx="10515600" cy="4351338"/>
          </a:xfrm>
        </p:spPr>
        <p:txBody>
          <a:bodyPr/>
          <a:lstStyle/>
          <a:p>
            <a:endParaRPr lang="de-DE" dirty="0" smtClean="0">
              <a:latin typeface="Bodoni MT" panose="02070603080606020203" pitchFamily="18" charset="0"/>
            </a:endParaRPr>
          </a:p>
          <a:p>
            <a:endParaRPr lang="de-DE" dirty="0" smtClean="0">
              <a:latin typeface="Bodoni MT" panose="02070603080606020203" pitchFamily="18" charset="0"/>
            </a:endParaRPr>
          </a:p>
          <a:p>
            <a:endParaRPr lang="de-DE" dirty="0">
              <a:latin typeface="Bodoni MT" panose="02070603080606020203" pitchFamily="18" charset="0"/>
            </a:endParaRPr>
          </a:p>
        </p:txBody>
      </p:sp>
      <p:cxnSp>
        <p:nvCxnSpPr>
          <p:cNvPr id="6" name="Gerader Verbinder 5"/>
          <p:cNvCxnSpPr/>
          <p:nvPr/>
        </p:nvCxnSpPr>
        <p:spPr>
          <a:xfrm>
            <a:off x="838200" y="1291905"/>
            <a:ext cx="10515600" cy="25168"/>
          </a:xfrm>
          <a:prstGeom prst="line">
            <a:avLst/>
          </a:prstGeom>
          <a:ln w="38100">
            <a:solidFill>
              <a:srgbClr val="2543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2"/>
          <p:cNvSpPr txBox="1">
            <a:spLocks/>
          </p:cNvSpPr>
          <p:nvPr/>
        </p:nvSpPr>
        <p:spPr>
          <a:xfrm>
            <a:off x="838200" y="1649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>
              <a:latin typeface="Bodoni MT" panose="02070603080606020203" pitchFamily="18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20" y="1649100"/>
            <a:ext cx="2725715" cy="23400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67857" y="1731578"/>
            <a:ext cx="16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Logreg</a:t>
            </a:r>
            <a:r>
              <a:rPr lang="de-DE" dirty="0" smtClean="0"/>
              <a:t> 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442" y="1607511"/>
            <a:ext cx="2725714" cy="2340000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9275578" y="1838361"/>
            <a:ext cx="16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SVM</a:t>
            </a:r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442" y="3958802"/>
            <a:ext cx="2725714" cy="2340000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9275578" y="4076942"/>
            <a:ext cx="16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Tree</a:t>
            </a:r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061" y="4056225"/>
            <a:ext cx="2443031" cy="2097319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3967857" y="4157104"/>
            <a:ext cx="16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KNN</a:t>
            </a:r>
            <a:endParaRPr lang="en-US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392" y="711015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213848" y="1728279"/>
            <a:ext cx="38363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i="1" dirty="0" smtClean="0"/>
              <a:t>Conclusions</a:t>
            </a:r>
            <a:endParaRPr lang="en-US" sz="6000" i="1" dirty="0"/>
          </a:p>
        </p:txBody>
      </p:sp>
      <p:cxnSp>
        <p:nvCxnSpPr>
          <p:cNvPr id="6" name="Gerader Verbinder 5"/>
          <p:cNvCxnSpPr/>
          <p:nvPr/>
        </p:nvCxnSpPr>
        <p:spPr>
          <a:xfrm flipV="1">
            <a:off x="552973" y="3640822"/>
            <a:ext cx="11158058" cy="16778"/>
          </a:xfrm>
          <a:prstGeom prst="line">
            <a:avLst/>
          </a:prstGeom>
          <a:ln w="254000">
            <a:solidFill>
              <a:srgbClr val="2543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4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38200" y="1637809"/>
            <a:ext cx="10515600" cy="4508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doni MT" panose="02070603080606020203" pitchFamily="18" charset="0"/>
              </a:rPr>
              <a:t>	Conclusions</a:t>
            </a:r>
            <a:endParaRPr lang="en-US" b="1" dirty="0">
              <a:latin typeface="Bodoni MT" panose="02070603080606020203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07511"/>
            <a:ext cx="10515600" cy="4351338"/>
          </a:xfrm>
        </p:spPr>
        <p:txBody>
          <a:bodyPr/>
          <a:lstStyle/>
          <a:p>
            <a:endParaRPr lang="de-DE" dirty="0" smtClean="0">
              <a:latin typeface="Bodoni MT" panose="02070603080606020203" pitchFamily="18" charset="0"/>
            </a:endParaRPr>
          </a:p>
          <a:p>
            <a:endParaRPr lang="de-DE" dirty="0" smtClean="0">
              <a:latin typeface="Bodoni MT" panose="02070603080606020203" pitchFamily="18" charset="0"/>
            </a:endParaRPr>
          </a:p>
          <a:p>
            <a:endParaRPr lang="de-DE" dirty="0">
              <a:latin typeface="Bodoni MT" panose="02070603080606020203" pitchFamily="18" charset="0"/>
            </a:endParaRPr>
          </a:p>
        </p:txBody>
      </p:sp>
      <p:cxnSp>
        <p:nvCxnSpPr>
          <p:cNvPr id="6" name="Gerader Verbinder 5"/>
          <p:cNvCxnSpPr/>
          <p:nvPr/>
        </p:nvCxnSpPr>
        <p:spPr>
          <a:xfrm>
            <a:off x="838200" y="1291905"/>
            <a:ext cx="10515600" cy="25168"/>
          </a:xfrm>
          <a:prstGeom prst="line">
            <a:avLst/>
          </a:prstGeom>
          <a:ln w="38100">
            <a:solidFill>
              <a:srgbClr val="2543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2"/>
          <p:cNvSpPr txBox="1">
            <a:spLocks/>
          </p:cNvSpPr>
          <p:nvPr/>
        </p:nvSpPr>
        <p:spPr>
          <a:xfrm>
            <a:off x="838200" y="1649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>
              <a:latin typeface="Bodoni MT" panose="02070603080606020203" pitchFamily="18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90" y="702626"/>
            <a:ext cx="540000" cy="540000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838200" y="1607511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Bodoni MT" panose="02070603080606020203" pitchFamily="18" charset="0"/>
              </a:rPr>
              <a:t>SpaceX success rates are increasing over the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Bodoni MT" panose="02070603080606020203" pitchFamily="18" charset="0"/>
              </a:rPr>
              <a:t>Best launch site is KSC LC-39A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Bodoni MT" panose="02070603080606020203" pitchFamily="18" charset="0"/>
              </a:rPr>
              <a:t>Launches become risky with Payloads above 7000 kg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Bodoni MT" panose="02070603080606020203" pitchFamily="18" charset="0"/>
              </a:rPr>
              <a:t>To predict successful landings Decision Tree Classifier worth being used</a:t>
            </a:r>
            <a:endParaRPr lang="en-US" sz="28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6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38200" y="1637809"/>
            <a:ext cx="10515600" cy="4508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doni MT" panose="02070603080606020203" pitchFamily="18" charset="0"/>
              </a:rPr>
              <a:t>	Appendix</a:t>
            </a:r>
            <a:endParaRPr lang="en-US" b="1" dirty="0">
              <a:latin typeface="Bodoni MT" panose="02070603080606020203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07511"/>
            <a:ext cx="10515600" cy="4351338"/>
          </a:xfrm>
        </p:spPr>
        <p:txBody>
          <a:bodyPr/>
          <a:lstStyle/>
          <a:p>
            <a:r>
              <a:rPr lang="de-DE" dirty="0">
                <a:latin typeface="Bodoni MT" panose="02070603080606020203" pitchFamily="18" charset="0"/>
                <a:hlinkClick r:id="rId2"/>
              </a:rPr>
              <a:t>Applied Data Science </a:t>
            </a:r>
            <a:r>
              <a:rPr lang="de-DE" dirty="0" err="1">
                <a:latin typeface="Bodoni MT" panose="02070603080606020203" pitchFamily="18" charset="0"/>
                <a:hlinkClick r:id="rId2"/>
              </a:rPr>
              <a:t>Capstone</a:t>
            </a:r>
            <a:endParaRPr lang="en-US" dirty="0">
              <a:latin typeface="Bodoni MT" panose="02070603080606020203" pitchFamily="18" charset="0"/>
            </a:endParaRPr>
          </a:p>
          <a:p>
            <a:r>
              <a:rPr lang="en-US" dirty="0" smtClean="0">
                <a:latin typeface="Bodoni MT" panose="02070603080606020203" pitchFamily="18" charset="0"/>
                <a:hlinkClick r:id="rId3"/>
              </a:rPr>
              <a:t>GitHub repository</a:t>
            </a:r>
            <a:endParaRPr lang="en-US" dirty="0">
              <a:latin typeface="Bodoni MT" panose="02070603080606020203" pitchFamily="18" charset="0"/>
            </a:endParaRPr>
          </a:p>
        </p:txBody>
      </p:sp>
      <p:cxnSp>
        <p:nvCxnSpPr>
          <p:cNvPr id="6" name="Gerader Verbinder 5"/>
          <p:cNvCxnSpPr/>
          <p:nvPr/>
        </p:nvCxnSpPr>
        <p:spPr>
          <a:xfrm>
            <a:off x="838200" y="1291905"/>
            <a:ext cx="10515600" cy="25168"/>
          </a:xfrm>
          <a:prstGeom prst="line">
            <a:avLst/>
          </a:prstGeom>
          <a:ln w="38100">
            <a:solidFill>
              <a:srgbClr val="2543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2"/>
          <p:cNvSpPr txBox="1">
            <a:spLocks/>
          </p:cNvSpPr>
          <p:nvPr/>
        </p:nvSpPr>
        <p:spPr>
          <a:xfrm>
            <a:off x="838200" y="1649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>
              <a:latin typeface="Bodoni MT" panose="02070603080606020203" pitchFamily="18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513" y="685848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38200" y="1607511"/>
            <a:ext cx="10515600" cy="4508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nhaltsplatzhalter 2"/>
          <p:cNvSpPr txBox="1">
            <a:spLocks/>
          </p:cNvSpPr>
          <p:nvPr/>
        </p:nvSpPr>
        <p:spPr>
          <a:xfrm>
            <a:off x="838200" y="1649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>
              <a:latin typeface="Bodoni MT" panose="02070603080606020203" pitchFamily="18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838200" y="3163049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smtClean="0">
                <a:latin typeface="Bodoni MT" panose="02070603080606020203" pitchFamily="18" charset="0"/>
              </a:rPr>
              <a:t>Thank You</a:t>
            </a:r>
            <a:r>
              <a:rPr lang="en-US" sz="8000" dirty="0" smtClean="0">
                <a:latin typeface="Bodoni MT" panose="02070603080606020203" pitchFamily="18" charset="0"/>
              </a:rPr>
              <a:t>!</a:t>
            </a:r>
            <a:endParaRPr lang="en-US" sz="8000" dirty="0">
              <a:latin typeface="Bodoni MT" panose="02070603080606020203" pitchFamily="18" charset="0"/>
            </a:endParaRPr>
          </a:p>
        </p:txBody>
      </p:sp>
      <p:cxnSp>
        <p:nvCxnSpPr>
          <p:cNvPr id="11" name="Gerader Verbinder 10"/>
          <p:cNvCxnSpPr/>
          <p:nvPr/>
        </p:nvCxnSpPr>
        <p:spPr>
          <a:xfrm>
            <a:off x="838200" y="4502909"/>
            <a:ext cx="10515600" cy="25168"/>
          </a:xfrm>
          <a:prstGeom prst="line">
            <a:avLst/>
          </a:prstGeom>
          <a:ln w="38100">
            <a:solidFill>
              <a:srgbClr val="2543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08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38200" y="1607511"/>
            <a:ext cx="10515600" cy="4508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Bodoni MT" panose="02070603080606020203" pitchFamily="18" charset="0"/>
              </a:rPr>
              <a:t>	Executive Summary</a:t>
            </a:r>
            <a:endParaRPr lang="en-US" b="1" dirty="0">
              <a:latin typeface="Bodoni MT" panose="02070603080606020203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075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Bodoni MT" panose="02070603080606020203" pitchFamily="18" charset="0"/>
              </a:rPr>
              <a:t>Used methodologies to analyze data:</a:t>
            </a:r>
          </a:p>
          <a:p>
            <a:pPr lvl="1"/>
            <a:r>
              <a:rPr lang="en-US" dirty="0" smtClean="0">
                <a:latin typeface="Bodoni MT" panose="02070603080606020203" pitchFamily="18" charset="0"/>
              </a:rPr>
              <a:t>Data collection about</a:t>
            </a:r>
            <a:r>
              <a:rPr lang="en-US" dirty="0" smtClean="0">
                <a:latin typeface="Bodoni MT" panose="02070603080606020203" pitchFamily="18" charset="0"/>
              </a:rPr>
              <a:t> lunch data</a:t>
            </a:r>
            <a:r>
              <a:rPr lang="en-US" dirty="0" smtClean="0">
                <a:latin typeface="Bodoni MT" panose="02070603080606020203" pitchFamily="18" charset="0"/>
              </a:rPr>
              <a:t> using SpaceX API</a:t>
            </a:r>
          </a:p>
          <a:p>
            <a:pPr lvl="1"/>
            <a:r>
              <a:rPr lang="en-US" dirty="0" smtClean="0">
                <a:latin typeface="Bodoni MT" panose="02070603080606020203" pitchFamily="18" charset="0"/>
              </a:rPr>
              <a:t>Data wrangling to find patterns</a:t>
            </a:r>
          </a:p>
          <a:p>
            <a:pPr lvl="1"/>
            <a:r>
              <a:rPr lang="en-US" dirty="0" smtClean="0">
                <a:latin typeface="Bodoni MT" panose="02070603080606020203" pitchFamily="18" charset="0"/>
              </a:rPr>
              <a:t>Visualizing data to get relations between data</a:t>
            </a:r>
          </a:p>
          <a:p>
            <a:pPr lvl="1"/>
            <a:r>
              <a:rPr lang="en-US" dirty="0" smtClean="0">
                <a:latin typeface="Bodoni MT" panose="02070603080606020203" pitchFamily="18" charset="0"/>
              </a:rPr>
              <a:t>Use</a:t>
            </a:r>
            <a:r>
              <a:rPr lang="en-US" dirty="0" smtClean="0">
                <a:latin typeface="Bodoni MT" panose="02070603080606020203" pitchFamily="18" charset="0"/>
              </a:rPr>
              <a:t>d Machine Learning for prediction</a:t>
            </a:r>
          </a:p>
          <a:p>
            <a:pPr marL="0" indent="0">
              <a:buNone/>
            </a:pPr>
            <a:endParaRPr lang="en-US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Bodoni MT" panose="02070603080606020203" pitchFamily="18" charset="0"/>
              </a:rPr>
              <a:t>Summary of all results</a:t>
            </a:r>
          </a:p>
          <a:p>
            <a:pPr lvl="1"/>
            <a:r>
              <a:rPr lang="en-US" dirty="0" smtClean="0">
                <a:latin typeface="Bodoni MT" panose="02070603080606020203" pitchFamily="18" charset="0"/>
              </a:rPr>
              <a:t>Collecting valuable data from public sources</a:t>
            </a:r>
          </a:p>
          <a:p>
            <a:pPr lvl="1"/>
            <a:r>
              <a:rPr lang="en-US" dirty="0" smtClean="0">
                <a:latin typeface="Bodoni MT" panose="02070603080606020203" pitchFamily="18" charset="0"/>
              </a:rPr>
              <a:t>Interactive dashboard</a:t>
            </a:r>
          </a:p>
          <a:p>
            <a:pPr lvl="1"/>
            <a:r>
              <a:rPr lang="en-US" dirty="0" smtClean="0">
                <a:latin typeface="Bodoni MT" panose="02070603080606020203" pitchFamily="18" charset="0"/>
              </a:rPr>
              <a:t>Crate model for prediction</a:t>
            </a:r>
          </a:p>
          <a:p>
            <a:pPr marL="457200" lvl="1" indent="0">
              <a:buNone/>
            </a:pPr>
            <a:endParaRPr lang="en-US" dirty="0" smtClean="0">
              <a:latin typeface="Bodoni MT" panose="02070603080606020203" pitchFamily="18" charset="0"/>
            </a:endParaRPr>
          </a:p>
        </p:txBody>
      </p:sp>
      <p:cxnSp>
        <p:nvCxnSpPr>
          <p:cNvPr id="6" name="Gerader Verbinder 5"/>
          <p:cNvCxnSpPr/>
          <p:nvPr/>
        </p:nvCxnSpPr>
        <p:spPr>
          <a:xfrm>
            <a:off x="838200" y="1291905"/>
            <a:ext cx="10515600" cy="25168"/>
          </a:xfrm>
          <a:prstGeom prst="line">
            <a:avLst/>
          </a:prstGeom>
          <a:ln w="38100">
            <a:solidFill>
              <a:srgbClr val="2543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01" y="731467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5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121419" y="1761835"/>
            <a:ext cx="402116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i="1" dirty="0" smtClean="0"/>
              <a:t>Introduction</a:t>
            </a:r>
            <a:endParaRPr lang="en-US" sz="6000" i="1" dirty="0"/>
          </a:p>
        </p:txBody>
      </p:sp>
      <p:cxnSp>
        <p:nvCxnSpPr>
          <p:cNvPr id="6" name="Gerader Verbinder 5"/>
          <p:cNvCxnSpPr/>
          <p:nvPr/>
        </p:nvCxnSpPr>
        <p:spPr>
          <a:xfrm flipV="1">
            <a:off x="552973" y="3640822"/>
            <a:ext cx="11158058" cy="16778"/>
          </a:xfrm>
          <a:prstGeom prst="line">
            <a:avLst/>
          </a:prstGeom>
          <a:ln w="254000">
            <a:solidFill>
              <a:srgbClr val="2543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73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38200" y="1607511"/>
            <a:ext cx="10515600" cy="4508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doni MT" panose="02070603080606020203" pitchFamily="18" charset="0"/>
              </a:rPr>
              <a:t>	Introduction</a:t>
            </a:r>
            <a:endParaRPr lang="en-US" b="1" dirty="0">
              <a:latin typeface="Bodoni MT" panose="02070603080606020203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075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Bodoni MT" panose="02070603080606020203" pitchFamily="18" charset="0"/>
              </a:rPr>
              <a:t>Background and context:</a:t>
            </a:r>
          </a:p>
          <a:p>
            <a:pPr marL="0" indent="0">
              <a:buNone/>
            </a:pPr>
            <a:r>
              <a:rPr lang="en-US" dirty="0" smtClean="0">
                <a:latin typeface="Bodoni MT" panose="02070603080606020203" pitchFamily="18" charset="0"/>
              </a:rPr>
              <a:t>In this capstone, it will predict if the Falcon 9 first stage will land successfully. It can determine if the first stage will land, it can determine the cost of a launch. This information can be used if Space Y company wants to bid against SpaceX for a rocket launch. </a:t>
            </a:r>
          </a:p>
          <a:p>
            <a:pPr marL="0" indent="0">
              <a:buNone/>
            </a:pPr>
            <a:endParaRPr lang="en-US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Bodoni MT" panose="02070603080606020203" pitchFamily="18" charset="0"/>
              </a:rPr>
              <a:t>Deliverables</a:t>
            </a:r>
            <a:r>
              <a:rPr lang="en-US" dirty="0" smtClean="0">
                <a:latin typeface="Bodoni MT" panose="02070603080606020203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Bodoni MT" panose="02070603080606020203" pitchFamily="18" charset="0"/>
              </a:rPr>
              <a:t>To estimate, by what factors can have successful landings</a:t>
            </a:r>
          </a:p>
          <a:p>
            <a:pPr marL="0" indent="0">
              <a:buNone/>
            </a:pPr>
            <a:r>
              <a:rPr lang="en-US" dirty="0" smtClean="0">
                <a:latin typeface="Bodoni MT" panose="02070603080606020203" pitchFamily="18" charset="0"/>
              </a:rPr>
              <a:t>Where is the best place to make space launch</a:t>
            </a:r>
          </a:p>
        </p:txBody>
      </p:sp>
      <p:cxnSp>
        <p:nvCxnSpPr>
          <p:cNvPr id="6" name="Gerader Verbinder 5"/>
          <p:cNvCxnSpPr/>
          <p:nvPr/>
        </p:nvCxnSpPr>
        <p:spPr>
          <a:xfrm>
            <a:off x="838200" y="1291905"/>
            <a:ext cx="10515600" cy="25168"/>
          </a:xfrm>
          <a:prstGeom prst="line">
            <a:avLst/>
          </a:prstGeom>
          <a:ln w="38100">
            <a:solidFill>
              <a:srgbClr val="2543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345" y="731467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0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3954611" y="1761835"/>
            <a:ext cx="435478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i="1" dirty="0" smtClean="0"/>
              <a:t>Methodology</a:t>
            </a:r>
            <a:endParaRPr lang="en-US" sz="6000" i="1" dirty="0"/>
          </a:p>
        </p:txBody>
      </p:sp>
      <p:cxnSp>
        <p:nvCxnSpPr>
          <p:cNvPr id="6" name="Gerader Verbinder 5"/>
          <p:cNvCxnSpPr/>
          <p:nvPr/>
        </p:nvCxnSpPr>
        <p:spPr>
          <a:xfrm flipV="1">
            <a:off x="552973" y="3640822"/>
            <a:ext cx="11158058" cy="16778"/>
          </a:xfrm>
          <a:prstGeom prst="line">
            <a:avLst/>
          </a:prstGeom>
          <a:ln w="254000">
            <a:solidFill>
              <a:srgbClr val="2543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80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38200" y="1607511"/>
            <a:ext cx="10515600" cy="4508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doni MT" panose="02070603080606020203" pitchFamily="18" charset="0"/>
              </a:rPr>
              <a:t>	Collecting the data</a:t>
            </a:r>
            <a:endParaRPr lang="en-US" b="1" dirty="0">
              <a:latin typeface="Bodoni MT" panose="02070603080606020203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075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Bodoni MT" panose="02070603080606020203" pitchFamily="18" charset="0"/>
              </a:rPr>
              <a:t>Collecting the data </a:t>
            </a:r>
          </a:p>
          <a:p>
            <a:r>
              <a:rPr lang="en-US" dirty="0" smtClean="0">
                <a:latin typeface="Bodoni MT" panose="02070603080606020203" pitchFamily="18" charset="0"/>
              </a:rPr>
              <a:t>use the </a:t>
            </a:r>
            <a:r>
              <a:rPr lang="en-US" dirty="0" err="1" smtClean="0">
                <a:latin typeface="Bodoni MT" panose="02070603080606020203" pitchFamily="18" charset="0"/>
              </a:rPr>
              <a:t>RESTfulAPI</a:t>
            </a:r>
            <a:r>
              <a:rPr lang="en-US" dirty="0" smtClean="0">
                <a:latin typeface="Bodoni MT" panose="02070603080606020203" pitchFamily="18" charset="0"/>
              </a:rPr>
              <a:t> to extract information using identification numbers in the launch data</a:t>
            </a:r>
          </a:p>
          <a:p>
            <a:r>
              <a:rPr lang="en-US" dirty="0" smtClean="0">
                <a:latin typeface="Bodoni MT" panose="02070603080606020203" pitchFamily="18" charset="0"/>
              </a:rPr>
              <a:t>Request and parse SpaceX launch data using GET request</a:t>
            </a:r>
          </a:p>
          <a:p>
            <a:pPr marL="0" indent="0">
              <a:buNone/>
            </a:pPr>
            <a:endParaRPr lang="en-US" dirty="0" smtClean="0">
              <a:latin typeface="Bodoni MT" panose="02070603080606020203" pitchFamily="18" charset="0"/>
            </a:endParaRPr>
          </a:p>
        </p:txBody>
      </p:sp>
      <p:cxnSp>
        <p:nvCxnSpPr>
          <p:cNvPr id="6" name="Gerader Verbinder 5"/>
          <p:cNvCxnSpPr/>
          <p:nvPr/>
        </p:nvCxnSpPr>
        <p:spPr>
          <a:xfrm>
            <a:off x="838200" y="1291905"/>
            <a:ext cx="10515600" cy="25168"/>
          </a:xfrm>
          <a:prstGeom prst="line">
            <a:avLst/>
          </a:prstGeom>
          <a:ln w="38100">
            <a:solidFill>
              <a:srgbClr val="2543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290" y="3708738"/>
            <a:ext cx="8409221" cy="189597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535" y="703308"/>
            <a:ext cx="540000" cy="540000"/>
          </a:xfrm>
          <a:prstGeom prst="rect">
            <a:avLst/>
          </a:prstGeom>
        </p:spPr>
      </p:pic>
      <p:pic>
        <p:nvPicPr>
          <p:cNvPr id="10" name="Grafik 9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4937" y="545371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1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38200" y="1607511"/>
            <a:ext cx="10515600" cy="4508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doni MT" panose="02070603080606020203" pitchFamily="18" charset="0"/>
              </a:rPr>
              <a:t>	Collecting the data</a:t>
            </a:r>
            <a:endParaRPr lang="en-US" b="1" dirty="0">
              <a:latin typeface="Bodoni MT" panose="02070603080606020203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07511"/>
            <a:ext cx="10515600" cy="4351338"/>
          </a:xfrm>
        </p:spPr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Filter the </a:t>
            </a:r>
            <a:r>
              <a:rPr lang="en-US" dirty="0" err="1">
                <a:latin typeface="Bodoni MT" panose="02070603080606020203" pitchFamily="18" charset="0"/>
              </a:rPr>
              <a:t>dataframe</a:t>
            </a:r>
            <a:r>
              <a:rPr lang="en-US" dirty="0">
                <a:latin typeface="Bodoni MT" panose="02070603080606020203" pitchFamily="18" charset="0"/>
              </a:rPr>
              <a:t> to only include Falcon 9 </a:t>
            </a:r>
            <a:r>
              <a:rPr lang="en-US" dirty="0" smtClean="0">
                <a:latin typeface="Bodoni MT" panose="02070603080606020203" pitchFamily="18" charset="0"/>
              </a:rPr>
              <a:t>launches</a:t>
            </a:r>
          </a:p>
          <a:p>
            <a:r>
              <a:rPr lang="de-DE" dirty="0" smtClean="0">
                <a:latin typeface="Bodoni MT" panose="02070603080606020203" pitchFamily="18" charset="0"/>
              </a:rPr>
              <a:t>Data </a:t>
            </a:r>
            <a:r>
              <a:rPr lang="de-DE" dirty="0" err="1" smtClean="0">
                <a:latin typeface="Bodoni MT" panose="02070603080606020203" pitchFamily="18" charset="0"/>
              </a:rPr>
              <a:t>wrangling</a:t>
            </a:r>
            <a:endParaRPr lang="de-DE" dirty="0" smtClean="0">
              <a:latin typeface="Bodoni MT" panose="02070603080606020203" pitchFamily="18" charset="0"/>
            </a:endParaRPr>
          </a:p>
          <a:p>
            <a:r>
              <a:rPr lang="en-US" dirty="0">
                <a:latin typeface="Bodoni MT" panose="02070603080606020203" pitchFamily="18" charset="0"/>
              </a:rPr>
              <a:t>Dealing with Missing Values</a:t>
            </a:r>
            <a:endParaRPr lang="en-US" dirty="0" smtClean="0">
              <a:latin typeface="Bodoni MT" panose="02070603080606020203" pitchFamily="18" charset="0"/>
            </a:endParaRPr>
          </a:p>
        </p:txBody>
      </p:sp>
      <p:cxnSp>
        <p:nvCxnSpPr>
          <p:cNvPr id="6" name="Gerader Verbinder 5"/>
          <p:cNvCxnSpPr/>
          <p:nvPr/>
        </p:nvCxnSpPr>
        <p:spPr>
          <a:xfrm>
            <a:off x="838200" y="1291905"/>
            <a:ext cx="10515600" cy="25168"/>
          </a:xfrm>
          <a:prstGeom prst="line">
            <a:avLst/>
          </a:prstGeom>
          <a:ln w="38100">
            <a:solidFill>
              <a:srgbClr val="2543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535" y="703308"/>
            <a:ext cx="540000" cy="540000"/>
          </a:xfrm>
          <a:prstGeom prst="rect">
            <a:avLst/>
          </a:prstGeom>
        </p:spPr>
      </p:pic>
      <p:pic>
        <p:nvPicPr>
          <p:cNvPr id="10" name="Grafik 9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4937" y="5453714"/>
            <a:ext cx="540000" cy="5400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535" y="3210251"/>
            <a:ext cx="5886450" cy="7239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9444" y="4291231"/>
            <a:ext cx="441960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5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698</Words>
  <Application>Microsoft Office PowerPoint</Application>
  <PresentationFormat>Breitbild</PresentationFormat>
  <Paragraphs>139</Paragraphs>
  <Slides>36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1" baseType="lpstr">
      <vt:lpstr>Arial</vt:lpstr>
      <vt:lpstr>Bodoni MT</vt:lpstr>
      <vt:lpstr>Calibri</vt:lpstr>
      <vt:lpstr>Calibri Light</vt:lpstr>
      <vt:lpstr>Office</vt:lpstr>
      <vt:lpstr>IBM Applied Data Science Space-X </vt:lpstr>
      <vt:lpstr>Outline</vt:lpstr>
      <vt:lpstr>PowerPoint-Präsentation</vt:lpstr>
      <vt:lpstr> Executive Summary</vt:lpstr>
      <vt:lpstr>PowerPoint-Präsentation</vt:lpstr>
      <vt:lpstr> Introduction</vt:lpstr>
      <vt:lpstr>PowerPoint-Präsentation</vt:lpstr>
      <vt:lpstr> Collecting the data</vt:lpstr>
      <vt:lpstr> Collecting the data</vt:lpstr>
      <vt:lpstr> Collecting the data</vt:lpstr>
      <vt:lpstr> Collecting the data</vt:lpstr>
      <vt:lpstr> Collecting the data</vt:lpstr>
      <vt:lpstr> Collecting the data</vt:lpstr>
      <vt:lpstr> Collecting the data</vt:lpstr>
      <vt:lpstr> Collecting the data</vt:lpstr>
      <vt:lpstr> Collecting the data</vt:lpstr>
      <vt:lpstr> Data Visualization</vt:lpstr>
      <vt:lpstr> Data Visualization</vt:lpstr>
      <vt:lpstr> Data Visualization</vt:lpstr>
      <vt:lpstr> Data Visualization</vt:lpstr>
      <vt:lpstr> Data Visualization</vt:lpstr>
      <vt:lpstr> Data Visualization</vt:lpstr>
      <vt:lpstr> Features Engineering</vt:lpstr>
      <vt:lpstr> Features Engineering</vt:lpstr>
      <vt:lpstr> Dashboard with Plotly Dash</vt:lpstr>
      <vt:lpstr>PowerPoint-Präsentation</vt:lpstr>
      <vt:lpstr> Results</vt:lpstr>
      <vt:lpstr> Results</vt:lpstr>
      <vt:lpstr> Maps</vt:lpstr>
      <vt:lpstr> Maps</vt:lpstr>
      <vt:lpstr> Prediction</vt:lpstr>
      <vt:lpstr> Prediction</vt:lpstr>
      <vt:lpstr>PowerPoint-Präsentation</vt:lpstr>
      <vt:lpstr> Conclusions</vt:lpstr>
      <vt:lpstr> Appendix</vt:lpstr>
      <vt:lpstr>PowerPoint-Präsentation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Applied Data Science Space-X</dc:title>
  <dc:creator>Miklos Csepi</dc:creator>
  <cp:lastModifiedBy>Miklos Csepi</cp:lastModifiedBy>
  <cp:revision>43</cp:revision>
  <dcterms:created xsi:type="dcterms:W3CDTF">2023-01-22T15:54:27Z</dcterms:created>
  <dcterms:modified xsi:type="dcterms:W3CDTF">2023-02-04T21:59:32Z</dcterms:modified>
</cp:coreProperties>
</file>