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5" r:id="rId6"/>
  </p:sldMasterIdLst>
  <p:notesMasterIdLst>
    <p:notesMasterId r:id="rId26"/>
  </p:notesMasterIdLst>
  <p:sldIdLst>
    <p:sldId id="299" r:id="rId7"/>
    <p:sldId id="257" r:id="rId8"/>
    <p:sldId id="266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10" r:id="rId18"/>
    <p:sldId id="309" r:id="rId19"/>
    <p:sldId id="308" r:id="rId20"/>
    <p:sldId id="311" r:id="rId21"/>
    <p:sldId id="312" r:id="rId22"/>
    <p:sldId id="314" r:id="rId23"/>
    <p:sldId id="313" r:id="rId24"/>
    <p:sldId id="31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2A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4859" autoAdjust="0"/>
  </p:normalViewPr>
  <p:slideViewPr>
    <p:cSldViewPr snapToGrid="0">
      <p:cViewPr varScale="1">
        <p:scale>
          <a:sx n="140" d="100"/>
          <a:sy n="140" d="100"/>
        </p:scale>
        <p:origin x="87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8BB5DB-ED8F-478B-950C-6AA0076EDED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0E9D80-0025-4BF6-AD4B-D2F569AE7E1B}">
      <dgm:prSet custT="1"/>
      <dgm:spPr/>
      <dgm:t>
        <a:bodyPr/>
        <a:lstStyle/>
        <a:p>
          <a:pPr rtl="0"/>
          <a:r>
            <a:rPr lang="en-US" sz="2800" dirty="0"/>
            <a:t>Show practical examples of CSR to customize forms (and possibly Views)</a:t>
          </a:r>
        </a:p>
      </dgm:t>
    </dgm:pt>
    <dgm:pt modelId="{064E14CD-CCD5-408C-9592-7DD79E280D4C}" type="parTrans" cxnId="{8AE6BB8C-46B9-40B7-A538-675AF03BD994}">
      <dgm:prSet/>
      <dgm:spPr/>
      <dgm:t>
        <a:bodyPr/>
        <a:lstStyle/>
        <a:p>
          <a:endParaRPr lang="en-US"/>
        </a:p>
      </dgm:t>
    </dgm:pt>
    <dgm:pt modelId="{711413EE-7A16-4BC6-A2AD-359FCF4C9856}" type="sibTrans" cxnId="{8AE6BB8C-46B9-40B7-A538-675AF03BD994}">
      <dgm:prSet/>
      <dgm:spPr/>
      <dgm:t>
        <a:bodyPr/>
        <a:lstStyle/>
        <a:p>
          <a:endParaRPr lang="en-US"/>
        </a:p>
      </dgm:t>
    </dgm:pt>
    <dgm:pt modelId="{37333F50-AEE8-4855-8452-873D391D621B}">
      <dgm:prSet custT="1"/>
      <dgm:spPr/>
      <dgm:t>
        <a:bodyPr/>
        <a:lstStyle/>
        <a:p>
          <a:pPr rtl="0"/>
          <a:r>
            <a:rPr lang="en-US" sz="2800" dirty="0"/>
            <a:t>Talk about gotchas MDS, dep</a:t>
          </a:r>
          <a:r>
            <a:rPr lang="en-US" sz="2800" b="1" dirty="0"/>
            <a:t>lo</a:t>
          </a:r>
          <a:r>
            <a:rPr lang="en-US" sz="2800" dirty="0"/>
            <a:t>yment, JSLink limitations</a:t>
          </a:r>
        </a:p>
      </dgm:t>
    </dgm:pt>
    <dgm:pt modelId="{74FA481F-7D30-4A48-9899-4FA0B863A046}" type="parTrans" cxnId="{173FC0D2-5C25-41DC-A919-A6ACA2B4AAC2}">
      <dgm:prSet/>
      <dgm:spPr/>
      <dgm:t>
        <a:bodyPr/>
        <a:lstStyle/>
        <a:p>
          <a:endParaRPr lang="en-US"/>
        </a:p>
      </dgm:t>
    </dgm:pt>
    <dgm:pt modelId="{D64584A2-0EA6-4160-9494-A6DEA1A339E1}" type="sibTrans" cxnId="{173FC0D2-5C25-41DC-A919-A6ACA2B4AAC2}">
      <dgm:prSet/>
      <dgm:spPr/>
      <dgm:t>
        <a:bodyPr/>
        <a:lstStyle/>
        <a:p>
          <a:endParaRPr lang="en-US"/>
        </a:p>
      </dgm:t>
    </dgm:pt>
    <dgm:pt modelId="{D7FC7A5E-20D8-490E-AF3C-4894B6DBE5F1}">
      <dgm:prSet custT="1"/>
      <dgm:spPr/>
      <dgm:t>
        <a:bodyPr/>
        <a:lstStyle/>
        <a:p>
          <a:pPr rtl="0"/>
          <a:r>
            <a:rPr lang="en-US" sz="2800" dirty="0"/>
            <a:t>Who? Developers </a:t>
          </a:r>
        </a:p>
        <a:p>
          <a:pPr rtl="0"/>
          <a:r>
            <a:rPr lang="en-US" sz="2800" dirty="0"/>
            <a:t>(including Citizen Developers)</a:t>
          </a:r>
        </a:p>
      </dgm:t>
    </dgm:pt>
    <dgm:pt modelId="{CDFB776E-9E09-4FBC-94D4-80F3E38ABD55}" type="sibTrans" cxnId="{28074D9B-4CB7-4787-938F-686149D26DE8}">
      <dgm:prSet/>
      <dgm:spPr/>
      <dgm:t>
        <a:bodyPr/>
        <a:lstStyle/>
        <a:p>
          <a:endParaRPr lang="en-US"/>
        </a:p>
      </dgm:t>
    </dgm:pt>
    <dgm:pt modelId="{E978DD9E-AB14-468D-8C52-5F8DE5486C2A}" type="parTrans" cxnId="{28074D9B-4CB7-4787-938F-686149D26DE8}">
      <dgm:prSet/>
      <dgm:spPr/>
      <dgm:t>
        <a:bodyPr/>
        <a:lstStyle/>
        <a:p>
          <a:endParaRPr lang="en-US"/>
        </a:p>
      </dgm:t>
    </dgm:pt>
    <dgm:pt modelId="{61303C54-FB8F-4D20-AD03-BDB7B68237B3}" type="pres">
      <dgm:prSet presAssocID="{EF8BB5DB-ED8F-478B-950C-6AA0076EDED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944DED-EBB6-488E-BF26-669AE3A7F6BE}" type="pres">
      <dgm:prSet presAssocID="{EF8BB5DB-ED8F-478B-950C-6AA0076EDED0}" presName="diamond" presStyleLbl="bgShp" presStyleIdx="0" presStyleCnt="1" custScaleX="238012"/>
      <dgm:spPr>
        <a:solidFill>
          <a:srgbClr val="ECECEC">
            <a:alpha val="0"/>
          </a:srgbClr>
        </a:solidFill>
      </dgm:spPr>
    </dgm:pt>
    <dgm:pt modelId="{A938AC64-1965-4837-94E0-32948ED8DF0E}" type="pres">
      <dgm:prSet presAssocID="{EF8BB5DB-ED8F-478B-950C-6AA0076EDED0}" presName="quad1" presStyleLbl="node1" presStyleIdx="0" presStyleCnt="4" custScaleX="200342" custScaleY="114571" custLinFactNeighborX="-80824" custLinFactNeighborY="-86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45D29A-389E-42F7-82F5-13738ADA8976}" type="pres">
      <dgm:prSet presAssocID="{EF8BB5DB-ED8F-478B-950C-6AA0076EDED0}" presName="quad2" presStyleLbl="node1" presStyleIdx="1" presStyleCnt="4" custScaleX="203150" custScaleY="112456" custLinFactNeighborX="82687" custLinFactNeighborY="-62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09244-D78B-4147-92EB-687CA5A90E3A}" type="pres">
      <dgm:prSet presAssocID="{EF8BB5DB-ED8F-478B-950C-6AA0076EDED0}" presName="quad3" presStyleLbl="node1" presStyleIdx="2" presStyleCnt="4" custScaleX="199279" custScaleY="112250" custLinFactNeighborX="45208" custLinFactNeighborY="162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B16C2-02E3-4B32-9461-82D301FB9452}" type="pres">
      <dgm:prSet presAssocID="{EF8BB5DB-ED8F-478B-950C-6AA0076EDED0}" presName="quad4" presStyleLbl="node1" presStyleIdx="3" presStyleCnt="4" custFlipVert="0" custScaleX="2587" custScaleY="2587" custLinFactX="100000" custLinFactY="19517" custLinFactNeighborX="139647" custLinFactNeighborY="100000">
        <dgm:presLayoutVars>
          <dgm:chMax val="0"/>
          <dgm:chPref val="0"/>
          <dgm:bulletEnabled val="1"/>
        </dgm:presLayoutVars>
      </dgm:prSet>
      <dgm:spPr>
        <a:prstGeom prst="actionButtonBlank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 highlightClick="1"/>
          </dgm14:cNvPr>
        </a:ext>
      </dgm:extLst>
    </dgm:pt>
  </dgm:ptLst>
  <dgm:cxnLst>
    <dgm:cxn modelId="{8AE6BB8C-46B9-40B7-A538-675AF03BD994}" srcId="{EF8BB5DB-ED8F-478B-950C-6AA0076EDED0}" destId="{190E9D80-0025-4BF6-AD4B-D2F569AE7E1B}" srcOrd="1" destOrd="0" parTransId="{064E14CD-CCD5-408C-9592-7DD79E280D4C}" sibTransId="{711413EE-7A16-4BC6-A2AD-359FCF4C9856}"/>
    <dgm:cxn modelId="{7F2EFA92-EFE2-4863-858D-1EEF61A0EF0C}" type="presOf" srcId="{D7FC7A5E-20D8-490E-AF3C-4894B6DBE5F1}" destId="{A938AC64-1965-4837-94E0-32948ED8DF0E}" srcOrd="0" destOrd="0" presId="urn:microsoft.com/office/officeart/2005/8/layout/matrix3"/>
    <dgm:cxn modelId="{9E49D4E4-FEE2-4CED-9062-871F70218DF2}" type="presOf" srcId="{37333F50-AEE8-4855-8452-873D391D621B}" destId="{26309244-D78B-4147-92EB-687CA5A90E3A}" srcOrd="0" destOrd="0" presId="urn:microsoft.com/office/officeart/2005/8/layout/matrix3"/>
    <dgm:cxn modelId="{E6A204FC-C627-45D0-B404-A44D1F30067F}" type="presOf" srcId="{190E9D80-0025-4BF6-AD4B-D2F569AE7E1B}" destId="{9345D29A-389E-42F7-82F5-13738ADA8976}" srcOrd="0" destOrd="0" presId="urn:microsoft.com/office/officeart/2005/8/layout/matrix3"/>
    <dgm:cxn modelId="{173FC0D2-5C25-41DC-A919-A6ACA2B4AAC2}" srcId="{EF8BB5DB-ED8F-478B-950C-6AA0076EDED0}" destId="{37333F50-AEE8-4855-8452-873D391D621B}" srcOrd="2" destOrd="0" parTransId="{74FA481F-7D30-4A48-9899-4FA0B863A046}" sibTransId="{D64584A2-0EA6-4160-9494-A6DEA1A339E1}"/>
    <dgm:cxn modelId="{DDF70DD3-55B5-4950-ABC5-30C3C9632BCA}" type="presOf" srcId="{EF8BB5DB-ED8F-478B-950C-6AA0076EDED0}" destId="{61303C54-FB8F-4D20-AD03-BDB7B68237B3}" srcOrd="0" destOrd="0" presId="urn:microsoft.com/office/officeart/2005/8/layout/matrix3"/>
    <dgm:cxn modelId="{28074D9B-4CB7-4787-938F-686149D26DE8}" srcId="{EF8BB5DB-ED8F-478B-950C-6AA0076EDED0}" destId="{D7FC7A5E-20D8-490E-AF3C-4894B6DBE5F1}" srcOrd="0" destOrd="0" parTransId="{E978DD9E-AB14-468D-8C52-5F8DE5486C2A}" sibTransId="{CDFB776E-9E09-4FBC-94D4-80F3E38ABD55}"/>
    <dgm:cxn modelId="{AA350179-7B7D-4316-A113-D651765B90C9}" type="presParOf" srcId="{61303C54-FB8F-4D20-AD03-BDB7B68237B3}" destId="{AC944DED-EBB6-488E-BF26-669AE3A7F6BE}" srcOrd="0" destOrd="0" presId="urn:microsoft.com/office/officeart/2005/8/layout/matrix3"/>
    <dgm:cxn modelId="{BBC3DDDE-B575-43CA-871A-0FFA1113699B}" type="presParOf" srcId="{61303C54-FB8F-4D20-AD03-BDB7B68237B3}" destId="{A938AC64-1965-4837-94E0-32948ED8DF0E}" srcOrd="1" destOrd="0" presId="urn:microsoft.com/office/officeart/2005/8/layout/matrix3"/>
    <dgm:cxn modelId="{0E807AD6-5A9A-4AA5-A2F2-EE1F516194B7}" type="presParOf" srcId="{61303C54-FB8F-4D20-AD03-BDB7B68237B3}" destId="{9345D29A-389E-42F7-82F5-13738ADA8976}" srcOrd="2" destOrd="0" presId="urn:microsoft.com/office/officeart/2005/8/layout/matrix3"/>
    <dgm:cxn modelId="{70EE1369-7190-4D7D-8CB0-B57D0EB3F598}" type="presParOf" srcId="{61303C54-FB8F-4D20-AD03-BDB7B68237B3}" destId="{26309244-D78B-4147-92EB-687CA5A90E3A}" srcOrd="3" destOrd="0" presId="urn:microsoft.com/office/officeart/2005/8/layout/matrix3"/>
    <dgm:cxn modelId="{FBD63AF0-6A14-4996-933E-5311380928AD}" type="presParOf" srcId="{61303C54-FB8F-4D20-AD03-BDB7B68237B3}" destId="{EEEB16C2-02E3-4B32-9461-82D301FB945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1EF1F6-38B2-4A0E-A900-AC86BCDF2C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32129-4882-400C-96F3-87C5604B17DC}">
      <dgm:prSet custT="1"/>
      <dgm:spPr>
        <a:solidFill>
          <a:srgbClr val="2E74B4"/>
        </a:solidFill>
      </dgm:spPr>
      <dgm:t>
        <a:bodyPr/>
        <a:lstStyle/>
        <a:p>
          <a:pPr rtl="0"/>
          <a:r>
            <a:rPr lang="en-US" sz="3200" dirty="0"/>
            <a:t>A mechanism to inject JavaScript into various pages</a:t>
          </a:r>
        </a:p>
      </dgm:t>
    </dgm:pt>
    <dgm:pt modelId="{8489A3DE-6ACE-42CC-BFD8-02D0C149CDE1}" type="parTrans" cxnId="{4FBAFF01-E131-4E7A-AAF3-8DAD79ABCE48}">
      <dgm:prSet/>
      <dgm:spPr/>
      <dgm:t>
        <a:bodyPr/>
        <a:lstStyle/>
        <a:p>
          <a:endParaRPr lang="en-US"/>
        </a:p>
      </dgm:t>
    </dgm:pt>
    <dgm:pt modelId="{EB50D87A-E358-46A5-9A0E-7C019E494F27}" type="sibTrans" cxnId="{4FBAFF01-E131-4E7A-AAF3-8DAD79ABCE48}">
      <dgm:prSet/>
      <dgm:spPr/>
      <dgm:t>
        <a:bodyPr/>
        <a:lstStyle/>
        <a:p>
          <a:endParaRPr lang="en-US"/>
        </a:p>
      </dgm:t>
    </dgm:pt>
    <dgm:pt modelId="{B8C02EE0-89F8-4675-A774-093DD11D5772}">
      <dgm:prSet custT="1"/>
      <dgm:spPr>
        <a:solidFill>
          <a:srgbClr val="BB5611"/>
        </a:solidFill>
      </dgm:spPr>
      <dgm:t>
        <a:bodyPr/>
        <a:lstStyle/>
        <a:p>
          <a:pPr rtl="0"/>
          <a:r>
            <a:rPr lang="en-US" sz="3200" dirty="0"/>
            <a:t>A property that can be set on various SharePoint objects</a:t>
          </a:r>
        </a:p>
        <a:p>
          <a:pPr rtl="0"/>
          <a:r>
            <a:rPr lang="en-US" sz="500" dirty="0"/>
            <a:t>      </a:t>
          </a:r>
          <a:r>
            <a:rPr lang="en-US" sz="2000" dirty="0"/>
            <a:t>- Form, Field, Content Type, View, List View Web Part (XLSTListViewWebPart)</a:t>
          </a:r>
          <a:endParaRPr lang="en-US" sz="500" dirty="0"/>
        </a:p>
      </dgm:t>
    </dgm:pt>
    <dgm:pt modelId="{D4FDE89A-48FB-40AD-A9A0-1C425A358903}" type="parTrans" cxnId="{1CAE2F8F-F3A8-4DA4-B41D-310009ABD049}">
      <dgm:prSet/>
      <dgm:spPr/>
      <dgm:t>
        <a:bodyPr/>
        <a:lstStyle/>
        <a:p>
          <a:endParaRPr lang="en-US"/>
        </a:p>
      </dgm:t>
    </dgm:pt>
    <dgm:pt modelId="{DFFAA8C8-446E-4DA7-A5B9-BF4E836154FF}" type="sibTrans" cxnId="{1CAE2F8F-F3A8-4DA4-B41D-310009ABD049}">
      <dgm:prSet/>
      <dgm:spPr/>
      <dgm:t>
        <a:bodyPr/>
        <a:lstStyle/>
        <a:p>
          <a:endParaRPr lang="en-US"/>
        </a:p>
      </dgm:t>
    </dgm:pt>
    <dgm:pt modelId="{06A1EC9B-7C19-4B1E-94A8-314CA9469942}">
      <dgm:prSet/>
      <dgm:spPr/>
      <dgm:t>
        <a:bodyPr/>
        <a:lstStyle/>
        <a:p>
          <a:pPr rtl="0"/>
          <a:endParaRPr lang="en-US" dirty="0"/>
        </a:p>
      </dgm:t>
    </dgm:pt>
    <dgm:pt modelId="{DA3C7429-76BB-4031-B7C2-37ED41AA4CC5}" type="parTrans" cxnId="{796C694E-A2E9-4434-AF14-4A23522F7DCD}">
      <dgm:prSet/>
      <dgm:spPr/>
      <dgm:t>
        <a:bodyPr/>
        <a:lstStyle/>
        <a:p>
          <a:endParaRPr lang="en-US"/>
        </a:p>
      </dgm:t>
    </dgm:pt>
    <dgm:pt modelId="{191791DC-8E98-42A2-8B4A-AAF89F54C8A9}" type="sibTrans" cxnId="{796C694E-A2E9-4434-AF14-4A23522F7DCD}">
      <dgm:prSet/>
      <dgm:spPr/>
      <dgm:t>
        <a:bodyPr/>
        <a:lstStyle/>
        <a:p>
          <a:endParaRPr lang="en-US"/>
        </a:p>
      </dgm:t>
    </dgm:pt>
    <dgm:pt modelId="{29F02E35-AFC1-4FED-885B-9D6639782458}">
      <dgm:prSet custT="1"/>
      <dgm:spPr>
        <a:solidFill>
          <a:srgbClr val="4F7B31"/>
        </a:solidFill>
      </dgm:spPr>
      <dgm:t>
        <a:bodyPr/>
        <a:lstStyle/>
        <a:p>
          <a:pPr rtl="0">
            <a:spcAft>
              <a:spcPts val="600"/>
            </a:spcAft>
          </a:pPr>
          <a:r>
            <a:rPr lang="en-US" sz="3200" dirty="0"/>
            <a:t>CSR depends on a mechanism to inject JavaScript</a:t>
          </a:r>
        </a:p>
        <a:p>
          <a:pPr rtl="0">
            <a:spcAft>
              <a:spcPts val="0"/>
            </a:spcAft>
          </a:pPr>
          <a:r>
            <a:rPr lang="en-US" sz="1800" dirty="0"/>
            <a:t>      - It does </a:t>
          </a:r>
          <a:r>
            <a:rPr lang="en-US" sz="1800" b="1" u="sng" dirty="0"/>
            <a:t>NOT</a:t>
          </a:r>
          <a:r>
            <a:rPr lang="en-US" sz="1800" dirty="0"/>
            <a:t> depend on JSLink</a:t>
          </a:r>
        </a:p>
        <a:p>
          <a:pPr rtl="0">
            <a:spcAft>
              <a:spcPts val="0"/>
            </a:spcAft>
          </a:pPr>
          <a:r>
            <a:rPr lang="en-US" sz="1800" dirty="0"/>
            <a:t>      - There are other </a:t>
          </a:r>
          <a:r>
            <a:rPr lang="en-US" sz="1800" dirty="0" smtClean="0"/>
            <a:t>alternatives (Custom Actions, CEWP, etc.)</a:t>
          </a:r>
          <a:endParaRPr lang="en-US" sz="1800" dirty="0"/>
        </a:p>
        <a:p>
          <a:pPr rtl="0">
            <a:spcAft>
              <a:spcPts val="0"/>
            </a:spcAft>
          </a:pPr>
          <a:r>
            <a:rPr lang="en-US" sz="1800" dirty="0"/>
            <a:t>      - In some cases, JSLink works quite well with CSR, in others it does not play well with CSR at all</a:t>
          </a:r>
        </a:p>
      </dgm:t>
    </dgm:pt>
    <dgm:pt modelId="{E9CDC4FE-B252-4FFA-8974-3D2C26BCB460}" type="parTrans" cxnId="{F7F47431-D3F6-4719-90A4-DE7320DC1E5C}">
      <dgm:prSet/>
      <dgm:spPr/>
      <dgm:t>
        <a:bodyPr/>
        <a:lstStyle/>
        <a:p>
          <a:endParaRPr lang="en-US"/>
        </a:p>
      </dgm:t>
    </dgm:pt>
    <dgm:pt modelId="{D4D5F166-A42F-49F3-8C73-59F92599FE69}" type="sibTrans" cxnId="{F7F47431-D3F6-4719-90A4-DE7320DC1E5C}">
      <dgm:prSet/>
      <dgm:spPr/>
      <dgm:t>
        <a:bodyPr/>
        <a:lstStyle/>
        <a:p>
          <a:endParaRPr lang="en-US"/>
        </a:p>
      </dgm:t>
    </dgm:pt>
    <dgm:pt modelId="{3B707A2F-98EE-4033-AD12-F2AC436E0344}">
      <dgm:prSet/>
      <dgm:spPr/>
      <dgm:t>
        <a:bodyPr/>
        <a:lstStyle/>
        <a:p>
          <a:pPr rtl="0"/>
          <a:endParaRPr lang="en-US" dirty="0"/>
        </a:p>
      </dgm:t>
    </dgm:pt>
    <dgm:pt modelId="{21451C26-6847-479D-92FC-39AE6B494357}" type="parTrans" cxnId="{B70DD68F-EE9A-4DF4-8ABD-A4878BD74EF1}">
      <dgm:prSet/>
      <dgm:spPr/>
      <dgm:t>
        <a:bodyPr/>
        <a:lstStyle/>
        <a:p>
          <a:endParaRPr lang="en-US"/>
        </a:p>
      </dgm:t>
    </dgm:pt>
    <dgm:pt modelId="{7A7F29C5-0FAE-482B-B7BF-0EF5654458DE}" type="sibTrans" cxnId="{B70DD68F-EE9A-4DF4-8ABD-A4878BD74EF1}">
      <dgm:prSet/>
      <dgm:spPr/>
      <dgm:t>
        <a:bodyPr/>
        <a:lstStyle/>
        <a:p>
          <a:endParaRPr lang="en-US"/>
        </a:p>
      </dgm:t>
    </dgm:pt>
    <dgm:pt modelId="{535BC442-0A0E-4E57-A73F-92D641ECE969}" type="pres">
      <dgm:prSet presAssocID="{031EF1F6-38B2-4A0E-A900-AC86BCDF2C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121172-462D-4D7B-B892-B91EF6B7757D}" type="pres">
      <dgm:prSet presAssocID="{05132129-4882-400C-96F3-87C5604B17DC}" presName="parentText" presStyleLbl="node1" presStyleIdx="0" presStyleCnt="3" custLinFactY="-8308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D839D-4374-4047-88B7-B031E414F70E}" type="pres">
      <dgm:prSet presAssocID="{EB50D87A-E358-46A5-9A0E-7C019E494F27}" presName="spacer" presStyleCnt="0"/>
      <dgm:spPr/>
    </dgm:pt>
    <dgm:pt modelId="{D72AC7AB-600E-41F0-A1F1-04EC62A14A47}" type="pres">
      <dgm:prSet presAssocID="{B8C02EE0-89F8-4675-A774-093DD11D5772}" presName="parentText" presStyleLbl="node1" presStyleIdx="1" presStyleCnt="3" custLinFactY="1168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8F9A8-91DB-4B53-9C97-66189ADC155B}" type="pres">
      <dgm:prSet presAssocID="{B8C02EE0-89F8-4675-A774-093DD11D577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186D14-F1CB-4CF9-8AD8-6C09CA5E9B12}" type="pres">
      <dgm:prSet presAssocID="{29F02E35-AFC1-4FED-885B-9D6639782458}" presName="parentText" presStyleLbl="node1" presStyleIdx="2" presStyleCnt="3" custLinFactY="561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BF77C-9C68-40F1-BB96-F8B36C52BBC6}" type="pres">
      <dgm:prSet presAssocID="{29F02E35-AFC1-4FED-885B-9D663978245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AE2F8F-F3A8-4DA4-B41D-310009ABD049}" srcId="{031EF1F6-38B2-4A0E-A900-AC86BCDF2C45}" destId="{B8C02EE0-89F8-4675-A774-093DD11D5772}" srcOrd="1" destOrd="0" parTransId="{D4FDE89A-48FB-40AD-A9A0-1C425A358903}" sibTransId="{DFFAA8C8-446E-4DA7-A5B9-BF4E836154FF}"/>
    <dgm:cxn modelId="{796C694E-A2E9-4434-AF14-4A23522F7DCD}" srcId="{B8C02EE0-89F8-4675-A774-093DD11D5772}" destId="{06A1EC9B-7C19-4B1E-94A8-314CA9469942}" srcOrd="0" destOrd="0" parTransId="{DA3C7429-76BB-4031-B7C2-37ED41AA4CC5}" sibTransId="{191791DC-8E98-42A2-8B4A-AAF89F54C8A9}"/>
    <dgm:cxn modelId="{62563F49-AB76-4CEE-9E75-6A10C75B4702}" type="presOf" srcId="{06A1EC9B-7C19-4B1E-94A8-314CA9469942}" destId="{9F78F9A8-91DB-4B53-9C97-66189ADC155B}" srcOrd="0" destOrd="0" presId="urn:microsoft.com/office/officeart/2005/8/layout/vList2"/>
    <dgm:cxn modelId="{F7F47431-D3F6-4719-90A4-DE7320DC1E5C}" srcId="{031EF1F6-38B2-4A0E-A900-AC86BCDF2C45}" destId="{29F02E35-AFC1-4FED-885B-9D6639782458}" srcOrd="2" destOrd="0" parTransId="{E9CDC4FE-B252-4FFA-8974-3D2C26BCB460}" sibTransId="{D4D5F166-A42F-49F3-8C73-59F92599FE69}"/>
    <dgm:cxn modelId="{D949B34F-6232-41FE-B288-6DA6188CE545}" type="presOf" srcId="{05132129-4882-400C-96F3-87C5604B17DC}" destId="{49121172-462D-4D7B-B892-B91EF6B7757D}" srcOrd="0" destOrd="0" presId="urn:microsoft.com/office/officeart/2005/8/layout/vList2"/>
    <dgm:cxn modelId="{B70DD68F-EE9A-4DF4-8ABD-A4878BD74EF1}" srcId="{29F02E35-AFC1-4FED-885B-9D6639782458}" destId="{3B707A2F-98EE-4033-AD12-F2AC436E0344}" srcOrd="0" destOrd="0" parTransId="{21451C26-6847-479D-92FC-39AE6B494357}" sibTransId="{7A7F29C5-0FAE-482B-B7BF-0EF5654458DE}"/>
    <dgm:cxn modelId="{2A86968D-029D-41B1-AC86-C5EF37D18EE9}" type="presOf" srcId="{031EF1F6-38B2-4A0E-A900-AC86BCDF2C45}" destId="{535BC442-0A0E-4E57-A73F-92D641ECE969}" srcOrd="0" destOrd="0" presId="urn:microsoft.com/office/officeart/2005/8/layout/vList2"/>
    <dgm:cxn modelId="{BEE35C6D-6253-4E78-8E5A-32805117575A}" type="presOf" srcId="{29F02E35-AFC1-4FED-885B-9D6639782458}" destId="{1A186D14-F1CB-4CF9-8AD8-6C09CA5E9B12}" srcOrd="0" destOrd="0" presId="urn:microsoft.com/office/officeart/2005/8/layout/vList2"/>
    <dgm:cxn modelId="{5E302FC0-784A-4291-B37A-524FCC04B8DD}" type="presOf" srcId="{B8C02EE0-89F8-4675-A774-093DD11D5772}" destId="{D72AC7AB-600E-41F0-A1F1-04EC62A14A47}" srcOrd="0" destOrd="0" presId="urn:microsoft.com/office/officeart/2005/8/layout/vList2"/>
    <dgm:cxn modelId="{4FBAFF01-E131-4E7A-AAF3-8DAD79ABCE48}" srcId="{031EF1F6-38B2-4A0E-A900-AC86BCDF2C45}" destId="{05132129-4882-400C-96F3-87C5604B17DC}" srcOrd="0" destOrd="0" parTransId="{8489A3DE-6ACE-42CC-BFD8-02D0C149CDE1}" sibTransId="{EB50D87A-E358-46A5-9A0E-7C019E494F27}"/>
    <dgm:cxn modelId="{BD511977-36E4-415A-8B4C-63C1EFA357A0}" type="presOf" srcId="{3B707A2F-98EE-4033-AD12-F2AC436E0344}" destId="{728BF77C-9C68-40F1-BB96-F8B36C52BBC6}" srcOrd="0" destOrd="0" presId="urn:microsoft.com/office/officeart/2005/8/layout/vList2"/>
    <dgm:cxn modelId="{7B20125A-6D70-4F13-AF7D-052BF6F9F95E}" type="presParOf" srcId="{535BC442-0A0E-4E57-A73F-92D641ECE969}" destId="{49121172-462D-4D7B-B892-B91EF6B7757D}" srcOrd="0" destOrd="0" presId="urn:microsoft.com/office/officeart/2005/8/layout/vList2"/>
    <dgm:cxn modelId="{3220A31C-0098-4FA6-89ED-C9346324F4DF}" type="presParOf" srcId="{535BC442-0A0E-4E57-A73F-92D641ECE969}" destId="{3E9D839D-4374-4047-88B7-B031E414F70E}" srcOrd="1" destOrd="0" presId="urn:microsoft.com/office/officeart/2005/8/layout/vList2"/>
    <dgm:cxn modelId="{3F097A22-222E-41B6-88E9-AD3F7F66D864}" type="presParOf" srcId="{535BC442-0A0E-4E57-A73F-92D641ECE969}" destId="{D72AC7AB-600E-41F0-A1F1-04EC62A14A47}" srcOrd="2" destOrd="0" presId="urn:microsoft.com/office/officeart/2005/8/layout/vList2"/>
    <dgm:cxn modelId="{3EFD679A-05EA-4E1A-A67F-83D29C0A6CDA}" type="presParOf" srcId="{535BC442-0A0E-4E57-A73F-92D641ECE969}" destId="{9F78F9A8-91DB-4B53-9C97-66189ADC155B}" srcOrd="3" destOrd="0" presId="urn:microsoft.com/office/officeart/2005/8/layout/vList2"/>
    <dgm:cxn modelId="{4790D58D-DDE8-4A00-9F83-DFF1C6316A1E}" type="presParOf" srcId="{535BC442-0A0E-4E57-A73F-92D641ECE969}" destId="{1A186D14-F1CB-4CF9-8AD8-6C09CA5E9B12}" srcOrd="4" destOrd="0" presId="urn:microsoft.com/office/officeart/2005/8/layout/vList2"/>
    <dgm:cxn modelId="{02698891-EB63-49D9-B111-2CAA2A4CFC15}" type="presParOf" srcId="{535BC442-0A0E-4E57-A73F-92D641ECE969}" destId="{728BF77C-9C68-40F1-BB96-F8B36C52BBC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FAADD-9B84-4C15-A0A1-35FD113699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27C0EA-0F31-47BD-816F-6CE459811B23}">
      <dgm:prSet custT="1"/>
      <dgm:spPr>
        <a:solidFill>
          <a:srgbClr val="2A6BA6"/>
        </a:solidFill>
      </dgm:spPr>
      <dgm:t>
        <a:bodyPr/>
        <a:lstStyle/>
        <a:p>
          <a:pPr rtl="0"/>
          <a:r>
            <a:rPr lang="en-US" sz="3600" dirty="0"/>
            <a:t>In general, it just means pushing much of the presentation logic from the server (XSLT) to the client (JavaScript)</a:t>
          </a:r>
        </a:p>
      </dgm:t>
    </dgm:pt>
    <dgm:pt modelId="{B66E49DB-0798-4147-8626-0C684BE6816E}" type="parTrans" cxnId="{3D1CB4BA-D544-48B5-8E12-D7A772B735C3}">
      <dgm:prSet/>
      <dgm:spPr/>
      <dgm:t>
        <a:bodyPr/>
        <a:lstStyle/>
        <a:p>
          <a:endParaRPr lang="en-US"/>
        </a:p>
      </dgm:t>
    </dgm:pt>
    <dgm:pt modelId="{103DC96B-C583-4A2B-BE41-06B897D50204}" type="sibTrans" cxnId="{3D1CB4BA-D544-48B5-8E12-D7A772B735C3}">
      <dgm:prSet/>
      <dgm:spPr/>
      <dgm:t>
        <a:bodyPr/>
        <a:lstStyle/>
        <a:p>
          <a:endParaRPr lang="en-US"/>
        </a:p>
      </dgm:t>
    </dgm:pt>
    <dgm:pt modelId="{B111502A-7047-4712-AAFE-4EB9D433A5C9}">
      <dgm:prSet custT="1"/>
      <dgm:spPr>
        <a:solidFill>
          <a:srgbClr val="4A742E"/>
        </a:solidFill>
      </dgm:spPr>
      <dgm:t>
        <a:bodyPr/>
        <a:lstStyle/>
        <a:p>
          <a:pPr rtl="0">
            <a:spcAft>
              <a:spcPct val="35000"/>
            </a:spcAft>
          </a:pPr>
          <a:r>
            <a:rPr lang="en-US" sz="2400" dirty="0"/>
            <a:t>In SharePoint, it is a framework for overriding the built-in presentation logic of new, edit, and display forms, views, and search results using HTML, CSS, and JavaScript</a:t>
          </a:r>
        </a:p>
        <a:p>
          <a:pPr rtl="0">
            <a:spcAft>
              <a:spcPts val="0"/>
            </a:spcAft>
          </a:pPr>
          <a:r>
            <a:rPr lang="en-US" sz="1800" dirty="0"/>
            <a:t>    - </a:t>
          </a:r>
          <a:r>
            <a:rPr lang="en-US" sz="2000" dirty="0"/>
            <a:t>Depends on a mechanism for injecting JavaScript into one or more SharePoint    </a:t>
          </a:r>
        </a:p>
        <a:p>
          <a:pPr rtl="0">
            <a:spcAft>
              <a:spcPts val="0"/>
            </a:spcAft>
          </a:pPr>
          <a:r>
            <a:rPr lang="en-US" sz="2000" dirty="0"/>
            <a:t>      pages</a:t>
          </a:r>
        </a:p>
      </dgm:t>
    </dgm:pt>
    <dgm:pt modelId="{8AA09CD4-5416-475A-B78C-4EB6FC42A400}" type="parTrans" cxnId="{9E24598C-71BC-408E-AB2B-29ACAC32698F}">
      <dgm:prSet/>
      <dgm:spPr/>
      <dgm:t>
        <a:bodyPr/>
        <a:lstStyle/>
        <a:p>
          <a:endParaRPr lang="en-US"/>
        </a:p>
      </dgm:t>
    </dgm:pt>
    <dgm:pt modelId="{B4A92F69-1E84-49FC-9E13-4E87CC1857D3}" type="sibTrans" cxnId="{9E24598C-71BC-408E-AB2B-29ACAC32698F}">
      <dgm:prSet/>
      <dgm:spPr/>
      <dgm:t>
        <a:bodyPr/>
        <a:lstStyle/>
        <a:p>
          <a:endParaRPr lang="en-US"/>
        </a:p>
      </dgm:t>
    </dgm:pt>
    <dgm:pt modelId="{CEE7AB53-56BA-4250-B1CA-6B55D218D269}">
      <dgm:prSet/>
      <dgm:spPr/>
      <dgm:t>
        <a:bodyPr/>
        <a:lstStyle/>
        <a:p>
          <a:pPr rtl="0"/>
          <a:endParaRPr lang="en-US" dirty="0"/>
        </a:p>
      </dgm:t>
    </dgm:pt>
    <dgm:pt modelId="{BF993AF3-FC63-4E93-8447-1A7AA89BF0C2}" type="parTrans" cxnId="{DE60556B-438C-44CF-BA10-7EC5EA0858C7}">
      <dgm:prSet/>
      <dgm:spPr/>
      <dgm:t>
        <a:bodyPr/>
        <a:lstStyle/>
        <a:p>
          <a:endParaRPr lang="en-US"/>
        </a:p>
      </dgm:t>
    </dgm:pt>
    <dgm:pt modelId="{DBE9B5F4-E2FD-48B0-864F-1FA1150ED08E}" type="sibTrans" cxnId="{DE60556B-438C-44CF-BA10-7EC5EA0858C7}">
      <dgm:prSet/>
      <dgm:spPr/>
      <dgm:t>
        <a:bodyPr/>
        <a:lstStyle/>
        <a:p>
          <a:endParaRPr lang="en-US"/>
        </a:p>
      </dgm:t>
    </dgm:pt>
    <dgm:pt modelId="{AE3BB532-7999-4768-896C-DB0C9482DD82}" type="pres">
      <dgm:prSet presAssocID="{F19FAADD-9B84-4C15-A0A1-35FD113699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694A87-5DD4-43B4-B523-06D5ED9AEA4B}" type="pres">
      <dgm:prSet presAssocID="{1D27C0EA-0F31-47BD-816F-6CE459811B2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1ADA3-8F12-4150-96A1-D1B4ECFE6FA5}" type="pres">
      <dgm:prSet presAssocID="{103DC96B-C583-4A2B-BE41-06B897D50204}" presName="spacer" presStyleCnt="0"/>
      <dgm:spPr/>
    </dgm:pt>
    <dgm:pt modelId="{D29B4909-0F47-468C-84E0-A467C5F3E634}" type="pres">
      <dgm:prSet presAssocID="{B111502A-7047-4712-AAFE-4EB9D433A5C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F4947-6993-4131-8E52-6FEFE9332518}" type="pres">
      <dgm:prSet presAssocID="{B111502A-7047-4712-AAFE-4EB9D433A5C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60556B-438C-44CF-BA10-7EC5EA0858C7}" srcId="{B111502A-7047-4712-AAFE-4EB9D433A5C9}" destId="{CEE7AB53-56BA-4250-B1CA-6B55D218D269}" srcOrd="0" destOrd="0" parTransId="{BF993AF3-FC63-4E93-8447-1A7AA89BF0C2}" sibTransId="{DBE9B5F4-E2FD-48B0-864F-1FA1150ED08E}"/>
    <dgm:cxn modelId="{D376489A-8E7E-4628-92F0-47A6ADFB229D}" type="presOf" srcId="{CEE7AB53-56BA-4250-B1CA-6B55D218D269}" destId="{F37F4947-6993-4131-8E52-6FEFE9332518}" srcOrd="0" destOrd="0" presId="urn:microsoft.com/office/officeart/2005/8/layout/vList2"/>
    <dgm:cxn modelId="{3D1CB4BA-D544-48B5-8E12-D7A772B735C3}" srcId="{F19FAADD-9B84-4C15-A0A1-35FD113699E2}" destId="{1D27C0EA-0F31-47BD-816F-6CE459811B23}" srcOrd="0" destOrd="0" parTransId="{B66E49DB-0798-4147-8626-0C684BE6816E}" sibTransId="{103DC96B-C583-4A2B-BE41-06B897D50204}"/>
    <dgm:cxn modelId="{64A4202A-0E68-49F7-9684-D15D79563602}" type="presOf" srcId="{1D27C0EA-0F31-47BD-816F-6CE459811B23}" destId="{4F694A87-5DD4-43B4-B523-06D5ED9AEA4B}" srcOrd="0" destOrd="0" presId="urn:microsoft.com/office/officeart/2005/8/layout/vList2"/>
    <dgm:cxn modelId="{9979E27D-BA5F-41A1-8B77-7A3A2C879F08}" type="presOf" srcId="{B111502A-7047-4712-AAFE-4EB9D433A5C9}" destId="{D29B4909-0F47-468C-84E0-A467C5F3E634}" srcOrd="0" destOrd="0" presId="urn:microsoft.com/office/officeart/2005/8/layout/vList2"/>
    <dgm:cxn modelId="{D46BE1DA-6462-4354-BDF6-3E69D3F755A1}" type="presOf" srcId="{F19FAADD-9B84-4C15-A0A1-35FD113699E2}" destId="{AE3BB532-7999-4768-896C-DB0C9482DD82}" srcOrd="0" destOrd="0" presId="urn:microsoft.com/office/officeart/2005/8/layout/vList2"/>
    <dgm:cxn modelId="{9E24598C-71BC-408E-AB2B-29ACAC32698F}" srcId="{F19FAADD-9B84-4C15-A0A1-35FD113699E2}" destId="{B111502A-7047-4712-AAFE-4EB9D433A5C9}" srcOrd="1" destOrd="0" parTransId="{8AA09CD4-5416-475A-B78C-4EB6FC42A400}" sibTransId="{B4A92F69-1E84-49FC-9E13-4E87CC1857D3}"/>
    <dgm:cxn modelId="{B205CD24-3CB4-43B3-A70C-63CED79B2C28}" type="presParOf" srcId="{AE3BB532-7999-4768-896C-DB0C9482DD82}" destId="{4F694A87-5DD4-43B4-B523-06D5ED9AEA4B}" srcOrd="0" destOrd="0" presId="urn:microsoft.com/office/officeart/2005/8/layout/vList2"/>
    <dgm:cxn modelId="{F94DF395-F10A-49A7-9193-0A4079AD1687}" type="presParOf" srcId="{AE3BB532-7999-4768-896C-DB0C9482DD82}" destId="{2A91ADA3-8F12-4150-96A1-D1B4ECFE6FA5}" srcOrd="1" destOrd="0" presId="urn:microsoft.com/office/officeart/2005/8/layout/vList2"/>
    <dgm:cxn modelId="{A6C55A09-5BA3-4B07-A5C8-49E5A8AAD31F}" type="presParOf" srcId="{AE3BB532-7999-4768-896C-DB0C9482DD82}" destId="{D29B4909-0F47-468C-84E0-A467C5F3E634}" srcOrd="2" destOrd="0" presId="urn:microsoft.com/office/officeart/2005/8/layout/vList2"/>
    <dgm:cxn modelId="{FFB265E9-E109-4CC8-8290-A307AF020945}" type="presParOf" srcId="{AE3BB532-7999-4768-896C-DB0C9482DD82}" destId="{F37F4947-6993-4131-8E52-6FEFE933251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44DED-EBB6-488E-BF26-669AE3A7F6BE}">
      <dsp:nvSpPr>
        <dsp:cNvPr id="0" name=""/>
        <dsp:cNvSpPr/>
      </dsp:nvSpPr>
      <dsp:spPr>
        <a:xfrm>
          <a:off x="-134034" y="0"/>
          <a:ext cx="10783669" cy="4530725"/>
        </a:xfrm>
        <a:prstGeom prst="diamond">
          <a:avLst/>
        </a:prstGeom>
        <a:solidFill>
          <a:srgbClr val="ECECEC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8AC64-1965-4837-94E0-32948ED8DF0E}">
      <dsp:nvSpPr>
        <dsp:cNvPr id="0" name=""/>
        <dsp:cNvSpPr/>
      </dsp:nvSpPr>
      <dsp:spPr>
        <a:xfrm>
          <a:off x="1108197" y="147993"/>
          <a:ext cx="3540008" cy="2024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Who? Developers 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(including Citizen Developers)</a:t>
          </a:r>
        </a:p>
      </dsp:txBody>
      <dsp:txXfrm>
        <a:off x="1207022" y="246818"/>
        <a:ext cx="3342358" cy="1826799"/>
      </dsp:txXfrm>
    </dsp:sp>
    <dsp:sp modelId="{9345D29A-389E-42F7-82F5-13738ADA8976}">
      <dsp:nvSpPr>
        <dsp:cNvPr id="0" name=""/>
        <dsp:cNvSpPr/>
      </dsp:nvSpPr>
      <dsp:spPr>
        <a:xfrm>
          <a:off x="5875504" y="210818"/>
          <a:ext cx="3589625" cy="1987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Show practical examples of CSR to customize forms (and possibly Views)</a:t>
          </a:r>
        </a:p>
      </dsp:txBody>
      <dsp:txXfrm>
        <a:off x="5972505" y="307819"/>
        <a:ext cx="3395623" cy="1793076"/>
      </dsp:txXfrm>
    </dsp:sp>
    <dsp:sp modelId="{26309244-D78B-4147-92EB-687CA5A90E3A}">
      <dsp:nvSpPr>
        <dsp:cNvPr id="0" name=""/>
        <dsp:cNvSpPr/>
      </dsp:nvSpPr>
      <dsp:spPr>
        <a:xfrm>
          <a:off x="3344552" y="2512884"/>
          <a:ext cx="3521225" cy="19834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Talk about gotchas MDS, dep</a:t>
          </a:r>
          <a:r>
            <a:rPr lang="en-US" sz="2800" b="1" kern="1200" dirty="0"/>
            <a:t>lo</a:t>
          </a:r>
          <a:r>
            <a:rPr lang="en-US" sz="2800" kern="1200" dirty="0"/>
            <a:t>yment, JSLink limitations</a:t>
          </a:r>
        </a:p>
      </dsp:txBody>
      <dsp:txXfrm>
        <a:off x="3441375" y="2609707"/>
        <a:ext cx="3327579" cy="1789792"/>
      </dsp:txXfrm>
    </dsp:sp>
    <dsp:sp modelId="{EEEB16C2-02E3-4B32-9461-82D301FB9452}">
      <dsp:nvSpPr>
        <dsp:cNvPr id="0" name=""/>
        <dsp:cNvSpPr/>
      </dsp:nvSpPr>
      <dsp:spPr>
        <a:xfrm>
          <a:off x="9560282" y="4445168"/>
          <a:ext cx="45711" cy="45711"/>
        </a:xfrm>
        <a:prstGeom prst="actionButtonBlank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21172-462D-4D7B-B892-B91EF6B7757D}">
      <dsp:nvSpPr>
        <dsp:cNvPr id="0" name=""/>
        <dsp:cNvSpPr/>
      </dsp:nvSpPr>
      <dsp:spPr>
        <a:xfrm>
          <a:off x="0" y="0"/>
          <a:ext cx="10537209" cy="1287269"/>
        </a:xfrm>
        <a:prstGeom prst="roundRect">
          <a:avLst/>
        </a:prstGeom>
        <a:solidFill>
          <a:srgbClr val="2E74B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A mechanism to inject JavaScript into various pages</a:t>
          </a:r>
        </a:p>
      </dsp:txBody>
      <dsp:txXfrm>
        <a:off x="62839" y="62839"/>
        <a:ext cx="10411531" cy="1161591"/>
      </dsp:txXfrm>
    </dsp:sp>
    <dsp:sp modelId="{D72AC7AB-600E-41F0-A1F1-04EC62A14A47}">
      <dsp:nvSpPr>
        <dsp:cNvPr id="0" name=""/>
        <dsp:cNvSpPr/>
      </dsp:nvSpPr>
      <dsp:spPr>
        <a:xfrm>
          <a:off x="0" y="1377422"/>
          <a:ext cx="10537209" cy="1287269"/>
        </a:xfrm>
        <a:prstGeom prst="roundRect">
          <a:avLst/>
        </a:prstGeom>
        <a:solidFill>
          <a:srgbClr val="BB56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A property that can be set on various SharePoint objects</a:t>
          </a:r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      </a:t>
          </a:r>
          <a:r>
            <a:rPr lang="en-US" sz="2000" kern="1200" dirty="0"/>
            <a:t>- Form, Field, Content Type, View, List View Web Part (XLSTListViewWebPart)</a:t>
          </a:r>
          <a:endParaRPr lang="en-US" sz="500" kern="1200" dirty="0"/>
        </a:p>
      </dsp:txBody>
      <dsp:txXfrm>
        <a:off x="62839" y="1440261"/>
        <a:ext cx="10411531" cy="1161591"/>
      </dsp:txXfrm>
    </dsp:sp>
    <dsp:sp modelId="{9F78F9A8-91DB-4B53-9C97-66189ADC155B}">
      <dsp:nvSpPr>
        <dsp:cNvPr id="0" name=""/>
        <dsp:cNvSpPr/>
      </dsp:nvSpPr>
      <dsp:spPr>
        <a:xfrm>
          <a:off x="0" y="2587637"/>
          <a:ext cx="10537209" cy="62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556" tIns="6350" rIns="35560" bIns="6350" numCol="1" spcCol="1270" anchor="t" anchorCtr="0">
          <a:noAutofit/>
        </a:bodyPr>
        <a:lstStyle/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00" kern="1200" dirty="0"/>
        </a:p>
      </dsp:txBody>
      <dsp:txXfrm>
        <a:off x="0" y="2587637"/>
        <a:ext cx="10537209" cy="62019"/>
      </dsp:txXfrm>
    </dsp:sp>
    <dsp:sp modelId="{1A186D14-F1CB-4CF9-8AD8-6C09CA5E9B12}">
      <dsp:nvSpPr>
        <dsp:cNvPr id="0" name=""/>
        <dsp:cNvSpPr/>
      </dsp:nvSpPr>
      <dsp:spPr>
        <a:xfrm>
          <a:off x="0" y="2713988"/>
          <a:ext cx="10537209" cy="1287269"/>
        </a:xfrm>
        <a:prstGeom prst="roundRect">
          <a:avLst/>
        </a:prstGeom>
        <a:solidFill>
          <a:srgbClr val="4F7B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3200" kern="1200" dirty="0"/>
            <a:t>CSR depends on a mechanism to inject JavaScript</a:t>
          </a:r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/>
            <a:t>      - It does </a:t>
          </a:r>
          <a:r>
            <a:rPr lang="en-US" sz="1800" b="1" u="sng" kern="1200" dirty="0"/>
            <a:t>NOT</a:t>
          </a:r>
          <a:r>
            <a:rPr lang="en-US" sz="1800" kern="1200" dirty="0"/>
            <a:t> depend on JSLink</a:t>
          </a:r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/>
            <a:t>      - There are other </a:t>
          </a:r>
          <a:r>
            <a:rPr lang="en-US" sz="1800" kern="1200" dirty="0" smtClean="0"/>
            <a:t>alternatives (Custom Actions, CEWP, etc.)</a:t>
          </a:r>
          <a:endParaRPr lang="en-US" sz="1800" kern="1200" dirty="0"/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/>
            <a:t>      - In some cases, JSLink works quite well with CSR, in others it does not play well with CSR at all</a:t>
          </a:r>
        </a:p>
      </dsp:txBody>
      <dsp:txXfrm>
        <a:off x="62839" y="2776827"/>
        <a:ext cx="10411531" cy="1161591"/>
      </dsp:txXfrm>
    </dsp:sp>
    <dsp:sp modelId="{728BF77C-9C68-40F1-BB96-F8B36C52BBC6}">
      <dsp:nvSpPr>
        <dsp:cNvPr id="0" name=""/>
        <dsp:cNvSpPr/>
      </dsp:nvSpPr>
      <dsp:spPr>
        <a:xfrm>
          <a:off x="0" y="3936926"/>
          <a:ext cx="10537209" cy="62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556" tIns="6350" rIns="35560" bIns="6350" numCol="1" spcCol="1270" anchor="t" anchorCtr="0">
          <a:noAutofit/>
        </a:bodyPr>
        <a:lstStyle/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00" kern="1200" dirty="0"/>
        </a:p>
      </dsp:txBody>
      <dsp:txXfrm>
        <a:off x="0" y="3936926"/>
        <a:ext cx="10537209" cy="620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94A87-5DD4-43B4-B523-06D5ED9AEA4B}">
      <dsp:nvSpPr>
        <dsp:cNvPr id="0" name=""/>
        <dsp:cNvSpPr/>
      </dsp:nvSpPr>
      <dsp:spPr>
        <a:xfrm>
          <a:off x="0" y="1775"/>
          <a:ext cx="10515600" cy="1989922"/>
        </a:xfrm>
        <a:prstGeom prst="roundRect">
          <a:avLst/>
        </a:prstGeom>
        <a:solidFill>
          <a:srgbClr val="2A6B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In general, it just means pushing much of the presentation logic from the server (XSLT) to the client (JavaScript)</a:t>
          </a:r>
        </a:p>
      </dsp:txBody>
      <dsp:txXfrm>
        <a:off x="97140" y="98915"/>
        <a:ext cx="10321320" cy="1795642"/>
      </dsp:txXfrm>
    </dsp:sp>
    <dsp:sp modelId="{D29B4909-0F47-468C-84E0-A467C5F3E634}">
      <dsp:nvSpPr>
        <dsp:cNvPr id="0" name=""/>
        <dsp:cNvSpPr/>
      </dsp:nvSpPr>
      <dsp:spPr>
        <a:xfrm>
          <a:off x="0" y="2005099"/>
          <a:ext cx="10515600" cy="1989922"/>
        </a:xfrm>
        <a:prstGeom prst="roundRect">
          <a:avLst/>
        </a:prstGeom>
        <a:solidFill>
          <a:srgbClr val="4A74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In SharePoint, it is a framework for overriding the built-in presentation logic of new, edit, and display forms, views, and search results using HTML, CSS, and JavaScript</a:t>
          </a: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/>
            <a:t>    - </a:t>
          </a:r>
          <a:r>
            <a:rPr lang="en-US" sz="2000" kern="1200" dirty="0"/>
            <a:t>Depends on a mechanism for injecting JavaScript into one or more SharePoint    </a:t>
          </a: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/>
            <a:t>      pages</a:t>
          </a:r>
        </a:p>
      </dsp:txBody>
      <dsp:txXfrm>
        <a:off x="97140" y="2102239"/>
        <a:ext cx="10321320" cy="1795642"/>
      </dsp:txXfrm>
    </dsp:sp>
    <dsp:sp modelId="{F37F4947-6993-4131-8E52-6FEFE9332518}">
      <dsp:nvSpPr>
        <dsp:cNvPr id="0" name=""/>
        <dsp:cNvSpPr/>
      </dsp:nvSpPr>
      <dsp:spPr>
        <a:xfrm>
          <a:off x="0" y="3995022"/>
          <a:ext cx="10515600" cy="77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350" rIns="35560" bIns="6350" numCol="1" spcCol="1270" anchor="t" anchorCtr="0">
          <a:noAutofit/>
        </a:bodyPr>
        <a:lstStyle/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00" kern="1200" dirty="0"/>
        </a:p>
      </dsp:txBody>
      <dsp:txXfrm>
        <a:off x="0" y="3995022"/>
        <a:ext cx="10515600" cy="77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03BBB-E53D-4293-9149-0B0062B986F7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80AED-40DB-4B7F-848A-C822D44E74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4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0AED-40DB-4B7F-848A-C822D44E74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2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52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9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8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2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86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48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02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47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2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57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33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80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2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Blank_Accent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1853294"/>
          </a:xfrm>
          <a:prstGeom prst="rect">
            <a:avLst/>
          </a:prstGeom>
          <a:solidFill>
            <a:srgbClr val="1462A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0" y="123404"/>
            <a:ext cx="11151917" cy="74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0"/>
          </p:nvPr>
        </p:nvSpPr>
        <p:spPr>
          <a:xfrm>
            <a:off x="212272" y="1921341"/>
            <a:ext cx="11549743" cy="440598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747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_Accent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1877787"/>
          </a:xfrm>
          <a:prstGeom prst="rect">
            <a:avLst/>
          </a:prstGeom>
          <a:solidFill>
            <a:srgbClr val="1462A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20041" y="2279597"/>
            <a:ext cx="11151917" cy="74789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Thank Our Sponsors…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04107" y="564943"/>
            <a:ext cx="11151917" cy="74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Our Sponsors…</a:t>
            </a:r>
          </a:p>
        </p:txBody>
      </p:sp>
    </p:spTree>
    <p:extLst>
      <p:ext uri="{BB962C8B-B14F-4D97-AF65-F5344CB8AC3E}">
        <p14:creationId xmlns:p14="http://schemas.microsoft.com/office/powerpoint/2010/main" val="1297987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439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049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221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8049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28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511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274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3239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11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1595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52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6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9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3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8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B94A-D4C6-4252-9821-CF0A721D5EBA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786" y="5991725"/>
            <a:ext cx="2648816" cy="8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2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FF52-9460-4099-90BA-627469BA87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0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7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search.aspx?q=markeev&amp;doctypeid=1;2;3;13;14&amp;authorid=7585543" TargetMode="External"/><Relationship Id="rId7" Type="http://schemas.openxmlformats.org/officeDocument/2006/relationships/hyperlink" Target="https://github.com/mcsheaj/CSRDemos" TargetMode="External"/><Relationship Id="rId2" Type="http://schemas.openxmlformats.org/officeDocument/2006/relationships/hyperlink" Target="http://www.martinhatch.com/2013/08/jslink-and-display-templates-part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josequinto.com/2016/01/14/sharepoint-2013-client-side-rendering-register-templates-overrides-in-detail/" TargetMode="External"/><Relationship Id="rId5" Type="http://schemas.openxmlformats.org/officeDocument/2006/relationships/hyperlink" Target="https://github.com/OfficeDev/PnP" TargetMode="External"/><Relationship Id="rId4" Type="http://schemas.openxmlformats.org/officeDocument/2006/relationships/hyperlink" Target="http://www.wictorwilen.se/the-correct-way-to-execute-javascript-functions-in-sharepoint-2013-mds-enabled-sit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oe@intellipointso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speasyforms.intellipointsol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search.aspx?q=markeev&amp;doctypeid=1;2;3;13;14&amp;authorid=7585543" TargetMode="External"/><Relationship Id="rId7" Type="http://schemas.openxmlformats.org/officeDocument/2006/relationships/hyperlink" Target="https://github.com/mcsheaj/CSRDemos" TargetMode="External"/><Relationship Id="rId2" Type="http://schemas.openxmlformats.org/officeDocument/2006/relationships/hyperlink" Target="http://www.martinhatch.com/2013/08/jslink-and-display-templates-part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josequinto.com/2016/01/14/sharepoint-2013-client-side-rendering-register-templates-overrides-in-detail/" TargetMode="External"/><Relationship Id="rId5" Type="http://schemas.openxmlformats.org/officeDocument/2006/relationships/hyperlink" Target="https://github.com/OfficeDev/PnP" TargetMode="External"/><Relationship Id="rId4" Type="http://schemas.openxmlformats.org/officeDocument/2006/relationships/hyperlink" Target="http://www.wictorwilen.se/the-correct-way-to-execute-javascript-functions-in-sharepoint-2013-mds-enabled-sit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7" y="231145"/>
            <a:ext cx="10681244" cy="6498452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2615886" y="3480371"/>
            <a:ext cx="25952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Joe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McShea</a:t>
            </a: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SharePoint Kansas City</a:t>
            </a: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9/16/2017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85" y="231145"/>
            <a:ext cx="2933333" cy="904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0807" y="1546475"/>
            <a:ext cx="65869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6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Spice up Your Forms and Views</a:t>
            </a:r>
          </a:p>
          <a:p>
            <a:pPr algn="ctr"/>
            <a:r>
              <a:rPr lang="en-US" sz="28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with Client Side Rendering (CSR)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#2 – Cascading Lookups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9524"/>
            <a:ext cx="10515600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Modifying fields without overriding rendering</a:t>
            </a:r>
          </a:p>
          <a:p>
            <a:pPr lvl="0"/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registerInitCallback </a:t>
            </a:r>
            <a:r>
              <a:rPr lang="en-US" sz="44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(there can be only </a:t>
            </a: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one)</a:t>
            </a:r>
          </a:p>
          <a:p>
            <a:pPr lvl="0"/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Setting jsLink on multiple fields</a:t>
            </a:r>
          </a:p>
          <a:p>
            <a:pPr lvl="0"/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OnPostRender  vs. registerInitCallback when working with multiple fields (and gotcha’s)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 Methods Other than </a:t>
            </a:r>
            <a:r>
              <a:rPr lang="en-US" dirty="0" smtClean="0"/>
              <a:t>Overrides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7166"/>
            <a:ext cx="10515600" cy="4351338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5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render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(ctx) {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formCtx = SPClientTemplates.Utility.GetFormContextForCurrentField(ctx);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formCtx.registerInitCallback(formCtx.fieldName,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{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single function, called once after all fields have been rendered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formCtx.registerFocusCallback(formCtx.fieldName,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{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single function, called each time your field receives input focused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formCtx.registerGetValueCallback(formCtx.fieldName,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{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single function, called before validation and save at least!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formCtx.registerHasValueChangedCallback(formCtx.fieldName,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{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single function, called before save i assume!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</a:t>
            </a:r>
            <a:r>
              <a:rPr lang="en-US" dirty="0" smtClean="0"/>
              <a:t>#3 </a:t>
            </a:r>
            <a:r>
              <a:rPr lang="en-US" dirty="0"/>
              <a:t>– </a:t>
            </a:r>
            <a:r>
              <a:rPr lang="en-US" dirty="0" smtClean="0"/>
              <a:t>Complete Example </a:t>
            </a:r>
            <a:r>
              <a:rPr lang="en-US" dirty="0" err="1" smtClean="0"/>
              <a:t>SatisfactionCSR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9524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Demonstrate CSR for fields on display forms and views</a:t>
            </a:r>
          </a:p>
          <a:p>
            <a:pPr lvl="0"/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registerGetValueCallback</a:t>
            </a:r>
          </a:p>
          <a:p>
            <a:pPr lvl="0"/>
            <a:r>
              <a:rPr lang="en-US" sz="48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Validation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48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Injecting CSS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1507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Validation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render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(ctx) {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formCtx = SPClientTemplates.Utility.GetFormContextForCurrentField(ctx);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create a validator set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fieldValidators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SPClientForms.ClientValidation.ValidatorSet();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create a custom validator with an object literal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fieldValidators.RegisterValidator({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Validate: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(value) {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SPClientForms.ClientValidation.ValidationResult(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 create a custom validator with an object literal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fieldValidators.RegisterValidator({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Validate: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(value) {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do some validation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SPClientForms.ClientValidation.ValidationResult(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if required, add a required field validator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(formCtx.fieldSchema.Required) {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fieldValidators.RegisterValidator(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SPClientForms.ClientValidation.RequiredValidator());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register the validators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formCtx.registerClientValidator(formCtx.fieldName, fieldValidators);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register a callback method for the validators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formCtx.registerValidationErrorCallback(formCtx.fieldName,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(error) {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$(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'#'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formCtx.fieldName +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'EntityEditorError'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).attr(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'role'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'alert'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).html(error.errorMessage);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#4 </a:t>
            </a:r>
            <a:r>
              <a:rPr lang="en-US" dirty="0"/>
              <a:t>- Tabbed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9177"/>
            <a:ext cx="10515600" cy="4351338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Note: JSLink on content types is quirky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don’t get loaded on views, only on forms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If a content type is already in use on a list, the list content type does not get updated when you set the jsLink property of the site content type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can update the jslink directly on each list content type that inherits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ctx.formUniqueId to find the web part div, then manipulate the DOM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CSS into the page inline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#5 – Entity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92258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sz="48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Deferred 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 </a:t>
            </a:r>
            <a:r>
              <a:rPr lang="en-US" sz="48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handlers</a:t>
            </a:r>
          </a:p>
          <a:p>
            <a:pPr lvl="0"/>
            <a:r>
              <a:rPr lang="en-US" sz="48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Validation requiring more than just the value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60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override? (views)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858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overrides = {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BaseViewID: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ID specified in Schema.xml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 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ListTemplateType: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List Template ID to target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 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ViewStyle: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classic View Style: Boxed, no labels (12), Boxed (13), Newsletter (15), etc.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OnPreRender: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function or array of functions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Templates: {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View: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Body: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Header: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Footer: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Group: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Item: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Fields: {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same as forms but override view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},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OnPostRender: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function or array of functions */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};</a:t>
            </a:r>
            <a:endParaRPr lang="en-US" sz="13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8" y="300515"/>
            <a:ext cx="10037614" cy="59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#6 – Accordion View Display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5088"/>
            <a:ext cx="10515600" cy="4351338"/>
          </a:xfrm>
        </p:spPr>
        <p:txBody>
          <a:bodyPr/>
          <a:lstStyle/>
          <a:p>
            <a:pPr lvl="0"/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Demonstrates overriding an entire list view instead of a single field</a:t>
            </a:r>
          </a:p>
          <a:p>
            <a:pPr lvl="0"/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Demonstrates installing CSR as a display template.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References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3990"/>
            <a:ext cx="10515600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Martin Hatch, 7 part blog series on CSR</a:t>
            </a:r>
          </a:p>
          <a:p>
            <a:pPr marL="0" lvl="0" indent="0">
              <a:buNone/>
            </a:pPr>
            <a:r>
              <a:rPr lang="en-US" sz="1600" u="sng" dirty="0">
                <a:solidFill>
                  <a:srgbClr val="5B9BD5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www.martinhatch.com/2013/08/jslink-and-display-templates-part-1.html</a:t>
            </a:r>
            <a:endParaRPr lang="en-US" sz="1600" u="sng" dirty="0">
              <a:solidFill>
                <a:srgbClr val="5B9BD5">
                  <a:lumMod val="50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Andrei </a:t>
            </a:r>
            <a:r>
              <a:rPr lang="en-US" sz="2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Markeev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has several good CSR posts on Code Project</a:t>
            </a:r>
          </a:p>
          <a:p>
            <a:pPr marL="0" lvl="0" indent="0">
              <a:buNone/>
            </a:pPr>
            <a:r>
              <a:rPr lang="en-US" sz="1600" u="sng" dirty="0">
                <a:solidFill>
                  <a:srgbClr val="5B9BD5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www.codeproject.com/search.aspx?q=markeev&amp;doctypeid=1%3b2%3b3%3b13%3b14&amp;authorid=7585543</a:t>
            </a:r>
            <a:endParaRPr lang="en-US" sz="1600" u="sng" dirty="0">
              <a:solidFill>
                <a:srgbClr val="5B9BD5">
                  <a:lumMod val="50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Wictor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Wilén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great write-up on CSR and MDS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www.wictorwilen.se/the-correct-way-to-execute-javascript-functions-in-sharepoint-2013-mds-enabled-sites </a:t>
            </a: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Office365 Developer Patterns and Practices 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github.com/</a:t>
            </a:r>
            <a:r>
              <a:rPr lang="en-US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OfficeDev</a:t>
            </a: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/PnP</a:t>
            </a: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Jose Quinto, SharePoint 2013 Client Side Rendering: Register Templates Overrides in Detail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https://blog.josequinto.com/2016/01/14/sharepoint-2013-client-side-rendering-register-templates-overrides-in-detail/</a:t>
            </a: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Slides and Code from this presentation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github.com/mcsheaj/CSRDemos</a:t>
            </a: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Who am I?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2028065"/>
            <a:ext cx="10515600" cy="4649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Joe McShea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IntelliPoint</a:t>
            </a:r>
            <a:r>
              <a:rPr lang="en-US" dirty="0">
                <a:solidFill>
                  <a:srgbClr val="002060"/>
                </a:solidFill>
              </a:rPr>
              <a:t> Solutions LLC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Owner/Software 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 20 years as a software developer/architect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Focused on the Microsoft stack and SharePoint/Office 365 since 2007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Author of SPEasyForms, the free/open source for SharePoint 2010, 2013, 2016, and Online available for download on CodePlex/GitHub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Contact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joe@intellipointsol.com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@Joe_McShea (twitter)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  <a:hlinkClick r:id="rId4"/>
              </a:rPr>
              <a:t>://</a:t>
            </a:r>
            <a:r>
              <a:rPr lang="en-US" sz="2400" smtClean="0">
                <a:solidFill>
                  <a:schemeClr val="accent5">
                    <a:lumMod val="75000"/>
                  </a:schemeClr>
                </a:solidFill>
                <a:hlinkClick r:id="rId4"/>
              </a:rPr>
              <a:t>speasyforms.intellipointsol.com</a:t>
            </a:r>
            <a:r>
              <a:rPr lang="en-US" sz="240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(blog)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374" y="2028065"/>
            <a:ext cx="3779618" cy="58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References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3990"/>
            <a:ext cx="10515600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Martin Hatch, 7 part blog series on CSR</a:t>
            </a:r>
          </a:p>
          <a:p>
            <a:pPr marL="0" lvl="0" indent="0">
              <a:buNone/>
            </a:pPr>
            <a:r>
              <a:rPr lang="en-US" sz="1600" u="sng" dirty="0">
                <a:solidFill>
                  <a:srgbClr val="5B9BD5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www.martinhatch.com/2013/08/jslink-and-display-templates-part-1.html</a:t>
            </a:r>
            <a:endParaRPr lang="en-US" sz="1600" u="sng" dirty="0">
              <a:solidFill>
                <a:srgbClr val="5B9BD5">
                  <a:lumMod val="50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Andrei </a:t>
            </a:r>
            <a:r>
              <a:rPr lang="en-US" sz="2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Markeev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has several good CSR posts on Code Project</a:t>
            </a:r>
          </a:p>
          <a:p>
            <a:pPr marL="0" lvl="0" indent="0">
              <a:buNone/>
            </a:pPr>
            <a:r>
              <a:rPr lang="en-US" sz="1600" u="sng" dirty="0">
                <a:solidFill>
                  <a:srgbClr val="5B9BD5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www.codeproject.com/search.aspx?q=markeev&amp;doctypeid=1%3b2%3b3%3b13%3b14&amp;authorid=7585543</a:t>
            </a:r>
            <a:endParaRPr lang="en-US" sz="1600" u="sng" dirty="0">
              <a:solidFill>
                <a:srgbClr val="5B9BD5">
                  <a:lumMod val="50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Wictor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Wilén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great write-up on CSR and MDS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www.wictorwilen.se/the-correct-way-to-execute-javascript-functions-in-sharepoint-2013-mds-enabled-sites </a:t>
            </a: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Office365 Developer Patterns and Practices 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github.com/</a:t>
            </a:r>
            <a:r>
              <a:rPr lang="en-US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OfficeDev</a:t>
            </a: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/PnP</a:t>
            </a: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Jose Quinto, SharePoint 2013 Client Side Rendering: Register Templates Overrides in Detail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https://blog.josequinto.com/2016/01/14/sharepoint-2013-client-side-rendering-register-templates-overrides-in-detail/</a:t>
            </a: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Slides and Code from this presentation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github.com/mcsheaj/CSRDemos</a:t>
            </a: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3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Target Audience &amp; Objectives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2028065"/>
            <a:ext cx="10515600" cy="464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5">
            <a:hlinkClick r:id="" action="ppaction://noaction" highlightClick="1"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676551"/>
              </p:ext>
            </p:extLst>
          </p:nvPr>
        </p:nvGraphicFramePr>
        <p:xfrm>
          <a:off x="592540" y="1840043"/>
          <a:ext cx="10515600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905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JSLink?</a:t>
            </a:r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924455"/>
              </p:ext>
            </p:extLst>
          </p:nvPr>
        </p:nvGraphicFramePr>
        <p:xfrm>
          <a:off x="742665" y="1928694"/>
          <a:ext cx="10537209" cy="4001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3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 Side Rendering?</a:t>
            </a:r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742167"/>
              </p:ext>
            </p:extLst>
          </p:nvPr>
        </p:nvGraphicFramePr>
        <p:xfrm>
          <a:off x="838200" y="1931157"/>
          <a:ext cx="10515600" cy="4073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79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 Side Rendering?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3989"/>
            <a:ext cx="10515600" cy="4351338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API implemented in SPClientTemplates, which is defined in clienttemplates.js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Override parts of the rendering by calling: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44546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SPClientTemplates.TemplateManager.RegisterTemplateOverrides(obj)</a:t>
            </a:r>
          </a:p>
          <a:p>
            <a:pPr marL="0" lvl="0" indent="0">
              <a:buNone/>
            </a:pPr>
            <a:endParaRPr lang="en-US" b="1" dirty="0">
              <a:solidFill>
                <a:srgbClr val="44546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object input to this function describes the parts of the rendering process that we would like to take over</a:t>
            </a:r>
          </a:p>
          <a:p>
            <a:pPr lvl="0"/>
            <a:endParaRPr lang="en-US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override? (forms)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0488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overrides =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OnPreRender: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function or array of functions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Templates: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Fields: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'Field1 Internal Name'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: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   View: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   EditForm: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   DisplayForm: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   NewForm: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},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'Field2 Internal Name'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: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   View: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   EditForm: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   DisplayForm: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   NewForm: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},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},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OnPostRender: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function or array of functions */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};</a:t>
            </a:r>
            <a:endParaRPr lang="en-US" sz="13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0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#1 – CSR Spy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 the basic structure of CSR for a field</a:t>
            </a:r>
          </a:p>
          <a:p>
            <a:pPr lvl="0"/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Briefly look at form context</a:t>
            </a:r>
          </a:p>
          <a:p>
            <a:pPr lvl="0"/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 how to look at some OOB rendering to see how MS does it</a:t>
            </a:r>
          </a:p>
          <a:p>
            <a:pPr lvl="0"/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window[ctx.FormUniqueId + "FormCtx"].</a:t>
            </a:r>
            <a:r>
              <a:rPr lang="en-US" sz="36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ListSchema</a:t>
            </a:r>
            <a:endParaRPr lang="en-US" sz="3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2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4472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DF74AC-AFCB-44E7-907E-698D70C63A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3838D6-D387-47DB-98DE-E6AD820770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1379C-1AA2-4706-B8B4-8CABF0EE0DCE}">
  <ds:schemaRefs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1036</Words>
  <Application>Microsoft Office PowerPoint</Application>
  <PresentationFormat>Widescreen</PresentationFormat>
  <Paragraphs>190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Segoe UI Light</vt:lpstr>
      <vt:lpstr>Times New Roman</vt:lpstr>
      <vt:lpstr>Wingdings</vt:lpstr>
      <vt:lpstr>Office Theme</vt:lpstr>
      <vt:lpstr>Custom Design</vt:lpstr>
      <vt:lpstr>1_Office Theme</vt:lpstr>
      <vt:lpstr>PowerPoint Presentation</vt:lpstr>
      <vt:lpstr>Who am I?</vt:lpstr>
      <vt:lpstr>References</vt:lpstr>
      <vt:lpstr>Target Audience &amp; Objectives</vt:lpstr>
      <vt:lpstr>What is JSLink?</vt:lpstr>
      <vt:lpstr>What is Client Side Rendering?</vt:lpstr>
      <vt:lpstr>What is Client Side Rendering?</vt:lpstr>
      <vt:lpstr>What can we override? (forms)</vt:lpstr>
      <vt:lpstr>Demo #1 – CSR Spy</vt:lpstr>
      <vt:lpstr>Demo #2 – Cascading Lookups</vt:lpstr>
      <vt:lpstr>Register Methods Other than Overrides</vt:lpstr>
      <vt:lpstr>Demo #3 – Complete Example SatisfactionCSR</vt:lpstr>
      <vt:lpstr>Register Validation Handlers</vt:lpstr>
      <vt:lpstr>Demo #4 - Tabbed Form</vt:lpstr>
      <vt:lpstr>Demo #5 – Entity Editor</vt:lpstr>
      <vt:lpstr>What can we override? (views)</vt:lpstr>
      <vt:lpstr>PowerPoint Presentation</vt:lpstr>
      <vt:lpstr>Demo #6 – Accordion View Display Template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McShea</dc:creator>
  <cp:lastModifiedBy>Joe McShea</cp:lastModifiedBy>
  <cp:revision>105</cp:revision>
  <dcterms:created xsi:type="dcterms:W3CDTF">2017-04-23T20:03:44Z</dcterms:created>
  <dcterms:modified xsi:type="dcterms:W3CDTF">2017-09-15T15:16:48Z</dcterms:modified>
</cp:coreProperties>
</file>