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80" r:id="rId2"/>
    <p:sldId id="257" r:id="rId3"/>
    <p:sldId id="258" r:id="rId4"/>
    <p:sldId id="259" r:id="rId5"/>
    <p:sldId id="260" r:id="rId6"/>
    <p:sldId id="274" r:id="rId7"/>
    <p:sldId id="278" r:id="rId8"/>
    <p:sldId id="276" r:id="rId9"/>
    <p:sldId id="277" r:id="rId10"/>
    <p:sldId id="281" r:id="rId11"/>
    <p:sldId id="261" r:id="rId12"/>
    <p:sldId id="262" r:id="rId13"/>
    <p:sldId id="263" r:id="rId14"/>
    <p:sldId id="264" r:id="rId15"/>
    <p:sldId id="265" r:id="rId16"/>
    <p:sldId id="266" r:id="rId17"/>
    <p:sldId id="268" r:id="rId18"/>
    <p:sldId id="267" r:id="rId19"/>
    <p:sldId id="269" r:id="rId20"/>
    <p:sldId id="282" r:id="rId21"/>
    <p:sldId id="271" r:id="rId22"/>
    <p:sldId id="272" r:id="rId23"/>
    <p:sldId id="273" r:id="rId24"/>
    <p:sldId id="27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01" d="100"/>
          <a:sy n="10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chemeClr val="accent5">
            <a:lumMod val="40000"/>
            <a:lumOff val="60000"/>
          </a:scheme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smtClean="0"/>
            <a:t>Pros</a:t>
          </a:r>
          <a:endParaRPr lang="en-US" dirty="0"/>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smtClean="0"/>
            <a:t>It seems like the right granularity, if you want to modify a field, modify it’s JSLink and you’ve modified it everywhere</a:t>
          </a:r>
          <a:endParaRPr lang="en-US"/>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smtClean="0"/>
            <a:t>If you apply the same JS file as JSLink on two different fields, SharePoint is smart enough to only load it once</a:t>
          </a:r>
          <a:endParaRPr lang="en-US"/>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smtClean="0"/>
            <a:t>Cons</a:t>
          </a:r>
          <a:endParaRPr lang="en-US" dirty="0"/>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smtClean="0"/>
            <a:t>Some column types have a read-only JSLink property</a:t>
          </a:r>
          <a:endParaRPr lang="en-US"/>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smtClean="0"/>
            <a:t>The fact that JSLink is not supported doesn’t necessarily mean that CSR is not supported</a:t>
          </a:r>
          <a:endParaRPr lang="en-US"/>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smtClean="0"/>
            <a:t>It can be difficult to manage if you have a lot of columns with a lot of templates applies through JSLink, a well thought out utility page could help overcome this</a:t>
          </a:r>
          <a:endParaRPr lang="en-US"/>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smtClean="0"/>
            <a:t>Pros</a:t>
          </a:r>
          <a:endParaRPr lang="en-US"/>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smtClean="0"/>
            <a:t>This is kind of the nuclear option, your code gets loaded everywhere (obviously, that can also be a con)</a:t>
          </a:r>
          <a:endParaRPr lang="en-US" dirty="0"/>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smtClean="0"/>
            <a:t>Cons</a:t>
          </a:r>
          <a:endParaRPr lang="en-US"/>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smtClean="0"/>
            <a:t>You need to make your code bullet-proof enough to run everywhere</a:t>
          </a:r>
          <a:endParaRPr lang="en-US"/>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smtClean="0"/>
            <a:t>i.e. Site Settings -&gt; Solutions -&gt; Add Solution dialog loads your code; guess what…SPClientTemplates isn’t loaded</a:t>
          </a:r>
          <a:endParaRPr lang="en-US"/>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smtClean="0"/>
            <a:t>Pros</a:t>
          </a:r>
          <a:endParaRPr lang="en-US"/>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smtClean="0"/>
            <a:t>Easy to deploy</a:t>
          </a:r>
          <a:endParaRPr lang="en-US" sz="2800" dirty="0"/>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smtClean="0"/>
            <a:t>Even easier to reuse</a:t>
          </a:r>
          <a:endParaRPr lang="en-US" sz="2800" dirty="0"/>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smtClean="0"/>
            <a:t>Cons</a:t>
          </a:r>
          <a:endParaRPr lang="en-US"/>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smtClean="0"/>
            <a:t>I got </a:t>
          </a:r>
          <a:r>
            <a:rPr lang="en-US" sz="2800" dirty="0" err="1" smtClean="0"/>
            <a:t>nothin</a:t>
          </a:r>
          <a:r>
            <a:rPr lang="en-US" sz="2800" dirty="0" smtClean="0"/>
            <a:t>’, this is pure goodness</a:t>
          </a:r>
          <a:endParaRPr lang="en-US" sz="2800" dirty="0"/>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t>
        <a:bodyPr/>
        <a:lstStyle/>
        <a:p>
          <a:endParaRPr lang="en-US"/>
        </a:p>
      </dgm:t>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t>
        <a:bodyPr/>
        <a:lstStyle/>
        <a:p>
          <a:endParaRPr lang="en-US"/>
        </a:p>
      </dgm:t>
    </dgm:pt>
    <dgm:pt modelId="{DE0058FF-A247-4DCE-83D5-23CDCC3770AD}" type="pres">
      <dgm:prSet presAssocID="{0CE3498B-27CB-4CA2-B0CE-899524484193}" presName="childText" presStyleLbl="revTx" presStyleIdx="0" presStyleCnt="2">
        <dgm:presLayoutVars>
          <dgm:bulletEnabled val="1"/>
        </dgm:presLayoutVars>
      </dgm:prSet>
      <dgm:spPr/>
      <dgm:t>
        <a:bodyPr/>
        <a:lstStyle/>
        <a:p>
          <a:endParaRPr lang="en-US"/>
        </a:p>
      </dgm:t>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t>
        <a:bodyPr/>
        <a:lstStyle/>
        <a:p>
          <a:endParaRPr lang="en-US"/>
        </a:p>
      </dgm:t>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t>
        <a:bodyPr/>
        <a:lstStyle/>
        <a:p>
          <a:endParaRPr lang="en-US"/>
        </a:p>
      </dgm:t>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(XLSTListViewWebPart</a:t>
          </a:r>
          <a:r>
            <a:rPr lang="en-US" sz="500" dirty="0" smtClean="0"/>
            <a: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smtClean="0"/>
            <a:t>Place as stand-lone Display Templates in the Master Page Gallery</a:t>
          </a:r>
          <a:endParaRPr lang="en-US" dirty="0"/>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6">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6">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6">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6">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6">
        <dgm:presLayoutVars>
          <dgm:bulletEnabled val="1"/>
        </dgm:presLayoutVars>
      </dgm:prSet>
      <dgm:spPr/>
      <dgm:t>
        <a:bodyPr/>
        <a:lstStyle/>
        <a:p>
          <a:endParaRPr lang="en-US"/>
        </a:p>
      </dgm:t>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5" presStyleCnt="6">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5" destOrd="0" parTransId="{C9F35538-B885-4140-B22E-0B756208A747}" sibTransId="{1D7218E6-F249-407C-BF96-8BD40543A2C2}"/>
    <dgm:cxn modelId="{02B54591-D1D4-4F8E-9F43-22910FDA5A3D}" srcId="{07945FC2-6A29-4E97-8B1C-42D7A2D90687}" destId="{5EC0CC7E-3A7E-420A-9ED3-4DEC249A0927}" srcOrd="2"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 modelId="{1E68D433-C6EB-4387-A8C0-8041D8C590D3}" type="presParOf" srcId="{B2514CFA-360A-424C-B18F-2A7233D482D7}" destId="{9D29D84C-2F07-480D-9426-354CFE673AE2}" srcOrd="9" destOrd="0" presId="urn:microsoft.com/office/officeart/2005/8/layout/default"/>
    <dgm:cxn modelId="{2E7349DF-4720-4DF2-B004-D64117DE065F}" type="presParOf" srcId="{B2514CFA-360A-424C-B18F-2A7233D482D7}" destId="{0C876DB3-9468-4FFB-90A8-728FEBF597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smtClean="0"/>
            <a:t>Pros</a:t>
          </a:r>
          <a:endParaRPr lang="en-US"/>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smtClean="0"/>
            <a:t>Very easy.</a:t>
          </a:r>
          <a:endParaRPr lang="en-US"/>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smtClean="0"/>
            <a:t>Doesn’t require any additional code or packaging (i.e. it can be done OOB by a non-developer)</a:t>
          </a:r>
          <a:endParaRPr lang="en-US"/>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smtClean="0"/>
            <a:t>Cons</a:t>
          </a:r>
          <a:endParaRPr lang="en-US"/>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smtClean="0"/>
            <a:t>It’s really a one-off solution (i.e. not enterprise)</a:t>
          </a:r>
          <a:endParaRPr lang="en-US"/>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smtClean="0"/>
            <a:t>Needs to be applied separately to the new, edit, and display forms</a:t>
          </a:r>
          <a:endParaRPr lang="en-US"/>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smtClean="0"/>
            <a:t>Needs to be applied separately to each view in which your field is displayed (or might be displayed)</a:t>
          </a:r>
          <a:endParaRPr lang="en-US"/>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smtClean="0"/>
            <a:t>If somebody adds a view later, or modifies a view later, it may need to be applied again</a:t>
          </a:r>
          <a:endParaRPr lang="en-US"/>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smtClean="0"/>
            <a:t>If you want to use it in another list, start the whole process over again</a:t>
          </a:r>
          <a:endParaRPr lang="en-US"/>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smtClean="0"/>
            <a:t>Pros</a:t>
          </a:r>
          <a:endParaRPr lang="en-US"/>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smtClean="0"/>
            <a:t>Somewhat self documenting</a:t>
          </a:r>
          <a:endParaRPr lang="en-US"/>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smtClean="0"/>
            <a:t>Can be deployed by an admin through the browser</a:t>
          </a:r>
          <a:endParaRPr lang="en-US"/>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smtClean="0"/>
            <a:t>Cons</a:t>
          </a:r>
          <a:endParaRPr lang="en-US"/>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smtClean="0"/>
            <a:t>It is a messy solution (i.e. does not uninstall cleanly)</a:t>
          </a:r>
          <a:endParaRPr lang="en-US"/>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smtClean="0"/>
            <a:t>It leaves behind any instances like site columns</a:t>
          </a:r>
          <a:endParaRPr lang="en-US"/>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smtClean="0"/>
            <a:t>Those columns still have their JSLink pointing the JavaScript</a:t>
          </a:r>
          <a:endParaRPr lang="en-US"/>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smtClean="0"/>
            <a:t>Because it’s messy, it is almost impossible to upgrade</a:t>
          </a:r>
          <a:endParaRPr lang="en-US"/>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smtClean="0"/>
            <a:t>Module files cannot be overwritten through upgrade</a:t>
          </a:r>
          <a:endParaRPr lang="en-US"/>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smtClean="0"/>
            <a:t>Site Column instances need to be deleted before they can be upgraded, and therefore need to be deleted form any list using them (loss of data)</a:t>
          </a:r>
          <a:endParaRPr lang="en-US"/>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51484067-0FA9-4EC0-BE20-2A4032714BF7}" type="presOf" srcId="{19D40E92-2720-4AFD-B5A3-A683139940F7}" destId="{4D66EC53-1CA6-413A-9F89-66CFD243F937}" srcOrd="0" destOrd="1" presId="urn:microsoft.com/office/officeart/2005/8/layout/vList2"/>
    <dgm:cxn modelId="{C48E8472-8290-435A-90C0-8ED795054748}" type="presOf" srcId="{2B41155B-F098-478C-87D6-22BE3102106C}" destId="{4D66EC53-1CA6-413A-9F89-66CFD243F937}" srcOrd="0" destOrd="4"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32725F66-D24F-456F-9D46-3350C9D71F0C}" srcId="{BCCE90D1-CF19-429F-8B42-DA68EAA7BC59}" destId="{8C85D4A5-6E8E-487E-ABB0-4948D36DEB9F}" srcOrd="0" destOrd="0" parTransId="{7B32719B-438E-4636-ACEB-03A5D3136D6B}" sibTransId="{BA523C87-AF48-4D91-B3C2-087C423A08A3}"/>
    <dgm:cxn modelId="{2B099944-3A50-4706-9AD7-CBCF1D86438F}" srcId="{679C525F-BFB5-414B-9BCA-2C3B250B267B}" destId="{6A272F34-4E2E-43B9-A856-EE122DA95607}" srcOrd="0" destOrd="0" parTransId="{31F2C2A7-030F-405B-B3F8-AF7928741FDE}" sibTransId="{AC169970-4B03-46EC-9138-84EFAD87C62F}"/>
    <dgm:cxn modelId="{29670672-5587-4DAE-BF91-55A8B8F8FC4B}" srcId="{679C525F-BFB5-414B-9BCA-2C3B250B267B}" destId="{6DC99692-5980-45EB-A871-5340CA6A5644}" srcOrd="1" destOrd="0" parTransId="{FBF2B5FC-6084-44C7-931F-A37CAF162CAA}" sibTransId="{C2780802-BD0A-463F-A1E2-4F9003C730EC}"/>
    <dgm:cxn modelId="{3DBBBB57-7895-4968-83B3-7662DFA2E66C}" type="presOf" srcId="{6A272F34-4E2E-43B9-A856-EE122DA95607}" destId="{4D66EC53-1CA6-413A-9F89-66CFD243F937}"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DF0A045D-DEE4-4120-BC13-0C166B0D3C73}" srcId="{E2064347-3A6B-40C6-9A77-7B1E070734C6}" destId="{679C525F-BFB5-414B-9BCA-2C3B250B267B}" srcOrd="1" destOrd="0" parTransId="{B971DEF5-50B7-497C-B4A4-5C33DD9C5BEB}" sibTransId="{DD675477-ECDA-4AFA-AF8D-970536149EE2}"/>
    <dgm:cxn modelId="{4DB9A73B-0234-4255-A347-096773B19151}" type="presOf" srcId="{6DC99692-5980-45EB-A871-5340CA6A5644}" destId="{4D66EC53-1CA6-413A-9F89-66CFD243F937}" srcOrd="0" destOrd="3" presId="urn:microsoft.com/office/officeart/2005/8/layout/vList2"/>
    <dgm:cxn modelId="{310612D3-C8A8-4459-829D-2621350CEF50}" srcId="{6DC99692-5980-45EB-A871-5340CA6A5644}" destId="{B2AD9000-78F3-40C3-B931-9701290B4538}" srcOrd="1" destOrd="0" parTransId="{B21E5C08-7762-4190-9762-435D8C45B4CD}" sibTransId="{5FDE3A8B-F427-4D3B-8305-3F10108C9EB7}"/>
    <dgm:cxn modelId="{53E2E3EF-9544-4D6C-8C55-DD682D65E69D}" type="presOf" srcId="{B2AD9000-78F3-40C3-B931-9701290B4538}" destId="{4D66EC53-1CA6-413A-9F89-66CFD243F937}" srcOrd="0" destOrd="5" presId="urn:microsoft.com/office/officeart/2005/8/layout/vList2"/>
    <dgm:cxn modelId="{2C23F681-9483-485E-85EB-CA3E44E100F0}" type="presOf" srcId="{679C525F-BFB5-414B-9BCA-2C3B250B267B}" destId="{41CA6141-AE96-4880-992F-ABC551B279D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4BF4FFFA-50EB-476F-8BA6-98DDE060F75D}" type="presOf" srcId="{8C85D4A5-6E8E-487E-ABB0-4948D36DEB9F}" destId="{891FD0DA-C686-4503-8FB2-846B3FA28339}" srcOrd="0" destOrd="0" presId="urn:microsoft.com/office/officeart/2005/8/layout/vList2"/>
    <dgm:cxn modelId="{79C1CB4B-3E4C-49CA-A344-468DE7F685FE}" srcId="{6A272F34-4E2E-43B9-A856-EE122DA95607}" destId="{19D40E92-2720-4AFD-B5A3-A683139940F7}" srcOrd="0" destOrd="0" parTransId="{07765416-73C8-4B35-A62D-0A542D5DFCF9}" sibTransId="{D02BD052-1E7C-47B2-8F3C-82DBC2741201}"/>
    <dgm:cxn modelId="{906C2CC3-1590-4C69-8C27-73B1C43A532E}" type="presOf" srcId="{BCCE90D1-CF19-429F-8B42-DA68EAA7BC59}" destId="{CA3AC844-2C66-4277-9E5A-7EB92D796C44}" srcOrd="0" destOrd="0" presId="urn:microsoft.com/office/officeart/2005/8/layout/vList2"/>
    <dgm:cxn modelId="{9FDC2D29-9A10-4969-A15C-618BA2062FC7}" srcId="{6A272F34-4E2E-43B9-A856-EE122DA95607}" destId="{5607F6D2-4173-430F-B289-ADA41E04394C}" srcOrd="1" destOrd="0" parTransId="{051C8356-508D-4AE8-AE73-1B4819AED9A9}" sibTransId="{53CBE20F-3B42-4FFD-A6F3-A17BB44E8891}"/>
    <dgm:cxn modelId="{65E17DEC-A852-4191-946B-02F88AFFD6FA}" type="presOf" srcId="{5607F6D2-4173-430F-B289-ADA41E04394C}" destId="{4D66EC53-1CA6-413A-9F89-66CFD243F937}" srcOrd="0" destOrd="2" presId="urn:microsoft.com/office/officeart/2005/8/layout/vList2"/>
    <dgm:cxn modelId="{A3194507-A09E-46E3-B60A-492C0AE6F1BD}" type="presOf" srcId="{E2064347-3A6B-40C6-9A77-7B1E070734C6}" destId="{74122C59-1730-48D0-B438-28EBF41A5A6E}" srcOrd="0" destOrd="0" presId="urn:microsoft.com/office/officeart/2005/8/layout/vList2"/>
    <dgm:cxn modelId="{CE454F18-E4E7-4ECD-B0D8-7966C1AA13F6}" type="presOf" srcId="{2B3BDFAA-0C95-4189-B7C0-F8C0B59EF0F7}" destId="{891FD0DA-C686-4503-8FB2-846B3FA28339}"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smtClean="0"/>
            <a:t>Pros</a:t>
          </a:r>
          <a:endParaRPr lang="en-US"/>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smtClean="0"/>
            <a:t>It’s easier to manage than individually setting the JSLink on all columns</a:t>
          </a:r>
          <a:endParaRPr lang="en-US"/>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smtClean="0"/>
            <a:t>Not exactly the same functionality as a custom field, but you do at least end up with a reusable component</a:t>
          </a:r>
          <a:endParaRPr lang="en-US"/>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smtClean="0"/>
            <a:t>Cons</a:t>
          </a:r>
          <a:endParaRPr lang="en-US"/>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smtClean="0"/>
            <a:t>JSLink on Content Types does not get called at all for Views; new, edit, and display forms only</a:t>
          </a:r>
          <a:endParaRPr lang="en-US" dirty="0"/>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smtClean="0"/>
            <a:t>Again it cannot be set on some content types…including Event (i.e. no calendars) and Survey</a:t>
          </a:r>
          <a:endParaRPr lang="en-US" dirty="0"/>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smtClean="0"/>
            <a:t>The fact that JSLink is not supported doesn’t necessarily mean that CSR is not supported</a:t>
          </a:r>
          <a:endParaRPr lang="en-US" dirty="0"/>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smtClean="0"/>
            <a:t>List Content Types do NOT get updated when you set the JSLink on site content types, even if you say push changes down</a:t>
          </a:r>
          <a:endParaRPr lang="en-US" dirty="0"/>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Who? Developers </a:t>
          </a:r>
        </a:p>
        <a:p>
          <a:pPr lvl="0" algn="ctr" defTabSz="1244600" rtl="0">
            <a:lnSpc>
              <a:spcPct val="90000"/>
            </a:lnSpc>
            <a:spcBef>
              <a:spcPct val="0"/>
            </a:spcBef>
            <a:spcAft>
              <a:spcPct val="35000"/>
            </a:spcAft>
          </a:pPr>
          <a:r>
            <a:rPr lang="en-US" sz="2800" kern="1200" dirty="0" smtClean="0"/>
            <a:t>(including Citizen Developers)</a:t>
          </a:r>
          <a:endParaRPr lang="en-US" sz="2800" kern="1200" dirty="0"/>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Show practical examples of CSR to customize forms and Views</a:t>
          </a:r>
          <a:endParaRPr lang="en-US" sz="2800" kern="1200" dirty="0"/>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Talk about gotchas MDS, dep</a:t>
          </a:r>
          <a:r>
            <a:rPr lang="en-US" sz="2800" b="1" kern="1200" dirty="0" smtClean="0"/>
            <a:t>lo</a:t>
          </a:r>
          <a:r>
            <a:rPr lang="en-US" sz="2800" kern="1200" dirty="0" smtClean="0"/>
            <a:t>yment, JSLink limitations</a:t>
          </a:r>
          <a:endParaRPr lang="en-US" sz="2800" kern="1200" dirty="0"/>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Demonstrate building components that can be easily reused by power users</a:t>
          </a:r>
          <a:endParaRPr lang="en-US" sz="2800" kern="1200" dirty="0"/>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7684-72A8-477C-9957-21AC8F6812BE}">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1613" y="204354"/>
        <a:ext cx="10452374" cy="584369"/>
      </dsp:txXfrm>
    </dsp:sp>
    <dsp:sp modelId="{86033895-64FE-4A77-9B06-D42A50E5F005}">
      <dsp:nvSpPr>
        <dsp:cNvPr id="0" name=""/>
        <dsp:cNvSpPr/>
      </dsp:nvSpPr>
      <dsp:spPr>
        <a:xfrm>
          <a:off x="0" y="820336"/>
          <a:ext cx="1051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It seems like the right granularity, if you want to modify a field, modify it’s JSLink and you’ve modified it everywhere</a:t>
          </a:r>
          <a:endParaRPr lang="en-US" sz="2100" kern="1200"/>
        </a:p>
        <a:p>
          <a:pPr marL="228600" lvl="1" indent="-228600" algn="l" defTabSz="933450" rtl="0">
            <a:lnSpc>
              <a:spcPct val="90000"/>
            </a:lnSpc>
            <a:spcBef>
              <a:spcPct val="0"/>
            </a:spcBef>
            <a:spcAft>
              <a:spcPct val="20000"/>
            </a:spcAft>
            <a:buChar char="••"/>
          </a:pPr>
          <a:r>
            <a:rPr lang="en-US" sz="2100" kern="1200" smtClean="0"/>
            <a:t>If you apply the same JS file as JSLink on two different fields, SharePoint is smart enough to only load it once</a:t>
          </a:r>
          <a:endParaRPr lang="en-US" sz="2100" kern="1200"/>
        </a:p>
      </dsp:txBody>
      <dsp:txXfrm>
        <a:off x="0" y="820336"/>
        <a:ext cx="10515600" cy="1313414"/>
      </dsp:txXfrm>
    </dsp:sp>
    <dsp:sp modelId="{47BB1A43-3559-42B4-8AF4-8223C80D03A6}">
      <dsp:nvSpPr>
        <dsp:cNvPr id="0" name=""/>
        <dsp:cNvSpPr/>
      </dsp:nvSpPr>
      <dsp:spPr>
        <a:xfrm>
          <a:off x="0" y="213375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13" y="2165364"/>
        <a:ext cx="10452374" cy="584369"/>
      </dsp:txXfrm>
    </dsp:sp>
    <dsp:sp modelId="{0955E407-48F9-4412-B1CE-2E66C281AA94}">
      <dsp:nvSpPr>
        <dsp:cNvPr id="0" name=""/>
        <dsp:cNvSpPr/>
      </dsp:nvSpPr>
      <dsp:spPr>
        <a:xfrm>
          <a:off x="0" y="278134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Some column types have a read-only JSLink property</a:t>
          </a:r>
          <a:endParaRPr lang="en-US" sz="2100" kern="1200"/>
        </a:p>
        <a:p>
          <a:pPr marL="457200" lvl="2" indent="-228600" algn="l" defTabSz="933450" rtl="0">
            <a:lnSpc>
              <a:spcPct val="90000"/>
            </a:lnSpc>
            <a:spcBef>
              <a:spcPct val="0"/>
            </a:spcBef>
            <a:spcAft>
              <a:spcPct val="20000"/>
            </a:spcAft>
            <a:buChar char="••"/>
          </a:pPr>
          <a:r>
            <a:rPr lang="en-US" sz="2100" kern="1200" smtClean="0"/>
            <a:t>The fact that JSLink is not supported doesn’t necessarily mean that CSR is not supported</a:t>
          </a:r>
          <a:endParaRPr lang="en-US" sz="2100" kern="1200"/>
        </a:p>
        <a:p>
          <a:pPr marL="228600" lvl="1" indent="-228600" algn="l" defTabSz="933450" rtl="0">
            <a:lnSpc>
              <a:spcPct val="90000"/>
            </a:lnSpc>
            <a:spcBef>
              <a:spcPct val="0"/>
            </a:spcBef>
            <a:spcAft>
              <a:spcPct val="20000"/>
            </a:spcAft>
            <a:buChar char="••"/>
          </a:pPr>
          <a:r>
            <a:rPr lang="en-US" sz="2100" kern="1200" smtClean="0"/>
            <a:t>It can be difficult to manage if you have a lot of columns with a lot of templates applies through JSLink, a well thought out utility page could help overcome this</a:t>
          </a:r>
          <a:endParaRPr lang="en-US" sz="2100" kern="1200"/>
        </a:p>
      </dsp:txBody>
      <dsp:txXfrm>
        <a:off x="0" y="2781346"/>
        <a:ext cx="10515600" cy="13972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BC9-A055-4E20-8272-4315EED9D2EB}">
      <dsp:nvSpPr>
        <dsp:cNvPr id="0" name=""/>
        <dsp:cNvSpPr/>
      </dsp:nvSpPr>
      <dsp:spPr>
        <a:xfrm>
          <a:off x="0" y="45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Pros</a:t>
          </a:r>
          <a:endParaRPr lang="en-US" sz="3000" kern="1200"/>
        </a:p>
      </dsp:txBody>
      <dsp:txXfrm>
        <a:off x="35125" y="39656"/>
        <a:ext cx="10445350" cy="649299"/>
      </dsp:txXfrm>
    </dsp:sp>
    <dsp:sp modelId="{EBBBE11B-D235-4ACC-88E8-0635057CD13B}">
      <dsp:nvSpPr>
        <dsp:cNvPr id="0" name=""/>
        <dsp:cNvSpPr/>
      </dsp:nvSpPr>
      <dsp:spPr>
        <a:xfrm>
          <a:off x="0" y="7240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This is kind of the nuclear option, your code gets loaded everywhere (obviously, that can also be a con)</a:t>
          </a:r>
          <a:endParaRPr lang="en-US" sz="2300" kern="1200" dirty="0"/>
        </a:p>
      </dsp:txBody>
      <dsp:txXfrm>
        <a:off x="0" y="724081"/>
        <a:ext cx="10515600" cy="729675"/>
      </dsp:txXfrm>
    </dsp:sp>
    <dsp:sp modelId="{C7CA6B79-0C26-44F0-A024-CEA74983A585}">
      <dsp:nvSpPr>
        <dsp:cNvPr id="0" name=""/>
        <dsp:cNvSpPr/>
      </dsp:nvSpPr>
      <dsp:spPr>
        <a:xfrm>
          <a:off x="0" y="14537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Cons</a:t>
          </a:r>
          <a:endParaRPr lang="en-US" sz="3000" kern="1200"/>
        </a:p>
      </dsp:txBody>
      <dsp:txXfrm>
        <a:off x="35125" y="1488881"/>
        <a:ext cx="10445350" cy="649299"/>
      </dsp:txXfrm>
    </dsp:sp>
    <dsp:sp modelId="{7816BB9A-0D19-47E4-9A04-196296FCA00D}">
      <dsp:nvSpPr>
        <dsp:cNvPr id="0" name=""/>
        <dsp:cNvSpPr/>
      </dsp:nvSpPr>
      <dsp:spPr>
        <a:xfrm>
          <a:off x="0" y="2173306"/>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t>You need to make your code bullet-proof enough to run everywhere</a:t>
          </a:r>
          <a:endParaRPr lang="en-US" sz="2300" kern="1200"/>
        </a:p>
        <a:p>
          <a:pPr marL="457200" lvl="2" indent="-228600" algn="l" defTabSz="1022350" rtl="0">
            <a:lnSpc>
              <a:spcPct val="90000"/>
            </a:lnSpc>
            <a:spcBef>
              <a:spcPct val="0"/>
            </a:spcBef>
            <a:spcAft>
              <a:spcPct val="20000"/>
            </a:spcAft>
            <a:buChar char="••"/>
          </a:pPr>
          <a:r>
            <a:rPr lang="en-US" sz="2300" kern="1200" smtClean="0"/>
            <a:t>i.e. Site Settings -&gt; Solutions -&gt; Add Solution dialog loads your code; guess what…SPClientTemplates isn’t loaded</a:t>
          </a:r>
          <a:endParaRPr lang="en-US" sz="2300" kern="1200"/>
        </a:p>
        <a:p>
          <a:pPr marL="457200" lvl="2" indent="-228600" algn="l" defTabSz="1022350" rtl="0">
            <a:lnSpc>
              <a:spcPct val="90000"/>
            </a:lnSpc>
            <a:spcBef>
              <a:spcPct val="0"/>
            </a:spcBef>
            <a:spcAft>
              <a:spcPct val="20000"/>
            </a:spcAft>
            <a:buChar char="••"/>
          </a:pPr>
          <a:r>
            <a:rPr lang="en-US" sz="2300" kern="1200" dirty="0" smtClean="0"/>
            <a:t>It is pretty easy to do for CSR code, if SPClientTemplates is undefined, get out of Dodge; that’s probably all you need to do to make sure you don’t run on any non-form page, but you need to do it every time</a:t>
          </a:r>
          <a:endParaRPr lang="en-US" sz="2300" kern="1200" dirty="0"/>
        </a:p>
      </dsp:txBody>
      <dsp:txXfrm>
        <a:off x="0" y="2173306"/>
        <a:ext cx="10515600" cy="2173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8CC6F-8CB8-4C1D-9F3E-2DCCAD2A0C3E}">
      <dsp:nvSpPr>
        <dsp:cNvPr id="0" name=""/>
        <dsp:cNvSpPr/>
      </dsp:nvSpPr>
      <dsp:spPr>
        <a:xfrm>
          <a:off x="0" y="432030"/>
          <a:ext cx="10515600" cy="720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Pros</a:t>
          </a:r>
          <a:endParaRPr lang="en-US" sz="2700" kern="1200"/>
        </a:p>
      </dsp:txBody>
      <dsp:txXfrm>
        <a:off x="35152" y="467182"/>
        <a:ext cx="10445296" cy="649783"/>
      </dsp:txXfrm>
    </dsp:sp>
    <dsp:sp modelId="{DE0058FF-A247-4DCE-83D5-23CDCC3770AD}">
      <dsp:nvSpPr>
        <dsp:cNvPr id="0" name=""/>
        <dsp:cNvSpPr/>
      </dsp:nvSpPr>
      <dsp:spPr>
        <a:xfrm>
          <a:off x="0" y="1152117"/>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Easy to deploy</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Even easier to reuse</a:t>
          </a:r>
          <a:endParaRPr lang="en-US" sz="2800" kern="1200" dirty="0"/>
        </a:p>
      </dsp:txBody>
      <dsp:txXfrm>
        <a:off x="0" y="1152117"/>
        <a:ext cx="10515600" cy="1059840"/>
      </dsp:txXfrm>
    </dsp:sp>
    <dsp:sp modelId="{4167D577-FD8B-42CD-A696-16952CB882E0}">
      <dsp:nvSpPr>
        <dsp:cNvPr id="0" name=""/>
        <dsp:cNvSpPr/>
      </dsp:nvSpPr>
      <dsp:spPr>
        <a:xfrm>
          <a:off x="0" y="2097431"/>
          <a:ext cx="10515600" cy="647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Cons</a:t>
          </a:r>
          <a:endParaRPr lang="en-US" sz="2700" kern="1200"/>
        </a:p>
      </dsp:txBody>
      <dsp:txXfrm>
        <a:off x="31609" y="2129040"/>
        <a:ext cx="10452382" cy="584292"/>
      </dsp:txXfrm>
    </dsp:sp>
    <dsp:sp modelId="{2834D177-C254-44E0-851D-F4CD0F43CAAB}">
      <dsp:nvSpPr>
        <dsp:cNvPr id="0" name=""/>
        <dsp:cNvSpPr/>
      </dsp:nvSpPr>
      <dsp:spPr>
        <a:xfrm>
          <a:off x="0" y="2863474"/>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I got </a:t>
          </a:r>
          <a:r>
            <a:rPr lang="en-US" sz="2800" kern="1200" dirty="0" err="1" smtClean="0"/>
            <a:t>nothin</a:t>
          </a:r>
          <a:r>
            <a:rPr lang="en-US" sz="2800" kern="1200" dirty="0" smtClean="0"/>
            <a:t>’, this is pure goodness</a:t>
          </a:r>
          <a:endParaRPr lang="en-US" sz="2800" kern="1200" dirty="0"/>
        </a:p>
      </dsp:txBody>
      <dsp:txXfrm>
        <a:off x="0" y="2863474"/>
        <a:ext cx="10515600"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rgbClr val="2A6BA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In general, it just means pushing much of the presentation logic from the server (XSLT) to the client (JavaScript)</a:t>
          </a:r>
          <a:endParaRPr lang="en-US" sz="3600" kern="1200" dirty="0"/>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rgbClr val="4A742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SharePoint, it is a framework for overriding the built-in presentation logic of new, edit, and display forms, views, and search results using HTML, CSS, and JavaScript</a:t>
          </a:r>
        </a:p>
        <a:p>
          <a:pPr lvl="0" algn="l" defTabSz="1066800" rtl="0">
            <a:lnSpc>
              <a:spcPct val="90000"/>
            </a:lnSpc>
            <a:spcBef>
              <a:spcPct val="0"/>
            </a:spcBef>
            <a:spcAft>
              <a:spcPts val="0"/>
            </a:spcAft>
          </a:pPr>
          <a:r>
            <a:rPr lang="en-US" sz="1800" kern="1200" dirty="0" smtClean="0"/>
            <a:t>    - </a:t>
          </a:r>
          <a:r>
            <a:rPr lang="en-US" sz="2000" kern="1200" dirty="0" smtClean="0"/>
            <a:t>Depends on a mechanism for injecting JavaScript into one or more SharePoint    </a:t>
          </a:r>
        </a:p>
        <a:p>
          <a:pPr lvl="0" algn="l" defTabSz="1066800" rtl="0">
            <a:lnSpc>
              <a:spcPct val="90000"/>
            </a:lnSpc>
            <a:spcBef>
              <a:spcPct val="0"/>
            </a:spcBef>
            <a:spcAft>
              <a:spcPts val="0"/>
            </a:spcAft>
          </a:pPr>
          <a:r>
            <a:rPr lang="en-US" sz="2000" kern="1200" dirty="0" smtClean="0"/>
            <a:t>      pages</a:t>
          </a:r>
          <a:endParaRPr lang="en-US" sz="2000" kern="1200" dirty="0"/>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Development Ease</a:t>
          </a:r>
          <a:endParaRPr lang="en-US" sz="2800" kern="1200" dirty="0"/>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smtClean="0">
              <a:solidFill>
                <a:srgbClr val="C00000"/>
              </a:solidFill>
            </a:rPr>
            <a:t>Few</a:t>
          </a:r>
          <a:r>
            <a:rPr lang="en-US" sz="2500" kern="1200" dirty="0" smtClean="0">
              <a:solidFill>
                <a:srgbClr val="C00000"/>
              </a:solidFill>
            </a:rPr>
            <a:t> </a:t>
          </a:r>
          <a:r>
            <a:rPr lang="en-US" sz="2500" kern="1200" dirty="0" smtClean="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Flexibility</a:t>
          </a:r>
          <a:endParaRPr lang="en-US" sz="2800" kern="1200" dirty="0"/>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Only override parts of the view</a:t>
          </a:r>
          <a:endParaRPr lang="en-US" sz="2500" kern="1200" dirty="0">
            <a:solidFill>
              <a:schemeClr val="accent1">
                <a:lumMod val="50000"/>
              </a:schemeClr>
            </a:solidFill>
          </a:endParaRPr>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For instance, let SharePoint render most of the form, you just override methods for a single field</a:t>
          </a:r>
          <a:endParaRPr lang="en-US" sz="2500" kern="1200" dirty="0">
            <a:solidFill>
              <a:schemeClr val="accent1">
                <a:lumMod val="50000"/>
              </a:schemeClr>
            </a:solidFill>
          </a:endParaRP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Performance…Um, </a:t>
          </a:r>
          <a:r>
            <a:rPr lang="en-US" sz="2300" b="1" kern="1200" dirty="0" smtClean="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The advantage should really have said Server Performance</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If the Browser sucks, or the client machine sucks, or the JavaScript code sucks, the performance is still going to suck from the user perspective</a:t>
          </a:r>
          <a:endParaRPr lang="en-US" sz="2300" kern="1200" dirty="0">
            <a:solidFill>
              <a:srgbClr val="C00000"/>
            </a:solidFill>
          </a:endParaRP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Browser Compatibility</a:t>
          </a:r>
          <a:endParaRPr lang="en-US" sz="2300" kern="1200" dirty="0"/>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If you’re in a closed environment where all users only have access to a single version of a single browser … Congratulations!</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Otherwise, there is a testing burden</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Third party libraries like jQuery can normalize this some, but go overboard and you can jump back to the second performance bullet</a:t>
          </a:r>
          <a:endParaRPr lang="en-US" sz="2300" kern="1200" dirty="0">
            <a:solidFill>
              <a:srgbClr val="C00000"/>
            </a:solidFill>
          </a:endParaRP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1992"/>
          <a:ext cx="10515600" cy="1419154"/>
        </a:xfrm>
        <a:prstGeom prst="roundRect">
          <a:avLst/>
        </a:prstGeom>
        <a:solidFill>
          <a:srgbClr val="2E7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mechanism to inject JavaScript into various pages</a:t>
          </a:r>
          <a:endParaRPr lang="en-US" sz="3200" kern="1200" dirty="0"/>
        </a:p>
      </dsp:txBody>
      <dsp:txXfrm>
        <a:off x="69277" y="71269"/>
        <a:ext cx="10377046" cy="1280600"/>
      </dsp:txXfrm>
    </dsp:sp>
    <dsp:sp modelId="{D72AC7AB-600E-41F0-A1F1-04EC62A14A47}">
      <dsp:nvSpPr>
        <dsp:cNvPr id="0" name=""/>
        <dsp:cNvSpPr/>
      </dsp:nvSpPr>
      <dsp:spPr>
        <a:xfrm>
          <a:off x="0" y="1533594"/>
          <a:ext cx="10515600" cy="1419154"/>
        </a:xfrm>
        <a:prstGeom prst="roundRect">
          <a:avLst/>
        </a:prstGeom>
        <a:solidFill>
          <a:srgbClr val="BB56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property that can be set on various SharePoint objects</a:t>
          </a:r>
        </a:p>
        <a:p>
          <a:pPr lvl="0" algn="l" defTabSz="1422400" rtl="0">
            <a:lnSpc>
              <a:spcPct val="90000"/>
            </a:lnSpc>
            <a:spcBef>
              <a:spcPct val="0"/>
            </a:spcBef>
            <a:spcAft>
              <a:spcPct val="35000"/>
            </a:spcAft>
          </a:pPr>
          <a:r>
            <a:rPr lang="en-US" sz="500" kern="1200" dirty="0" smtClean="0"/>
            <a:t>      </a:t>
          </a:r>
          <a:r>
            <a:rPr lang="en-US" sz="2000" kern="1200" dirty="0" smtClean="0"/>
            <a:t>- Form, Field, Content Type, View, List View Web Part (XLSTListViewWebPart</a:t>
          </a:r>
          <a:r>
            <a:rPr lang="en-US" sz="500" kern="1200" dirty="0" smtClean="0"/>
            <a:t>)</a:t>
          </a:r>
          <a:endParaRPr lang="en-US" sz="500" kern="1200" dirty="0"/>
        </a:p>
      </dsp:txBody>
      <dsp:txXfrm>
        <a:off x="69277" y="1602871"/>
        <a:ext cx="10377046" cy="1280600"/>
      </dsp:txXfrm>
    </dsp:sp>
    <dsp:sp modelId="{9F78F9A8-91DB-4B53-9C97-66189ADC155B}">
      <dsp:nvSpPr>
        <dsp:cNvPr id="0" name=""/>
        <dsp:cNvSpPr/>
      </dsp:nvSpPr>
      <dsp:spPr>
        <a:xfrm>
          <a:off x="0" y="2854504"/>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54504"/>
        <a:ext cx="10515600" cy="81667"/>
      </dsp:txXfrm>
    </dsp:sp>
    <dsp:sp modelId="{1A186D14-F1CB-4CF9-8AD8-6C09CA5E9B12}">
      <dsp:nvSpPr>
        <dsp:cNvPr id="0" name=""/>
        <dsp:cNvSpPr/>
      </dsp:nvSpPr>
      <dsp:spPr>
        <a:xfrm>
          <a:off x="0" y="3019833"/>
          <a:ext cx="10515600" cy="1419154"/>
        </a:xfrm>
        <a:prstGeom prst="roundRect">
          <a:avLst/>
        </a:prstGeom>
        <a:solidFill>
          <a:srgbClr val="4F7B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ts val="600"/>
            </a:spcAft>
          </a:pPr>
          <a:r>
            <a:rPr lang="en-US" sz="3200" kern="1200" dirty="0" smtClean="0"/>
            <a:t>CSR depends on a mechanism to inject JavaScript</a:t>
          </a:r>
        </a:p>
        <a:p>
          <a:pPr lvl="0" algn="l" defTabSz="1422400" rtl="0">
            <a:lnSpc>
              <a:spcPct val="90000"/>
            </a:lnSpc>
            <a:spcBef>
              <a:spcPct val="0"/>
            </a:spcBef>
            <a:spcAft>
              <a:spcPts val="0"/>
            </a:spcAft>
          </a:pPr>
          <a:r>
            <a:rPr lang="en-US" sz="1800" kern="1200" dirty="0" smtClean="0"/>
            <a:t>      - It does </a:t>
          </a:r>
          <a:r>
            <a:rPr lang="en-US" sz="1800" b="1" u="sng" kern="1200" dirty="0" smtClean="0"/>
            <a:t>NOT</a:t>
          </a:r>
          <a:r>
            <a:rPr lang="en-US" sz="1800" kern="1200" dirty="0" smtClean="0"/>
            <a:t> depend on JSLink</a:t>
          </a:r>
        </a:p>
        <a:p>
          <a:pPr lvl="0" algn="l" defTabSz="1422400" rtl="0">
            <a:lnSpc>
              <a:spcPct val="90000"/>
            </a:lnSpc>
            <a:spcBef>
              <a:spcPct val="0"/>
            </a:spcBef>
            <a:spcAft>
              <a:spcPts val="0"/>
            </a:spcAft>
          </a:pPr>
          <a:r>
            <a:rPr lang="en-US" sz="1800" kern="1200" dirty="0" smtClean="0"/>
            <a:t>      - There are other alternatives</a:t>
          </a:r>
        </a:p>
        <a:p>
          <a:pPr lvl="0" algn="l" defTabSz="1422400" rtl="0">
            <a:lnSpc>
              <a:spcPct val="90000"/>
            </a:lnSpc>
            <a:spcBef>
              <a:spcPct val="0"/>
            </a:spcBef>
            <a:spcAft>
              <a:spcPts val="0"/>
            </a:spcAft>
          </a:pPr>
          <a:r>
            <a:rPr lang="en-US" sz="1800" kern="1200" dirty="0" smtClean="0"/>
            <a:t>      - In some cases, JSLink works quite well with CSR, in others it does not play well with CSR at all</a:t>
          </a:r>
          <a:endParaRPr lang="en-US" sz="1800" kern="1200" dirty="0"/>
        </a:p>
      </dsp:txBody>
      <dsp:txXfrm>
        <a:off x="69277" y="3089110"/>
        <a:ext cx="10377046" cy="1280600"/>
      </dsp:txXfrm>
    </dsp:sp>
    <dsp:sp modelId="{728BF77C-9C68-40F1-BB96-F8B36C52BBC6}">
      <dsp:nvSpPr>
        <dsp:cNvPr id="0" name=""/>
        <dsp:cNvSpPr/>
      </dsp:nvSpPr>
      <dsp:spPr>
        <a:xfrm>
          <a:off x="0" y="4355327"/>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55327"/>
        <a:ext cx="10515600" cy="81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web part</a:t>
          </a:r>
          <a:endParaRPr lang="en-US" sz="2500" kern="1200" dirty="0"/>
        </a:p>
      </dsp:txBody>
      <dsp:txXfrm>
        <a:off x="0" y="114464"/>
        <a:ext cx="3610127" cy="2166076"/>
      </dsp:txXfrm>
    </dsp:sp>
    <dsp:sp modelId="{B3ED3915-7CE0-4068-9414-DA558B362833}">
      <dsp:nvSpPr>
        <dsp:cNvPr id="0" name=""/>
        <dsp:cNvSpPr/>
      </dsp:nvSpPr>
      <dsp:spPr>
        <a:xfrm>
          <a:off x="3971139" y="114464"/>
          <a:ext cx="3610127" cy="216607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Deploy as a sandbox solution and declaratively set the JSLink on a Field or Content Type in the solution</a:t>
          </a:r>
          <a:endParaRPr lang="en-US" sz="2500" kern="1200" dirty="0"/>
        </a:p>
      </dsp:txBody>
      <dsp:txXfrm>
        <a:off x="3971139" y="114464"/>
        <a:ext cx="3610127" cy="2166076"/>
      </dsp:txXfrm>
    </dsp:sp>
    <dsp:sp modelId="{E2207479-53E0-4F2D-AFE2-CA728A7AAE42}">
      <dsp:nvSpPr>
        <dsp:cNvPr id="0" name=""/>
        <dsp:cNvSpPr/>
      </dsp:nvSpPr>
      <dsp:spPr>
        <a:xfrm>
          <a:off x="794227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content type programmatically</a:t>
          </a:r>
          <a:endParaRPr lang="en-US" sz="2500" kern="1200" dirty="0"/>
        </a:p>
      </dsp:txBody>
      <dsp:txXfrm>
        <a:off x="7942279" y="114464"/>
        <a:ext cx="3610127" cy="2166076"/>
      </dsp:txXfrm>
    </dsp:sp>
    <dsp:sp modelId="{B15FE589-013C-4D13-8DD6-34CF1DD754DC}">
      <dsp:nvSpPr>
        <dsp:cNvPr id="0" name=""/>
        <dsp:cNvSpPr/>
      </dsp:nvSpPr>
      <dsp:spPr>
        <a:xfrm>
          <a:off x="0" y="2641553"/>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site column programmatically</a:t>
          </a:r>
          <a:endParaRPr lang="en-US" sz="2500" kern="1200" dirty="0"/>
        </a:p>
      </dsp:txBody>
      <dsp:txXfrm>
        <a:off x="0" y="2641553"/>
        <a:ext cx="3610127" cy="2166076"/>
      </dsp:txXfrm>
    </dsp:sp>
    <dsp:sp modelId="{631C4508-D240-488D-ADAD-E726D572A8E9}">
      <dsp:nvSpPr>
        <dsp:cNvPr id="0" name=""/>
        <dsp:cNvSpPr/>
      </dsp:nvSpPr>
      <dsp:spPr>
        <a:xfrm>
          <a:off x="397113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Add user custom actions to the web or site so the JavaScript is loaded on every page</a:t>
          </a:r>
          <a:endParaRPr lang="en-US" sz="2500" kern="1200" dirty="0"/>
        </a:p>
      </dsp:txBody>
      <dsp:txXfrm>
        <a:off x="3971139" y="2641553"/>
        <a:ext cx="3610127" cy="2166076"/>
      </dsp:txXfrm>
    </dsp:sp>
    <dsp:sp modelId="{0C876DB3-9468-4FFB-90A8-728FEBF59780}">
      <dsp:nvSpPr>
        <dsp:cNvPr id="0" name=""/>
        <dsp:cNvSpPr/>
      </dsp:nvSpPr>
      <dsp:spPr>
        <a:xfrm>
          <a:off x="7942279" y="2641553"/>
          <a:ext cx="3610127" cy="2166076"/>
        </a:xfrm>
        <a:prstGeom prst="rect">
          <a:avLst/>
        </a:prstGeom>
        <a:solidFill>
          <a:srgbClr val="FF47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Place as stand-lone Display Templates in the Master Page Gallery</a:t>
          </a:r>
          <a:endParaRPr lang="en-US" sz="2500" kern="1200" dirty="0"/>
        </a:p>
      </dsp:txBody>
      <dsp:txXfrm>
        <a:off x="794227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7D80-DF05-421C-A17B-5E4BABB9AFE1}">
      <dsp:nvSpPr>
        <dsp:cNvPr id="0" name=""/>
        <dsp:cNvSpPr/>
      </dsp:nvSpPr>
      <dsp:spPr>
        <a:xfrm>
          <a:off x="0" y="20655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Pros</a:t>
          </a:r>
          <a:endParaRPr lang="en-US" sz="2600" kern="1200"/>
        </a:p>
      </dsp:txBody>
      <dsp:txXfrm>
        <a:off x="30442" y="237000"/>
        <a:ext cx="10454716" cy="562726"/>
      </dsp:txXfrm>
    </dsp:sp>
    <dsp:sp modelId="{0BD53981-A40D-42E4-AEA8-8453F79ECFC6}">
      <dsp:nvSpPr>
        <dsp:cNvPr id="0" name=""/>
        <dsp:cNvSpPr/>
      </dsp:nvSpPr>
      <dsp:spPr>
        <a:xfrm>
          <a:off x="0" y="830168"/>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Very easy.</a:t>
          </a:r>
          <a:endParaRPr lang="en-US" sz="2000" kern="1200"/>
        </a:p>
        <a:p>
          <a:pPr marL="228600" lvl="1" indent="-228600" algn="l" defTabSz="889000" rtl="0">
            <a:lnSpc>
              <a:spcPct val="90000"/>
            </a:lnSpc>
            <a:spcBef>
              <a:spcPct val="0"/>
            </a:spcBef>
            <a:spcAft>
              <a:spcPct val="20000"/>
            </a:spcAft>
            <a:buChar char="••"/>
          </a:pPr>
          <a:r>
            <a:rPr lang="en-US" sz="2000" kern="1200" smtClean="0"/>
            <a:t>Doesn’t require any additional code or packaging (i.e. it can be done OOB by a non-developer)</a:t>
          </a:r>
          <a:endParaRPr lang="en-US" sz="2000" kern="1200"/>
        </a:p>
      </dsp:txBody>
      <dsp:txXfrm>
        <a:off x="0" y="830168"/>
        <a:ext cx="10515600" cy="699660"/>
      </dsp:txXfrm>
    </dsp:sp>
    <dsp:sp modelId="{140C5289-FBF9-411C-A4B1-E6A0B82933CB}">
      <dsp:nvSpPr>
        <dsp:cNvPr id="0" name=""/>
        <dsp:cNvSpPr/>
      </dsp:nvSpPr>
      <dsp:spPr>
        <a:xfrm>
          <a:off x="0" y="15298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Cons</a:t>
          </a:r>
          <a:endParaRPr lang="en-US" sz="2600" kern="1200"/>
        </a:p>
      </dsp:txBody>
      <dsp:txXfrm>
        <a:off x="30442" y="1560271"/>
        <a:ext cx="10454716" cy="562726"/>
      </dsp:txXfrm>
    </dsp:sp>
    <dsp:sp modelId="{5A443C98-69E1-4464-8FC5-6CBE3731C725}">
      <dsp:nvSpPr>
        <dsp:cNvPr id="0" name=""/>
        <dsp:cNvSpPr/>
      </dsp:nvSpPr>
      <dsp:spPr>
        <a:xfrm>
          <a:off x="0" y="2153439"/>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It’s really a one-off solution (i.e. not enterprise)</a:t>
          </a:r>
          <a:endParaRPr lang="en-US" sz="2000" kern="1200"/>
        </a:p>
        <a:p>
          <a:pPr marL="457200" lvl="2" indent="-228600" algn="l" defTabSz="889000" rtl="0">
            <a:lnSpc>
              <a:spcPct val="90000"/>
            </a:lnSpc>
            <a:spcBef>
              <a:spcPct val="0"/>
            </a:spcBef>
            <a:spcAft>
              <a:spcPct val="20000"/>
            </a:spcAft>
            <a:buChar char="••"/>
          </a:pPr>
          <a:r>
            <a:rPr lang="en-US" sz="2000" kern="1200" smtClean="0"/>
            <a:t>Needs to be applied separately to the new, edit, and display forms</a:t>
          </a:r>
          <a:endParaRPr lang="en-US" sz="2000" kern="1200"/>
        </a:p>
        <a:p>
          <a:pPr marL="457200" lvl="2" indent="-228600" algn="l" defTabSz="889000" rtl="0">
            <a:lnSpc>
              <a:spcPct val="90000"/>
            </a:lnSpc>
            <a:spcBef>
              <a:spcPct val="0"/>
            </a:spcBef>
            <a:spcAft>
              <a:spcPct val="20000"/>
            </a:spcAft>
            <a:buChar char="••"/>
          </a:pPr>
          <a:r>
            <a:rPr lang="en-US" sz="2000" kern="1200" smtClean="0"/>
            <a:t>Needs to be applied separately to each view in which your field is displayed (or might be displayed)</a:t>
          </a:r>
          <a:endParaRPr lang="en-US" sz="2000" kern="1200"/>
        </a:p>
        <a:p>
          <a:pPr marL="457200" lvl="2" indent="-228600" algn="l" defTabSz="889000" rtl="0">
            <a:lnSpc>
              <a:spcPct val="90000"/>
            </a:lnSpc>
            <a:spcBef>
              <a:spcPct val="0"/>
            </a:spcBef>
            <a:spcAft>
              <a:spcPct val="20000"/>
            </a:spcAft>
            <a:buChar char="••"/>
          </a:pPr>
          <a:r>
            <a:rPr lang="en-US" sz="2000" kern="1200" smtClean="0"/>
            <a:t>If somebody adds a view later, or modifies a view later, it may need to be applied again</a:t>
          </a:r>
          <a:endParaRPr lang="en-US" sz="2000" kern="1200"/>
        </a:p>
        <a:p>
          <a:pPr marL="457200" lvl="2" indent="-228600" algn="l" defTabSz="889000" rtl="0">
            <a:lnSpc>
              <a:spcPct val="90000"/>
            </a:lnSpc>
            <a:spcBef>
              <a:spcPct val="0"/>
            </a:spcBef>
            <a:spcAft>
              <a:spcPct val="20000"/>
            </a:spcAft>
            <a:buChar char="••"/>
          </a:pPr>
          <a:r>
            <a:rPr lang="en-US" sz="2000" kern="1200" smtClean="0"/>
            <a:t>If you want to use it in another list, start the whole process over again</a:t>
          </a:r>
          <a:endParaRPr lang="en-US" sz="2000" kern="1200"/>
        </a:p>
      </dsp:txBody>
      <dsp:txXfrm>
        <a:off x="0" y="2153439"/>
        <a:ext cx="10515600" cy="1991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AC844-2C66-4277-9E5A-7EB92D796C44}">
      <dsp:nvSpPr>
        <dsp:cNvPr id="0" name=""/>
        <dsp:cNvSpPr/>
      </dsp:nvSpPr>
      <dsp:spPr>
        <a:xfrm>
          <a:off x="0" y="1818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Pros</a:t>
          </a:r>
          <a:endParaRPr lang="en-US" sz="2600" kern="1200"/>
        </a:p>
      </dsp:txBody>
      <dsp:txXfrm>
        <a:off x="30442" y="48630"/>
        <a:ext cx="10454716" cy="562726"/>
      </dsp:txXfrm>
    </dsp:sp>
    <dsp:sp modelId="{891FD0DA-C686-4503-8FB2-846B3FA28339}">
      <dsp:nvSpPr>
        <dsp:cNvPr id="0" name=""/>
        <dsp:cNvSpPr/>
      </dsp:nvSpPr>
      <dsp:spPr>
        <a:xfrm>
          <a:off x="0" y="641799"/>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Somewhat self documenting</a:t>
          </a:r>
          <a:endParaRPr lang="en-US" sz="2000" kern="1200"/>
        </a:p>
        <a:p>
          <a:pPr marL="228600" lvl="1" indent="-228600" algn="l" defTabSz="889000" rtl="0">
            <a:lnSpc>
              <a:spcPct val="90000"/>
            </a:lnSpc>
            <a:spcBef>
              <a:spcPct val="0"/>
            </a:spcBef>
            <a:spcAft>
              <a:spcPct val="20000"/>
            </a:spcAft>
            <a:buChar char="••"/>
          </a:pPr>
          <a:r>
            <a:rPr lang="en-US" sz="2000" kern="1200" smtClean="0"/>
            <a:t>Can be deployed by an admin through the browser</a:t>
          </a:r>
          <a:endParaRPr lang="en-US" sz="2000" kern="1200"/>
        </a:p>
      </dsp:txBody>
      <dsp:txXfrm>
        <a:off x="0" y="641799"/>
        <a:ext cx="10515600" cy="699660"/>
      </dsp:txXfrm>
    </dsp:sp>
    <dsp:sp modelId="{41CA6141-AE96-4880-992F-ABC551B279D4}">
      <dsp:nvSpPr>
        <dsp:cNvPr id="0" name=""/>
        <dsp:cNvSpPr/>
      </dsp:nvSpPr>
      <dsp:spPr>
        <a:xfrm>
          <a:off x="0" y="134145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Cons</a:t>
          </a:r>
          <a:endParaRPr lang="en-US" sz="2600" kern="1200"/>
        </a:p>
      </dsp:txBody>
      <dsp:txXfrm>
        <a:off x="30442" y="1371901"/>
        <a:ext cx="10454716" cy="562726"/>
      </dsp:txXfrm>
    </dsp:sp>
    <dsp:sp modelId="{4D66EC53-1CA6-413A-9F89-66CFD243F937}">
      <dsp:nvSpPr>
        <dsp:cNvPr id="0" name=""/>
        <dsp:cNvSpPr/>
      </dsp:nvSpPr>
      <dsp:spPr>
        <a:xfrm>
          <a:off x="0" y="1965069"/>
          <a:ext cx="10515600"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It is a messy solution (i.e. does not uninstall cleanly)</a:t>
          </a:r>
          <a:endParaRPr lang="en-US" sz="2000" kern="1200"/>
        </a:p>
        <a:p>
          <a:pPr marL="457200" lvl="2" indent="-228600" algn="l" defTabSz="889000" rtl="0">
            <a:lnSpc>
              <a:spcPct val="90000"/>
            </a:lnSpc>
            <a:spcBef>
              <a:spcPct val="0"/>
            </a:spcBef>
            <a:spcAft>
              <a:spcPct val="20000"/>
            </a:spcAft>
            <a:buChar char="••"/>
          </a:pPr>
          <a:r>
            <a:rPr lang="en-US" sz="2000" kern="1200" smtClean="0"/>
            <a:t>It leaves behind any instances like site columns</a:t>
          </a:r>
          <a:endParaRPr lang="en-US" sz="2000" kern="1200"/>
        </a:p>
        <a:p>
          <a:pPr marL="457200" lvl="2" indent="-228600" algn="l" defTabSz="889000" rtl="0">
            <a:lnSpc>
              <a:spcPct val="90000"/>
            </a:lnSpc>
            <a:spcBef>
              <a:spcPct val="0"/>
            </a:spcBef>
            <a:spcAft>
              <a:spcPct val="20000"/>
            </a:spcAft>
            <a:buChar char="••"/>
          </a:pPr>
          <a:r>
            <a:rPr lang="en-US" sz="2000" kern="1200" smtClean="0"/>
            <a:t>Those columns still have their JSLink pointing the JavaScript</a:t>
          </a:r>
          <a:endParaRPr lang="en-US" sz="2000" kern="1200"/>
        </a:p>
        <a:p>
          <a:pPr marL="228600" lvl="1" indent="-228600" algn="l" defTabSz="889000" rtl="0">
            <a:lnSpc>
              <a:spcPct val="90000"/>
            </a:lnSpc>
            <a:spcBef>
              <a:spcPct val="0"/>
            </a:spcBef>
            <a:spcAft>
              <a:spcPct val="20000"/>
            </a:spcAft>
            <a:buChar char="••"/>
          </a:pPr>
          <a:r>
            <a:rPr lang="en-US" sz="2000" kern="1200" smtClean="0"/>
            <a:t>Because it’s messy, it is almost impossible to upgrade</a:t>
          </a:r>
          <a:endParaRPr lang="en-US" sz="2000" kern="1200"/>
        </a:p>
        <a:p>
          <a:pPr marL="457200" lvl="2" indent="-228600" algn="l" defTabSz="889000" rtl="0">
            <a:lnSpc>
              <a:spcPct val="90000"/>
            </a:lnSpc>
            <a:spcBef>
              <a:spcPct val="0"/>
            </a:spcBef>
            <a:spcAft>
              <a:spcPct val="20000"/>
            </a:spcAft>
            <a:buChar char="••"/>
          </a:pPr>
          <a:r>
            <a:rPr lang="en-US" sz="2000" kern="1200" smtClean="0"/>
            <a:t>Module files cannot be overwritten through upgrade</a:t>
          </a:r>
          <a:endParaRPr lang="en-US" sz="2000" kern="1200"/>
        </a:p>
        <a:p>
          <a:pPr marL="457200" lvl="2" indent="-228600" algn="l" defTabSz="889000" rtl="0">
            <a:lnSpc>
              <a:spcPct val="90000"/>
            </a:lnSpc>
            <a:spcBef>
              <a:spcPct val="0"/>
            </a:spcBef>
            <a:spcAft>
              <a:spcPct val="20000"/>
            </a:spcAft>
            <a:buChar char="••"/>
          </a:pPr>
          <a:r>
            <a:rPr lang="en-US" sz="2000" kern="1200" smtClean="0"/>
            <a:t>Site Column instances need to be deleted before they can be upgraded, and therefore need to be deleted form any list using them (loss of data)</a:t>
          </a:r>
          <a:endParaRPr lang="en-US" sz="2000" kern="1200"/>
        </a:p>
      </dsp:txBody>
      <dsp:txXfrm>
        <a:off x="0" y="1965069"/>
        <a:ext cx="10515600" cy="236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8C17-4D40-4A8E-A2E4-2B294FB4C492}">
      <dsp:nvSpPr>
        <dsp:cNvPr id="0" name=""/>
        <dsp:cNvSpPr/>
      </dsp:nvSpPr>
      <dsp:spPr>
        <a:xfrm>
          <a:off x="0" y="5955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Pros</a:t>
          </a:r>
          <a:endParaRPr lang="en-US" sz="2700" kern="1200"/>
        </a:p>
      </dsp:txBody>
      <dsp:txXfrm>
        <a:off x="31613" y="91163"/>
        <a:ext cx="10452374" cy="584369"/>
      </dsp:txXfrm>
    </dsp:sp>
    <dsp:sp modelId="{5A95E0BC-F563-40DF-B475-D53015EB85A6}">
      <dsp:nvSpPr>
        <dsp:cNvPr id="0" name=""/>
        <dsp:cNvSpPr/>
      </dsp:nvSpPr>
      <dsp:spPr>
        <a:xfrm>
          <a:off x="0" y="707145"/>
          <a:ext cx="105156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It’s easier to manage than individually setting the JSLink on all columns</a:t>
          </a:r>
          <a:endParaRPr lang="en-US" sz="2100" kern="1200"/>
        </a:p>
        <a:p>
          <a:pPr marL="228600" lvl="1" indent="-228600" algn="l" defTabSz="933450" rtl="0">
            <a:lnSpc>
              <a:spcPct val="90000"/>
            </a:lnSpc>
            <a:spcBef>
              <a:spcPct val="0"/>
            </a:spcBef>
            <a:spcAft>
              <a:spcPct val="20000"/>
            </a:spcAft>
            <a:buChar char="••"/>
          </a:pPr>
          <a:r>
            <a:rPr lang="en-US" sz="2100" kern="1200" smtClean="0"/>
            <a:t>Not exactly the same functionality as a custom field, but you do at least end up with a reusable component</a:t>
          </a:r>
          <a:endParaRPr lang="en-US" sz="2100" kern="1200"/>
        </a:p>
      </dsp:txBody>
      <dsp:txXfrm>
        <a:off x="0" y="707145"/>
        <a:ext cx="10515600" cy="1033964"/>
      </dsp:txXfrm>
    </dsp:sp>
    <dsp:sp modelId="{33E875D6-CACA-4832-88DC-C4CFAA2C9275}">
      <dsp:nvSpPr>
        <dsp:cNvPr id="0" name=""/>
        <dsp:cNvSpPr/>
      </dsp:nvSpPr>
      <dsp:spPr>
        <a:xfrm>
          <a:off x="0" y="174111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Cons</a:t>
          </a:r>
          <a:endParaRPr lang="en-US" sz="2700" kern="1200"/>
        </a:p>
      </dsp:txBody>
      <dsp:txXfrm>
        <a:off x="31613" y="1772723"/>
        <a:ext cx="10452374" cy="584369"/>
      </dsp:txXfrm>
    </dsp:sp>
    <dsp:sp modelId="{7188A1C8-E603-416D-8EA5-2D5ACD83B507}">
      <dsp:nvSpPr>
        <dsp:cNvPr id="0" name=""/>
        <dsp:cNvSpPr/>
      </dsp:nvSpPr>
      <dsp:spPr>
        <a:xfrm>
          <a:off x="0" y="2388705"/>
          <a:ext cx="10515600"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JSLink on Content Types does not get called at all for Views; new, edit, and display forms only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List Content Types do NOT get updated when you set the JSLink on site content types, even if you say push changes down</a:t>
          </a:r>
          <a:endParaRPr lang="en-US" sz="2100" kern="1200" dirty="0"/>
        </a:p>
        <a:p>
          <a:pPr marL="228600" lvl="1" indent="-228600" algn="l" defTabSz="933450" rtl="0">
            <a:lnSpc>
              <a:spcPct val="90000"/>
            </a:lnSpc>
            <a:spcBef>
              <a:spcPct val="0"/>
            </a:spcBef>
            <a:spcAft>
              <a:spcPct val="20000"/>
            </a:spcAft>
            <a:buChar char="••"/>
          </a:pPr>
          <a:r>
            <a:rPr lang="en-US" sz="2100" kern="1200" dirty="0" smtClean="0"/>
            <a:t>Again it cannot be set on some content types…including Event (i.e. no calendars) and Survey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The fact that JSLink is not supported doesn’t necessarily mean that CSR is not supported</a:t>
          </a:r>
          <a:endParaRPr lang="en-US" sz="2100" kern="1200" dirty="0"/>
        </a:p>
      </dsp:txBody>
      <dsp:txXfrm>
        <a:off x="0" y="2388705"/>
        <a:ext cx="10515600" cy="234737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3/12/2016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3/19/2016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3/19/2016</a:t>
            </a:r>
            <a:endParaRPr lang="en-US" dirty="0"/>
          </a:p>
        </p:txBody>
      </p:sp>
      <p:sp>
        <p:nvSpPr>
          <p:cNvPr id="8" name="Footer Placeholder 7"/>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3/19/2016</a:t>
            </a:r>
            <a:endParaRPr lang="en-US" dirty="0"/>
          </a:p>
        </p:txBody>
      </p:sp>
      <p:sp>
        <p:nvSpPr>
          <p:cNvPr id="4" name="Footer Placeholder 3"/>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3/19/2016</a:t>
            </a:r>
            <a:endParaRPr lang="en-US" dirty="0"/>
          </a:p>
        </p:txBody>
      </p:sp>
      <p:sp>
        <p:nvSpPr>
          <p:cNvPr id="3" name="Footer Placeholder 2"/>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3/19/2016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pic>
        <p:nvPicPr>
          <p:cNvPr id="9" name="Content Placeholder 1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0189" y="346363"/>
            <a:ext cx="1276350" cy="1276350"/>
          </a:xfr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pic>
        <p:nvPicPr>
          <p:cNvPr id="7" name="Picture 6"/>
          <p:cNvPicPr>
            <a:picLocks noChangeAspect="1"/>
          </p:cNvPicPr>
          <p:nvPr/>
        </p:nvPicPr>
        <p:blipFill>
          <a:blip r:embed="rId3"/>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pic>
        <p:nvPicPr>
          <p:cNvPr id="6" name="Picture 5"/>
          <p:cNvPicPr>
            <a:picLocks noChangeAspect="1"/>
          </p:cNvPicPr>
          <p:nvPr/>
        </p:nvPicPr>
        <p:blipFill>
          <a:blip r:embed="rId3"/>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74624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1855659"/>
              </p:ext>
            </p:extLst>
          </p:nvPr>
        </p:nvGraphicFramePr>
        <p:xfrm>
          <a:off x="838200" y="15240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 and 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3/19/2016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Master Page Gallery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4886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Sponsors Here</a:t>
            </a:r>
            <a:endParaRPr lang="en-US" dirty="0"/>
          </a:p>
        </p:txBody>
      </p:sp>
      <p:sp>
        <p:nvSpPr>
          <p:cNvPr id="4" name="Footer Placeholder 3"/>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3/19/2016</a:t>
            </a:r>
            <a:endParaRPr lang="en-US" dirty="0"/>
          </a:p>
        </p:txBody>
      </p:sp>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5705589"/>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6164470"/>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3109</TotalTime>
  <Words>1977</Words>
  <Application>Microsoft Office PowerPoint</Application>
  <PresentationFormat>Widescreen</PresentationFormat>
  <Paragraphs>205</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 Light</vt:lpstr>
      <vt:lpstr>Wingdings</vt:lpstr>
      <vt:lpstr>Office Theme</vt:lpstr>
      <vt:lpstr>PowerPoint Presentation</vt:lpstr>
      <vt:lpstr>Who Am I?</vt:lpstr>
      <vt:lpstr>Insert Sponsors Here</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Demo Star Rating CSR</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Display Templates in Master Page Gallery</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80</cp:revision>
  <dcterms:created xsi:type="dcterms:W3CDTF">2016-03-05T20:25:55Z</dcterms:created>
  <dcterms:modified xsi:type="dcterms:W3CDTF">2016-03-12T14:43:55Z</dcterms:modified>
</cp:coreProperties>
</file>