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5" r:id="rId6"/>
  </p:sldMasterIdLst>
  <p:notesMasterIdLst>
    <p:notesMasterId r:id="rId26"/>
  </p:notesMasterIdLst>
  <p:sldIdLst>
    <p:sldId id="299" r:id="rId7"/>
    <p:sldId id="257" r:id="rId8"/>
    <p:sldId id="26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0" r:id="rId18"/>
    <p:sldId id="309" r:id="rId19"/>
    <p:sldId id="308" r:id="rId20"/>
    <p:sldId id="311" r:id="rId21"/>
    <p:sldId id="312" r:id="rId22"/>
    <p:sldId id="314" r:id="rId23"/>
    <p:sldId id="313" r:id="rId24"/>
    <p:sldId id="3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2A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140" d="100"/>
          <a:sy n="140" d="100"/>
        </p:scale>
        <p:origin x="8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45208" custLinFactNeighborY="162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FlipVert="0" custScaleX="2587" custScaleY="2587" custLinFactX="100000" custLinFactY="19517" custLinFactNeighborX="139647" custLinFactNeighborY="100000">
        <dgm:presLayoutVars>
          <dgm:chMax val="0"/>
          <dgm:chPref val="0"/>
          <dgm:bulletEnabled val="1"/>
        </dgm:presLayoutVars>
      </dgm:prSet>
      <dgm:spPr>
        <a:prstGeom prst="actionButtonBlank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 highlightClick="1"/>
          </dgm14:cNvPr>
        </a:ext>
      </dgm:extLst>
    </dgm:pt>
  </dgm:ptLst>
  <dgm:cxnLst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2EFA92-EFE2-4863-858D-1EEF61A0EF0C}" type="presOf" srcId="{D7FC7A5E-20D8-490E-AF3C-4894B6DBE5F1}" destId="{A938AC64-1965-4837-94E0-32948ED8DF0E}" srcOrd="0" destOrd="0" presId="urn:microsoft.com/office/officeart/2005/8/layout/matrix3"/>
    <dgm:cxn modelId="{9E49D4E4-FEE2-4CED-9062-871F70218DF2}" type="presOf" srcId="{37333F50-AEE8-4855-8452-873D391D621B}" destId="{26309244-D78B-4147-92EB-687CA5A90E3A}" srcOrd="0" destOrd="0" presId="urn:microsoft.com/office/officeart/2005/8/layout/matrix3"/>
    <dgm:cxn modelId="{E6A204FC-C627-45D0-B404-A44D1F30067F}" type="presOf" srcId="{190E9D80-0025-4BF6-AD4B-D2F569AE7E1B}" destId="{9345D29A-389E-42F7-82F5-13738ADA8976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DDF70DD3-55B5-4950-ABC5-30C3C9632BCA}" type="presOf" srcId="{EF8BB5DB-ED8F-478B-950C-6AA0076EDED0}" destId="{61303C54-FB8F-4D20-AD03-BDB7B68237B3}" srcOrd="0" destOrd="0" presId="urn:microsoft.com/office/officeart/2005/8/layout/matrix3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AA350179-7B7D-4316-A113-D651765B90C9}" type="presParOf" srcId="{61303C54-FB8F-4D20-AD03-BDB7B68237B3}" destId="{AC944DED-EBB6-488E-BF26-669AE3A7F6BE}" srcOrd="0" destOrd="0" presId="urn:microsoft.com/office/officeart/2005/8/layout/matrix3"/>
    <dgm:cxn modelId="{BBC3DDDE-B575-43CA-871A-0FFA1113699B}" type="presParOf" srcId="{61303C54-FB8F-4D20-AD03-BDB7B68237B3}" destId="{A938AC64-1965-4837-94E0-32948ED8DF0E}" srcOrd="1" destOrd="0" presId="urn:microsoft.com/office/officeart/2005/8/layout/matrix3"/>
    <dgm:cxn modelId="{0E807AD6-5A9A-4AA5-A2F2-EE1F516194B7}" type="presParOf" srcId="{61303C54-FB8F-4D20-AD03-BDB7B68237B3}" destId="{9345D29A-389E-42F7-82F5-13738ADA8976}" srcOrd="2" destOrd="0" presId="urn:microsoft.com/office/officeart/2005/8/layout/matrix3"/>
    <dgm:cxn modelId="{70EE1369-7190-4D7D-8CB0-B57D0EB3F598}" type="presParOf" srcId="{61303C54-FB8F-4D20-AD03-BDB7B68237B3}" destId="{26309244-D78B-4147-92EB-687CA5A90E3A}" srcOrd="3" destOrd="0" presId="urn:microsoft.com/office/officeart/2005/8/layout/matrix3"/>
    <dgm:cxn modelId="{FBD63AF0-6A14-4996-933E-5311380928AD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 custLinFactY="-830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62563F49-AB76-4CEE-9E75-6A10C75B4702}" type="presOf" srcId="{06A1EC9B-7C19-4B1E-94A8-314CA9469942}" destId="{9F78F9A8-91DB-4B53-9C97-66189ADC155B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D949B34F-6232-41FE-B288-6DA6188CE545}" type="presOf" srcId="{05132129-4882-400C-96F3-87C5604B17DC}" destId="{49121172-462D-4D7B-B892-B91EF6B7757D}" srcOrd="0" destOrd="0" presId="urn:microsoft.com/office/officeart/2005/8/layout/vList2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2A86968D-029D-41B1-AC86-C5EF37D18EE9}" type="presOf" srcId="{031EF1F6-38B2-4A0E-A900-AC86BCDF2C45}" destId="{535BC442-0A0E-4E57-A73F-92D641ECE969}" srcOrd="0" destOrd="0" presId="urn:microsoft.com/office/officeart/2005/8/layout/vList2"/>
    <dgm:cxn modelId="{BEE35C6D-6253-4E78-8E5A-32805117575A}" type="presOf" srcId="{29F02E35-AFC1-4FED-885B-9D6639782458}" destId="{1A186D14-F1CB-4CF9-8AD8-6C09CA5E9B12}" srcOrd="0" destOrd="0" presId="urn:microsoft.com/office/officeart/2005/8/layout/vList2"/>
    <dgm:cxn modelId="{5E302FC0-784A-4291-B37A-524FCC04B8DD}" type="presOf" srcId="{B8C02EE0-89F8-4675-A774-093DD11D5772}" destId="{D72AC7AB-600E-41F0-A1F1-04EC62A14A47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BD511977-36E4-415A-8B4C-63C1EFA357A0}" type="presOf" srcId="{3B707A2F-98EE-4033-AD12-F2AC436E0344}" destId="{728BF77C-9C68-40F1-BB96-F8B36C52BBC6}" srcOrd="0" destOrd="0" presId="urn:microsoft.com/office/officeart/2005/8/layout/vList2"/>
    <dgm:cxn modelId="{7B20125A-6D70-4F13-AF7D-052BF6F9F95E}" type="presParOf" srcId="{535BC442-0A0E-4E57-A73F-92D641ECE969}" destId="{49121172-462D-4D7B-B892-B91EF6B7757D}" srcOrd="0" destOrd="0" presId="urn:microsoft.com/office/officeart/2005/8/layout/vList2"/>
    <dgm:cxn modelId="{3220A31C-0098-4FA6-89ED-C9346324F4DF}" type="presParOf" srcId="{535BC442-0A0E-4E57-A73F-92D641ECE969}" destId="{3E9D839D-4374-4047-88B7-B031E414F70E}" srcOrd="1" destOrd="0" presId="urn:microsoft.com/office/officeart/2005/8/layout/vList2"/>
    <dgm:cxn modelId="{3F097A22-222E-41B6-88E9-AD3F7F66D864}" type="presParOf" srcId="{535BC442-0A0E-4E57-A73F-92D641ECE969}" destId="{D72AC7AB-600E-41F0-A1F1-04EC62A14A47}" srcOrd="2" destOrd="0" presId="urn:microsoft.com/office/officeart/2005/8/layout/vList2"/>
    <dgm:cxn modelId="{3EFD679A-05EA-4E1A-A67F-83D29C0A6CDA}" type="presParOf" srcId="{535BC442-0A0E-4E57-A73F-92D641ECE969}" destId="{9F78F9A8-91DB-4B53-9C97-66189ADC155B}" srcOrd="3" destOrd="0" presId="urn:microsoft.com/office/officeart/2005/8/layout/vList2"/>
    <dgm:cxn modelId="{4790D58D-DDE8-4A00-9F83-DFF1C6316A1E}" type="presParOf" srcId="{535BC442-0A0E-4E57-A73F-92D641ECE969}" destId="{1A186D14-F1CB-4CF9-8AD8-6C09CA5E9B12}" srcOrd="4" destOrd="0" presId="urn:microsoft.com/office/officeart/2005/8/layout/vList2"/>
    <dgm:cxn modelId="{02698891-EB63-49D9-B111-2CAA2A4CFC15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D376489A-8E7E-4628-92F0-47A6ADFB229D}" type="presOf" srcId="{CEE7AB53-56BA-4250-B1CA-6B55D218D269}" destId="{F37F4947-6993-4131-8E52-6FEFE9332518}" srcOrd="0" destOrd="0" presId="urn:microsoft.com/office/officeart/2005/8/layout/vList2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64A4202A-0E68-49F7-9684-D15D79563602}" type="presOf" srcId="{1D27C0EA-0F31-47BD-816F-6CE459811B23}" destId="{4F694A87-5DD4-43B4-B523-06D5ED9AEA4B}" srcOrd="0" destOrd="0" presId="urn:microsoft.com/office/officeart/2005/8/layout/vList2"/>
    <dgm:cxn modelId="{9979E27D-BA5F-41A1-8B77-7A3A2C879F08}" type="presOf" srcId="{B111502A-7047-4712-AAFE-4EB9D433A5C9}" destId="{D29B4909-0F47-468C-84E0-A467C5F3E634}" srcOrd="0" destOrd="0" presId="urn:microsoft.com/office/officeart/2005/8/layout/vList2"/>
    <dgm:cxn modelId="{D46BE1DA-6462-4354-BDF6-3E69D3F755A1}" type="presOf" srcId="{F19FAADD-9B84-4C15-A0A1-35FD113699E2}" destId="{AE3BB532-7999-4768-896C-DB0C9482DD82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B205CD24-3CB4-43B3-A70C-63CED79B2C28}" type="presParOf" srcId="{AE3BB532-7999-4768-896C-DB0C9482DD82}" destId="{4F694A87-5DD4-43B4-B523-06D5ED9AEA4B}" srcOrd="0" destOrd="0" presId="urn:microsoft.com/office/officeart/2005/8/layout/vList2"/>
    <dgm:cxn modelId="{F94DF395-F10A-49A7-9193-0A4079AD1687}" type="presParOf" srcId="{AE3BB532-7999-4768-896C-DB0C9482DD82}" destId="{2A91ADA3-8F12-4150-96A1-D1B4ECFE6FA5}" srcOrd="1" destOrd="0" presId="urn:microsoft.com/office/officeart/2005/8/layout/vList2"/>
    <dgm:cxn modelId="{A6C55A09-5BA3-4B07-A5C8-49E5A8AAD31F}" type="presParOf" srcId="{AE3BB532-7999-4768-896C-DB0C9482DD82}" destId="{D29B4909-0F47-468C-84E0-A467C5F3E634}" srcOrd="2" destOrd="0" presId="urn:microsoft.com/office/officeart/2005/8/layout/vList2"/>
    <dgm:cxn modelId="{FFB265E9-E109-4CC8-8290-A307AF020945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0AED-40DB-4B7F-848A-C822D44E74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6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7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53294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0" y="123404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0"/>
          </p:nvPr>
        </p:nvSpPr>
        <p:spPr>
          <a:xfrm>
            <a:off x="212272" y="1921341"/>
            <a:ext cx="11549743" cy="440598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747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1877787"/>
          </a:xfrm>
          <a:prstGeom prst="rect">
            <a:avLst/>
          </a:prstGeom>
          <a:solidFill>
            <a:srgbClr val="1462A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20041" y="2279597"/>
            <a:ext cx="11151917" cy="74789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Thank Our Sponsors…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04107" y="564943"/>
            <a:ext cx="11151917" cy="74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Our Sponsors…</a:t>
            </a:r>
          </a:p>
        </p:txBody>
      </p:sp>
    </p:spTree>
    <p:extLst>
      <p:ext uri="{BB962C8B-B14F-4D97-AF65-F5344CB8AC3E}">
        <p14:creationId xmlns:p14="http://schemas.microsoft.com/office/powerpoint/2010/main" val="1297987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43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9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22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04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8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274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23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1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59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2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86" y="5991725"/>
            <a:ext cx="2648816" cy="8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FF52-9460-4099-90BA-627469BA87D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4EBE-8DCD-4011-ACCD-D6F8F586A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7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speasyforms.intellipointso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7" y="231145"/>
            <a:ext cx="10681244" cy="6498452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2615886" y="3480371"/>
            <a:ext cx="2595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McShea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SharePoint Kansas City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9/16/2017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85" y="231145"/>
            <a:ext cx="2933333" cy="9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0807" y="1546475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Modifying fields without overriding rendering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registerInitCallback </a:t>
            </a:r>
            <a:r>
              <a:rPr lang="en-US" sz="44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(there can be only </a:t>
            </a: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one)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Setting jsLink on multiple fields</a:t>
            </a:r>
          </a:p>
          <a:p>
            <a:pPr lvl="0"/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OnPostRender  vs. registerInitCallback when working with multiple fields (and gotcha’s)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Methods Other than </a:t>
            </a:r>
            <a:r>
              <a:rPr lang="en-US" dirty="0" smtClean="0"/>
              <a:t>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166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formCtx.registerInitCallback(formCtx.fieldName,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once after all fields have been rendered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formCtx.registerFocusCallback(formCtx.fieldName,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each time your field receives input focused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formCtx.registerGetValueCallback(formCtx.fieldName,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before validation and save at least!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formCtx.registerHasValueChangedCallback(formCtx.fieldName,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{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single function, called before save i assume!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r>
              <a:rPr lang="en-US" dirty="0" smtClean="0"/>
              <a:t>#3 </a:t>
            </a:r>
            <a:r>
              <a:rPr lang="en-US" dirty="0"/>
              <a:t>– </a:t>
            </a:r>
            <a:r>
              <a:rPr lang="en-US" dirty="0" smtClean="0"/>
              <a:t>Complete Example </a:t>
            </a:r>
            <a:r>
              <a:rPr lang="en-US" dirty="0" err="1" smtClean="0"/>
              <a:t>SatisfactionCSR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524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 CSR for fields on display forms and views</a:t>
            </a:r>
          </a:p>
          <a:p>
            <a:pPr lvl="0"/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registerGetValueCallback</a:t>
            </a: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Injecting CSS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50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Validation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render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(ctx)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formCtx = SPClientTemplates.Utility.GetFormContextForCurrentField(ctx);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validator set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fieldValidators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SPClientForms.ClientValidation.ValidatorSet();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create a custom validator with an object literal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fieldValidators.RegisterValidator({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Validate: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(value)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SPClientForms.ClientValidation.ValidationResult(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if required, add a required field validator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(formCtx.fieldSchema.Required)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fieldValidators.RegisterValidator(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SPClientForms.ClientValidation.RequiredValidator());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the validators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formCtx.registerClientValidator(formCtx.fieldName, fieldValidators);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register a callback method for the validators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formCtx.registerValidationErrorCallback(formCtx.fieldName,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(error) {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$(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'#'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formCtx.fieldName +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'EntityEditorError'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).attr(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'role'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'alert'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).html(error.errorMessage);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});</a:t>
            </a:r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#4 </a:t>
            </a:r>
            <a:r>
              <a:rPr lang="en-US" dirty="0"/>
              <a:t>- Tabbed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9177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Note: JSLink on content types is quirky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don’t get loaded on views, only on forms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a content type is already in use on a list, the list content type does not get updated when you set the jsLink property of the site content type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update the jslink directly on each list content type that inherits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ctx.formUniqueId to find the web part div, then manipulate the DOM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CSS into the page inline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#5 – Entity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2258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Deferred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</a:t>
            </a:r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handlers</a:t>
            </a:r>
          </a:p>
          <a:p>
            <a:pPr lvl="0"/>
            <a:r>
              <a:rPr lang="en-US" sz="48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 requiring more than just the value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6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(views)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85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overrides =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BaseViewID: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ID specified in Schema.xml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 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ListTemplateType: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List Template ID to target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 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ViewStyle: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classic View Style: Boxed, no labels (12), Boxed (13), Newsletter (15), etc.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OnPreRender: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Templates: 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Body: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Header: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Footer: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Group: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Item: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Fields: {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same as forms but override view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},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},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OnPostRender: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  <a:endParaRPr lang="en-US" sz="13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1/21/2017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SharePoint Saturday St Louis - Spice up Your Forms and View with Client Side Rendering (CSR)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#6 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5088"/>
            <a:ext cx="10515600" cy="4351338"/>
          </a:xfrm>
        </p:spPr>
        <p:txBody>
          <a:bodyPr/>
          <a:lstStyle/>
          <a:p>
            <a:pPr lvl="0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Demonstrates overriding an entire list view instead of a single field</a:t>
            </a:r>
          </a:p>
          <a:p>
            <a:pPr lvl="0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Demonstrates installing CSR as a display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9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Hatch, 7 part blog series on CSR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Andrei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Markeev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has several good CSR posts on Code Project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Wictor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Wilén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great write-up on CSR and MDS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www.wictorwilen.se/the-correct-way-to-execute-javascript-functions-in-sharepoint-2013-mds-enabled-sites 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Office365 Developer Patterns and Practices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github.com/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OfficeDev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/PnP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Quinto, SharePoint 2013 Client Side Rendering: Register Templates Overrides in Detail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https://blog.josequinto.com/2016/01/14/sharepoint-2013-client-side-rendering-register-templates-overrides-in-detail/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Slides and Code from this presentation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github.com/mcsheaj/CSRDemos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CodePlex/GitHub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  <a:hlinkClick r:id="rId4"/>
              </a:rPr>
              <a:t>://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speasyforms.intellipointsol.com</a:t>
            </a:r>
            <a:r>
              <a:rPr lang="en-US" sz="240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9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Martin Hatch, 7 part blog series on CSR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Andrei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Markeev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has several good CSR posts on Code Project</a:t>
            </a:r>
          </a:p>
          <a:p>
            <a:pPr marL="0" lvl="0" indent="0">
              <a:buNone/>
            </a:pPr>
            <a:r>
              <a:rPr lang="en-US" sz="1600" u="sng" dirty="0">
                <a:solidFill>
                  <a:srgbClr val="5B9BD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rgbClr val="5B9BD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Wictor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Wilén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great write-up on CSR and MDS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www.wictorwilen.se/the-correct-way-to-execute-javascript-functions-in-sharepoint-2013-mds-enabled-sites 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Office365 Developer Patterns and Practices 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github.com/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OfficeDev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/PnP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Jose Quinto, SharePoint 2013 Client Side Rendering: Register Templates Overrides in Detail</a:t>
            </a:r>
          </a:p>
          <a:p>
            <a:pPr marL="0" lv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https://blog.josequinto.com/2016/01/14/sharepoint-2013-client-side-rendering-register-templates-overrides-in-detail/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Slides and Code from this presentation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github.com/mcsheaj/CSRDemos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Target Audience &amp; Objectives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>
            <a:hlinkClick r:id="" action="ppaction://noaction" highlightClick="1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76551"/>
              </p:ext>
            </p:extLst>
          </p:nvPr>
        </p:nvGraphicFramePr>
        <p:xfrm>
          <a:off x="592540" y="1840043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0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JSLink?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24455"/>
              </p:ext>
            </p:extLst>
          </p:nvPr>
        </p:nvGraphicFramePr>
        <p:xfrm>
          <a:off x="742665" y="1928694"/>
          <a:ext cx="10537209" cy="4001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Rendering?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42167"/>
              </p:ext>
            </p:extLst>
          </p:nvPr>
        </p:nvGraphicFramePr>
        <p:xfrm>
          <a:off x="838200" y="1931157"/>
          <a:ext cx="10515600" cy="4073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9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Rendering?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3989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API implemented in SPClientTemplates, which is defined in clienttemplates.js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Override parts of the rendering by calling: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44546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SPClientTemplates.TemplateManager.RegisterTemplateOverrides(obj)</a:t>
            </a:r>
          </a:p>
          <a:p>
            <a:pPr marL="0" lvl="0" indent="0">
              <a:buNone/>
            </a:pPr>
            <a:endParaRPr lang="en-US" b="1" dirty="0">
              <a:solidFill>
                <a:srgbClr val="44546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object input to this function describes the parts of the rendering process that we would like to take over</a:t>
            </a:r>
          </a:p>
          <a:p>
            <a:pPr lvl="0"/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(forms)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0488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overrides =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OnPreRender: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Templates: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Fields: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'Field1 Internal Name'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EditForm: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DisplayForm: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NewForm: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'Field2 Internal Name'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: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View: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EditForm: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DisplayForm: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    NewForm: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single function or string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OnPostRender: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/* function or array of functions */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};</a:t>
            </a:r>
            <a:endParaRPr lang="en-US" sz="13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CSR Spy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the basic structure of CSR for a field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Briefly look at form context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Show how to look at some OOB rendering to see how MS does it</a:t>
            </a:r>
          </a:p>
          <a:p>
            <a:pPr lvl="0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window[ctx.FormUniqueId + "FormCtx"].</a:t>
            </a:r>
            <a:r>
              <a:rPr lang="en-US" sz="3600" dirty="0" smtClean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ListSchema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838D6-D387-47DB-98DE-E6AD820770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DF74AC-AFCB-44E7-907E-698D70C6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91379C-1AA2-4706-B8B4-8CABF0EE0DCE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1036</Words>
  <Application>Microsoft Office PowerPoint</Application>
  <PresentationFormat>Widescreen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 Light</vt:lpstr>
      <vt:lpstr>Times New Roman</vt:lpstr>
      <vt:lpstr>Wingdings</vt:lpstr>
      <vt:lpstr>Office Theme</vt:lpstr>
      <vt:lpstr>Custom Design</vt:lpstr>
      <vt:lpstr>1_Office Theme</vt:lpstr>
      <vt:lpstr>PowerPoint Presentation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Cascading Lookups</vt:lpstr>
      <vt:lpstr>Register Methods Other than Overrides</vt:lpstr>
      <vt:lpstr>Demo #3 – Complete Example SatisfactionCSR</vt:lpstr>
      <vt:lpstr>Register Validation Handlers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106</cp:revision>
  <dcterms:created xsi:type="dcterms:W3CDTF">2017-04-23T20:03:44Z</dcterms:created>
  <dcterms:modified xsi:type="dcterms:W3CDTF">2017-09-15T16:03:19Z</dcterms:modified>
</cp:coreProperties>
</file>