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99" r:id="rId3"/>
    <p:sldId id="300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7" r:id="rId18"/>
    <p:sldId id="286" r:id="rId19"/>
    <p:sldId id="301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4859" autoAdjust="0"/>
  </p:normalViewPr>
  <p:slideViewPr>
    <p:cSldViewPr snapToGrid="0">
      <p:cViewPr varScale="1">
        <p:scale>
          <a:sx n="93" d="100"/>
          <a:sy n="93" d="100"/>
        </p:scale>
        <p:origin x="7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Talk a little about Typescript</a:t>
          </a:r>
          <a:endParaRPr lang="en-US" dirty="0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Talk a little about Knockout</a:t>
          </a:r>
          <a:endParaRPr lang="en-US" dirty="0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 dirty="0"/>
            <a:t>Demo using them in SharePoint</a:t>
          </a:r>
          <a:endParaRPr lang="en-US" dirty="0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 dirty="0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ViewModel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 dirty="0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4B20A-671F-484B-8E54-260212E4E81D}" type="presOf" srcId="{F398DC7A-3456-4428-BA5C-C992C5795990}" destId="{3CEF0401-9E65-4842-B2DB-939F5A9F66A8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EE2B2E79-5EA9-4BAE-96F5-D4F425B5F372}" type="presOf" srcId="{11BB5DA0-2EAA-444C-8DEC-33C3A07774E9}" destId="{3B8FB534-029F-4022-99F3-CCB435EDA3B6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9A034E78-5F89-4A11-A901-37066966D570}" type="presOf" srcId="{EEC2D4C4-64CC-4DDC-986C-47FCC7550309}" destId="{A8DF4B1C-4053-48A7-9B84-4338E57AD5CF}" srcOrd="0" destOrd="0" presId="urn:microsoft.com/office/officeart/2005/8/layout/vList5"/>
    <dgm:cxn modelId="{6131BA81-1C75-41CC-AEC6-5A5AB8847BC1}" type="presOf" srcId="{F15EF471-E474-407B-AAC2-CC5B5DA7FA4A}" destId="{B93882A3-6F74-47CE-B702-F959B885BC40}" srcOrd="0" destOrd="0" presId="urn:microsoft.com/office/officeart/2005/8/layout/vList5"/>
    <dgm:cxn modelId="{60A6AD0D-1BF6-4CE1-8E5A-9DFEEC5C346E}" type="presOf" srcId="{49F653CB-9B78-40E1-9E2F-A62B1FF9053E}" destId="{FD3875B4-3BFB-422B-90BA-FCCC6138EB35}" srcOrd="0" destOrd="0" presId="urn:microsoft.com/office/officeart/2005/8/layout/vList5"/>
    <dgm:cxn modelId="{B64AB417-5B72-4FF7-9655-190874DBF9BD}" type="presParOf" srcId="{3B8FB534-029F-4022-99F3-CCB435EDA3B6}" destId="{3E8B580F-BEB5-4E67-A9FE-BCD93B4DB31D}" srcOrd="0" destOrd="0" presId="urn:microsoft.com/office/officeart/2005/8/layout/vList5"/>
    <dgm:cxn modelId="{B1FD0B16-382F-4141-B85F-04AA837B13B2}" type="presParOf" srcId="{3E8B580F-BEB5-4E67-A9FE-BCD93B4DB31D}" destId="{A8DF4B1C-4053-48A7-9B84-4338E57AD5CF}" srcOrd="0" destOrd="0" presId="urn:microsoft.com/office/officeart/2005/8/layout/vList5"/>
    <dgm:cxn modelId="{74C7BA71-503D-4E9B-A348-58CD606DFBDC}" type="presParOf" srcId="{3B8FB534-029F-4022-99F3-CCB435EDA3B6}" destId="{07431C1C-803B-41AD-9BF1-52FA733EA293}" srcOrd="1" destOrd="0" presId="urn:microsoft.com/office/officeart/2005/8/layout/vList5"/>
    <dgm:cxn modelId="{C077CCD2-2E7A-4EBA-AAE7-05B09BC102F2}" type="presParOf" srcId="{3B8FB534-029F-4022-99F3-CCB435EDA3B6}" destId="{6C70DFC4-35E6-4201-813A-61752080A0E5}" srcOrd="2" destOrd="0" presId="urn:microsoft.com/office/officeart/2005/8/layout/vList5"/>
    <dgm:cxn modelId="{5027D5A9-4834-485B-982C-C75BA48771D6}" type="presParOf" srcId="{6C70DFC4-35E6-4201-813A-61752080A0E5}" destId="{3CEF0401-9E65-4842-B2DB-939F5A9F66A8}" srcOrd="0" destOrd="0" presId="urn:microsoft.com/office/officeart/2005/8/layout/vList5"/>
    <dgm:cxn modelId="{A586F423-7C36-4F91-AB16-F8648A56F314}" type="presParOf" srcId="{3B8FB534-029F-4022-99F3-CCB435EDA3B6}" destId="{4FAB2351-D0BF-486A-8090-CEDBC8B53089}" srcOrd="3" destOrd="0" presId="urn:microsoft.com/office/officeart/2005/8/layout/vList5"/>
    <dgm:cxn modelId="{EA024BD2-B932-4BCA-B072-EFFD74C1B14A}" type="presParOf" srcId="{3B8FB534-029F-4022-99F3-CCB435EDA3B6}" destId="{46E5DCAD-10D3-412A-A401-A92A42F92CFB}" srcOrd="4" destOrd="0" presId="urn:microsoft.com/office/officeart/2005/8/layout/vList5"/>
    <dgm:cxn modelId="{500E246A-7403-4F77-B9BB-C10865A5BE59}" type="presParOf" srcId="{46E5DCAD-10D3-412A-A401-A92A42F92CFB}" destId="{B93882A3-6F74-47CE-B702-F959B885BC40}" srcOrd="0" destOrd="0" presId="urn:microsoft.com/office/officeart/2005/8/layout/vList5"/>
    <dgm:cxn modelId="{B6BA4CDE-AAD3-4206-A443-9A3899B3B597}" type="presParOf" srcId="{3B8FB534-029F-4022-99F3-CCB435EDA3B6}" destId="{2F9DD310-457C-4EFA-8690-F3554A5C506D}" srcOrd="5" destOrd="0" presId="urn:microsoft.com/office/officeart/2005/8/layout/vList5"/>
    <dgm:cxn modelId="{4FA47644-4818-49F4-9A90-E8E0332FD81F}" type="presParOf" srcId="{3B8FB534-029F-4022-99F3-CCB435EDA3B6}" destId="{14BC0BB9-FC5E-4B27-95D0-591832B32BDA}" srcOrd="6" destOrd="0" presId="urn:microsoft.com/office/officeart/2005/8/layout/vList5"/>
    <dgm:cxn modelId="{745B49A7-DC73-4AEA-87C5-39A924F0C250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0D4ADE-E7E3-4A77-A19F-05F1072293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83A0E-96AE-4F6F-A59A-0123F7BCB6A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/>
            <a:t>Computed Observables</a:t>
          </a:r>
        </a:p>
      </dgm:t>
    </dgm:pt>
    <dgm:pt modelId="{A4F5CB9F-6891-4825-BBF9-9B7F1C4430F1}" type="parTrans" cxnId="{D1AE326E-BFC3-4CA0-B45A-FEED2BD3F779}">
      <dgm:prSet/>
      <dgm:spPr/>
      <dgm:t>
        <a:bodyPr/>
        <a:lstStyle/>
        <a:p>
          <a:endParaRPr lang="en-US"/>
        </a:p>
      </dgm:t>
    </dgm:pt>
    <dgm:pt modelId="{B1877552-97E0-492A-A712-68D702A8852A}" type="sibTrans" cxnId="{D1AE326E-BFC3-4CA0-B45A-FEED2BD3F779}">
      <dgm:prSet/>
      <dgm:spPr/>
      <dgm:t>
        <a:bodyPr/>
        <a:lstStyle/>
        <a:p>
          <a:endParaRPr lang="en-US"/>
        </a:p>
      </dgm:t>
    </dgm:pt>
    <dgm:pt modelId="{5B500E14-1286-49CA-B9F1-0C8472D472A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dirty="0"/>
            <a:t>Custom Bindings</a:t>
          </a:r>
        </a:p>
      </dgm:t>
    </dgm:pt>
    <dgm:pt modelId="{76A9E659-FE77-4345-9BE9-69A5290379BB}" type="parTrans" cxnId="{908523BD-66CE-43CB-8700-E2B3F9266359}">
      <dgm:prSet/>
      <dgm:spPr/>
      <dgm:t>
        <a:bodyPr/>
        <a:lstStyle/>
        <a:p>
          <a:endParaRPr lang="en-US"/>
        </a:p>
      </dgm:t>
    </dgm:pt>
    <dgm:pt modelId="{FBA63604-497D-43E6-9D4B-2E2A900BA6C9}" type="sibTrans" cxnId="{908523BD-66CE-43CB-8700-E2B3F9266359}">
      <dgm:prSet/>
      <dgm:spPr/>
      <dgm:t>
        <a:bodyPr/>
        <a:lstStyle/>
        <a:p>
          <a:endParaRPr lang="en-US"/>
        </a:p>
      </dgm:t>
    </dgm:pt>
    <dgm:pt modelId="{482A6445-4999-487B-8A05-CD710E387A3C}" type="pres">
      <dgm:prSet presAssocID="{350D4ADE-E7E3-4A77-A19F-05F1072293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2B981-E0B5-4A10-B834-A5039EBB3821}" type="pres">
      <dgm:prSet presAssocID="{FCD83A0E-96AE-4F6F-A59A-0123F7BCB6A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91533-B5FC-46DA-B2C6-A780BAB1BA2A}" type="pres">
      <dgm:prSet presAssocID="{B1877552-97E0-492A-A712-68D702A8852A}" presName="spacer" presStyleCnt="0"/>
      <dgm:spPr/>
    </dgm:pt>
    <dgm:pt modelId="{9A05EC56-1CCA-4CFC-8542-E750A70D2D21}" type="pres">
      <dgm:prSet presAssocID="{5B500E14-1286-49CA-B9F1-0C8472D472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BBDD9-FA8C-48BF-9C45-9B4190B4D647}" type="presOf" srcId="{FCD83A0E-96AE-4F6F-A59A-0123F7BCB6A3}" destId="{A2C2B981-E0B5-4A10-B834-A5039EBB3821}" srcOrd="0" destOrd="0" presId="urn:microsoft.com/office/officeart/2005/8/layout/vList2"/>
    <dgm:cxn modelId="{908523BD-66CE-43CB-8700-E2B3F9266359}" srcId="{350D4ADE-E7E3-4A77-A19F-05F1072293CF}" destId="{5B500E14-1286-49CA-B9F1-0C8472D472A4}" srcOrd="1" destOrd="0" parTransId="{76A9E659-FE77-4345-9BE9-69A5290379BB}" sibTransId="{FBA63604-497D-43E6-9D4B-2E2A900BA6C9}"/>
    <dgm:cxn modelId="{FF39B96A-F3BC-4451-B0C7-0D3C0647F11B}" type="presOf" srcId="{350D4ADE-E7E3-4A77-A19F-05F1072293CF}" destId="{482A6445-4999-487B-8A05-CD710E387A3C}" srcOrd="0" destOrd="0" presId="urn:microsoft.com/office/officeart/2005/8/layout/vList2"/>
    <dgm:cxn modelId="{04E7B583-6810-41C5-A356-1513206AB969}" type="presOf" srcId="{5B500E14-1286-49CA-B9F1-0C8472D472A4}" destId="{9A05EC56-1CCA-4CFC-8542-E750A70D2D21}" srcOrd="0" destOrd="0" presId="urn:microsoft.com/office/officeart/2005/8/layout/vList2"/>
    <dgm:cxn modelId="{D1AE326E-BFC3-4CA0-B45A-FEED2BD3F779}" srcId="{350D4ADE-E7E3-4A77-A19F-05F1072293CF}" destId="{FCD83A0E-96AE-4F6F-A59A-0123F7BCB6A3}" srcOrd="0" destOrd="0" parTransId="{A4F5CB9F-6891-4825-BBF9-9B7F1C4430F1}" sibTransId="{B1877552-97E0-492A-A712-68D702A8852A}"/>
    <dgm:cxn modelId="{FC8E85B7-6A97-4B7D-AC26-AC5EF3C275F2}" type="presParOf" srcId="{482A6445-4999-487B-8A05-CD710E387A3C}" destId="{A2C2B981-E0B5-4A10-B834-A5039EBB3821}" srcOrd="0" destOrd="0" presId="urn:microsoft.com/office/officeart/2005/8/layout/vList2"/>
    <dgm:cxn modelId="{E03855C8-DA27-41AC-A8AC-E8F1FA1631BF}" type="presParOf" srcId="{482A6445-4999-487B-8A05-CD710E387A3C}" destId="{06791533-B5FC-46DA-B2C6-A780BAB1BA2A}" srcOrd="1" destOrd="0" presId="urn:microsoft.com/office/officeart/2005/8/layout/vList2"/>
    <dgm:cxn modelId="{D9C6ED2E-0CF1-480F-ACC2-C3DD1A2C426B}" type="presParOf" srcId="{482A6445-4999-487B-8A05-CD710E387A3C}" destId="{9A05EC56-1CCA-4CFC-8542-E750A70D2D2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0EFBD-DF3A-4292-9159-0A070DC220D5}">
      <dsp:nvSpPr>
        <dsp:cNvPr id="0" name=""/>
        <dsp:cNvSpPr/>
      </dsp:nvSpPr>
      <dsp:spPr>
        <a:xfrm>
          <a:off x="0" y="6062"/>
          <a:ext cx="9692640" cy="117526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Typescript</a:t>
          </a:r>
          <a:endParaRPr lang="en-US" sz="4900" kern="1200" dirty="0"/>
        </a:p>
      </dsp:txBody>
      <dsp:txXfrm>
        <a:off x="57372" y="63434"/>
        <a:ext cx="9577896" cy="1060520"/>
      </dsp:txXfrm>
    </dsp:sp>
    <dsp:sp modelId="{216244C1-D423-4173-8449-237AEB57C120}">
      <dsp:nvSpPr>
        <dsp:cNvPr id="0" name=""/>
        <dsp:cNvSpPr/>
      </dsp:nvSpPr>
      <dsp:spPr>
        <a:xfrm>
          <a:off x="0" y="1322447"/>
          <a:ext cx="9692640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Knockout</a:t>
          </a:r>
          <a:endParaRPr lang="en-US" sz="4900" kern="1200" dirty="0"/>
        </a:p>
      </dsp:txBody>
      <dsp:txXfrm>
        <a:off x="57372" y="1379819"/>
        <a:ext cx="9577896" cy="1060520"/>
      </dsp:txXfrm>
    </dsp:sp>
    <dsp:sp modelId="{E5CF1062-7797-44A6-AF37-05701425EF43}">
      <dsp:nvSpPr>
        <dsp:cNvPr id="0" name=""/>
        <dsp:cNvSpPr/>
      </dsp:nvSpPr>
      <dsp:spPr>
        <a:xfrm>
          <a:off x="0" y="2638832"/>
          <a:ext cx="969264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Demo using them in SharePoint</a:t>
          </a:r>
          <a:endParaRPr lang="en-US" sz="4900" kern="1200" dirty="0"/>
        </a:p>
      </dsp:txBody>
      <dsp:txXfrm>
        <a:off x="57372" y="2696204"/>
        <a:ext cx="9577896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A970-0289-4F66-89A8-EFF6EF1A4264}">
      <dsp:nvSpPr>
        <dsp:cNvPr id="0" name=""/>
        <dsp:cNvSpPr/>
      </dsp:nvSpPr>
      <dsp:spPr>
        <a:xfrm>
          <a:off x="443083" y="543996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Strongly typed JavaScript</a:t>
          </a:r>
        </a:p>
      </dsp:txBody>
      <dsp:txXfrm>
        <a:off x="511537" y="612450"/>
        <a:ext cx="4435094" cy="1265378"/>
      </dsp:txXfrm>
    </dsp:sp>
    <dsp:sp modelId="{78D863EE-3D5F-4FA9-9867-B480DE92A514}">
      <dsp:nvSpPr>
        <dsp:cNvPr id="0" name=""/>
        <dsp:cNvSpPr/>
      </dsp:nvSpPr>
      <dsp:spPr>
        <a:xfrm>
          <a:off x="5127972" y="548834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Adds Classes, Interfaces, Modules</a:t>
          </a:r>
        </a:p>
      </dsp:txBody>
      <dsp:txXfrm>
        <a:off x="5196426" y="617288"/>
        <a:ext cx="4435094" cy="1265378"/>
      </dsp:txXfrm>
    </dsp:sp>
    <dsp:sp modelId="{B803BD96-31F3-4D11-9283-4A1DB5B9DE28}">
      <dsp:nvSpPr>
        <dsp:cNvPr id="0" name=""/>
        <dsp:cNvSpPr/>
      </dsp:nvSpPr>
      <dsp:spPr>
        <a:xfrm>
          <a:off x="2757305" y="2224440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Superset of JavaScript</a:t>
          </a:r>
        </a:p>
      </dsp:txBody>
      <dsp:txXfrm>
        <a:off x="2825759" y="2292894"/>
        <a:ext cx="443509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Easier transition for server-side developers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Early detection of errors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Better tool support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Because Microsoft says so</a:t>
          </a:r>
        </a:p>
      </dsp:txBody>
      <dsp:txXfrm>
        <a:off x="4400435" y="2608046"/>
        <a:ext cx="3470382" cy="173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41EF-D560-4A24-87F8-6F55C23C99B7}">
      <dsp:nvSpPr>
        <dsp:cNvPr id="0" name=""/>
        <dsp:cNvSpPr/>
      </dsp:nvSpPr>
      <dsp:spPr>
        <a:xfrm>
          <a:off x="1374276" y="77958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JavaScript library to simplify CRUD applications</a:t>
          </a:r>
        </a:p>
      </dsp:txBody>
      <dsp:txXfrm>
        <a:off x="1438254" y="843558"/>
        <a:ext cx="4175819" cy="1182639"/>
      </dsp:txXfrm>
    </dsp:sp>
    <dsp:sp modelId="{6987A3D5-F23F-4C71-97FD-C4066B969232}">
      <dsp:nvSpPr>
        <dsp:cNvPr id="0" name=""/>
        <dsp:cNvSpPr/>
      </dsp:nvSpPr>
      <dsp:spPr>
        <a:xfrm>
          <a:off x="5977466" y="785608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Eases the creation of rich and responsive web sites</a:t>
          </a:r>
        </a:p>
      </dsp:txBody>
      <dsp:txXfrm>
        <a:off x="6041444" y="849586"/>
        <a:ext cx="4175819" cy="1182639"/>
      </dsp:txXfrm>
    </dsp:sp>
    <dsp:sp modelId="{4999D31B-B452-463A-ABC3-D972D5D6734A}">
      <dsp:nvSpPr>
        <dsp:cNvPr id="0" name=""/>
        <dsp:cNvSpPr/>
      </dsp:nvSpPr>
      <dsp:spPr>
        <a:xfrm>
          <a:off x="1335758" y="257136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Provides 2 way databinding between the data and it’s presentation</a:t>
          </a:r>
        </a:p>
      </dsp:txBody>
      <dsp:txXfrm>
        <a:off x="1399736" y="2635338"/>
        <a:ext cx="4175819" cy="1182639"/>
      </dsp:txXfrm>
    </dsp:sp>
    <dsp:sp modelId="{0E1A1D33-51CA-41EE-83DE-AC2EAE45C4A6}">
      <dsp:nvSpPr>
        <dsp:cNvPr id="0" name=""/>
        <dsp:cNvSpPr/>
      </dsp:nvSpPr>
      <dsp:spPr>
        <a:xfrm>
          <a:off x="5977466" y="2577376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Based on the Model View ViewModel (MVVM) pattern</a:t>
          </a:r>
        </a:p>
      </dsp:txBody>
      <dsp:txXfrm>
        <a:off x="6041444" y="2641354"/>
        <a:ext cx="4175819" cy="118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Um…really?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Most SharePoint Customizations are CRUD applications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CRUD is mostly boiler plate HTML and JavaScript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Knockout helps separate concerns and minimizes boiler plate code and markup</a:t>
          </a:r>
        </a:p>
      </dsp:txBody>
      <dsp:txXfrm>
        <a:off x="4400435" y="2608046"/>
        <a:ext cx="3470382" cy="1730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4430" y="6055877"/>
            <a:ext cx="1863825" cy="7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office.com/sharepoint/docs/spfx/set-up-your-development-environment" TargetMode="Externa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yageek.com/drag-and-drop-file-upload-jquery/" TargetMode="External"/><Relationship Id="rId2" Type="http://schemas.openxmlformats.org/officeDocument/2006/relationships/hyperlink" Target="https://codepen.io/gabrieleromanato/pen/pIf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uvash.eu/2014/09/19/export-any-web-part-from-a-sharepoint-pag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speasyform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2" y="231145"/>
            <a:ext cx="10681244" cy="64984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807" y="1140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Customizing SharePoint with </a:t>
            </a:r>
            <a:br>
              <a:rPr lang="en-US" sz="3600" dirty="0" smtClean="0"/>
            </a:br>
            <a:r>
              <a:rPr lang="en-US" sz="3600" dirty="0" smtClean="0"/>
              <a:t>TypeScript and Knockout</a:t>
            </a:r>
            <a:endParaRPr 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2615886" y="3480371"/>
            <a:ext cx="4228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Saturday Chicago Suburbs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5/20/2017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309" y="40064"/>
            <a:ext cx="2728196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var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987A3D5-F23F-4C71-97FD-C4066B969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999D31B-B452-463A-ABC3-D972D5D67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E1A1D33-51CA-41EE-83DE-AC2EAE45C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49"/>
            <a:ext cx="10185000" cy="392275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http://www.typescriptlang.org/docs/tutorial.html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Knockout documentation: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http://knockoutjs.com/documentation/introduction.html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https://github.com/Widget-Wrangler/ww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Source code for tkoWebPart demo: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https://github.com/mcsheaj/tkoWebPart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Set up your SharePoint client-side web part development environment: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https://dev.office.com/sharepoint/docs/spfx/set-up-your-development-environment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JavaScript Slider with Animations by Gabriele Romanato: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https://codepen.io/gabrieleromanato/pen/pIfoD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Drag and Drop File Upload jQuery Example, Ravishanker Kusuma: </a:t>
            </a:r>
            <a:r>
              <a:rPr lang="en-US" dirty="0">
                <a:hlinkClick r:id="rId3"/>
              </a:rPr>
              <a:t>http://hayageek.com/drag-and-drop-file-upload-jquery/</a:t>
            </a:r>
            <a:endParaRPr lang="en-US" dirty="0"/>
          </a:p>
          <a:p>
            <a:r>
              <a:rPr lang="en-US" dirty="0"/>
              <a:t>Export any web part from a SharePoint page, Anatoly Mironov: </a:t>
            </a:r>
            <a:r>
              <a:rPr lang="en-US" sz="2400" dirty="0">
                <a:hlinkClick r:id="rId4"/>
              </a:rPr>
              <a:t>https://chuvash.eu/2014/09/19/export-any-web-part-from-a-sharepoint-page/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 what can we bind to in HTML?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5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96" y="4109511"/>
            <a:ext cx="1912764" cy="19127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7922" y="285031"/>
            <a:ext cx="10058400" cy="1450757"/>
          </a:xfrm>
        </p:spPr>
        <p:txBody>
          <a:bodyPr/>
          <a:lstStyle/>
          <a:p>
            <a:r>
              <a:rPr lang="en-US" dirty="0"/>
              <a:t>Sponsors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22" y="1023108"/>
            <a:ext cx="1507601" cy="15076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57" y="2336905"/>
            <a:ext cx="1181265" cy="1190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60" y="2518943"/>
            <a:ext cx="2303542" cy="755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74" y="3745177"/>
            <a:ext cx="1897572" cy="3643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06" y="3680910"/>
            <a:ext cx="1833646" cy="5134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72" y="4770241"/>
            <a:ext cx="1524954" cy="6831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8974"/>
            <a:ext cx="1101295" cy="1101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60" y="4368250"/>
            <a:ext cx="1660208" cy="12351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8402" y="404796"/>
            <a:ext cx="2728196" cy="1150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02" y="1902430"/>
            <a:ext cx="2577920" cy="3823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06" y="4800382"/>
            <a:ext cx="1469898" cy="4223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85" y="3802161"/>
            <a:ext cx="1448816" cy="4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141" y="3698055"/>
            <a:ext cx="3973717" cy="5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Observable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Observable Result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088"/>
            <a:ext cx="6552866" cy="34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87" y="1861764"/>
            <a:ext cx="11864825" cy="41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 Result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342" y="2498284"/>
            <a:ext cx="6741315" cy="31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5" y="2282769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492" y="3677618"/>
            <a:ext cx="3483015" cy="6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8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http://speasyforms.com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537"/>
            <a:ext cx="10515600" cy="1325563"/>
          </a:xfrm>
        </p:spPr>
        <p:txBody>
          <a:bodyPr/>
          <a:lstStyle/>
          <a:p>
            <a:r>
              <a:rPr lang="en-US" dirty="0"/>
              <a:t>Making it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Get the web part id: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Go to:</a:t>
            </a:r>
          </a:p>
          <a:p>
            <a:pPr marL="0" indent="0">
              <a:buNone/>
            </a:pPr>
            <a:r>
              <a:rPr lang="en-US" sz="2000" dirty="0"/>
              <a:t>&lt;site&gt;/_vti_bin/exportwp.aspx? pageurl=&lt;pageurl&gt;&amp;guidstring=&lt;webPartId&gt;</a:t>
            </a:r>
          </a:p>
          <a:p>
            <a:pPr marL="0" indent="0">
              <a:buNone/>
            </a:pPr>
            <a:r>
              <a:rPr lang="en-US" sz="2000" dirty="0"/>
              <a:t>&lt;site&gt; = your site</a:t>
            </a:r>
          </a:p>
          <a:p>
            <a:pPr marL="0" indent="0">
              <a:buNone/>
            </a:pPr>
            <a:r>
              <a:rPr lang="en-US" sz="2000" dirty="0"/>
              <a:t>&lt;pageurl&gt; = the full path to the web part page</a:t>
            </a:r>
          </a:p>
          <a:p>
            <a:pPr marL="0" indent="0">
              <a:buNone/>
            </a:pPr>
            <a:r>
              <a:rPr lang="en-US" sz="2000" dirty="0"/>
              <a:t>&lt;webPartId&gt; = the id of the web part you want to export</a:t>
            </a:r>
          </a:p>
          <a:p>
            <a:r>
              <a:rPr lang="en-US" sz="2000" b="1" dirty="0"/>
              <a:t>Save the resulting .webpart file, change title, description, etc, upload to the web part gallery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6" y="2231521"/>
            <a:ext cx="4748550" cy="160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185555"/>
              </p:ext>
            </p:extLst>
          </p:nvPr>
        </p:nvGraphicFramePr>
        <p:xfrm>
          <a:off x="1246293" y="2147147"/>
          <a:ext cx="9692640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8D863EE-3D5F-4FA9-9867-B480DE92A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03BD96-31F3-4D11-9283-4A1DB5B9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90" y="0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429</Words>
  <Application>Microsoft Office PowerPoint</Application>
  <PresentationFormat>Widescreen</PresentationFormat>
  <Paragraphs>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Segoe UI Light</vt:lpstr>
      <vt:lpstr>Times New Roman</vt:lpstr>
      <vt:lpstr>Wingdings</vt:lpstr>
      <vt:lpstr>Office Theme</vt:lpstr>
      <vt:lpstr>Custom Design</vt:lpstr>
      <vt:lpstr>Customizing SharePoint with  TypeScript and Knockout</vt:lpstr>
      <vt:lpstr>Sponsors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Demo…</vt:lpstr>
      <vt:lpstr>References</vt:lpstr>
      <vt:lpstr>References Continued</vt:lpstr>
      <vt:lpstr>Backup</vt:lpstr>
      <vt:lpstr>So what can we bind to in HTML?</vt:lpstr>
      <vt:lpstr>POJO</vt:lpstr>
      <vt:lpstr>POJO Result</vt:lpstr>
      <vt:lpstr>Observable</vt:lpstr>
      <vt:lpstr>Observable Result</vt:lpstr>
      <vt:lpstr>Observable Array</vt:lpstr>
      <vt:lpstr>Observable Array</vt:lpstr>
      <vt:lpstr>Observable Array Result</vt:lpstr>
      <vt:lpstr>Event</vt:lpstr>
      <vt:lpstr>Event Result</vt:lpstr>
      <vt:lpstr>Not Covered</vt:lpstr>
      <vt:lpstr>Making it reusable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73</cp:revision>
  <dcterms:created xsi:type="dcterms:W3CDTF">2017-04-23T20:03:44Z</dcterms:created>
  <dcterms:modified xsi:type="dcterms:W3CDTF">2017-05-20T03:48:05Z</dcterms:modified>
</cp:coreProperties>
</file>