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299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278" r:id="rId25"/>
    <p:sldId id="277" r:id="rId26"/>
    <p:sldId id="286" r:id="rId27"/>
    <p:sldId id="301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A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859" autoAdjust="0"/>
  </p:normalViewPr>
  <p:slideViewPr>
    <p:cSldViewPr snapToGrid="0">
      <p:cViewPr varScale="1">
        <p:scale>
          <a:sx n="140" d="100"/>
          <a:sy n="140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Talk a little about Typescript</a:t>
          </a:r>
          <a:endParaRPr lang="en-US" dirty="0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Talk a little about Knockout</a:t>
          </a:r>
          <a:endParaRPr lang="en-US" dirty="0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 dirty="0"/>
            <a:t>Demo using them in SharePoint</a:t>
          </a:r>
          <a:endParaRPr lang="en-US" dirty="0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 dirty="0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ViewModel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 dirty="0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7B621377-914C-4C37-B5DA-D367FD0959CE}" type="presOf" srcId="{11BB5DA0-2EAA-444C-8DEC-33C3A07774E9}" destId="{3B8FB534-029F-4022-99F3-CCB435EDA3B6}" srcOrd="0" destOrd="0" presId="urn:microsoft.com/office/officeart/2005/8/layout/vList5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4DF29655-36F8-46BA-A454-71D691B4F597}" type="presOf" srcId="{49F653CB-9B78-40E1-9E2F-A62B1FF9053E}" destId="{FD3875B4-3BFB-422B-90BA-FCCC6138EB35}" srcOrd="0" destOrd="0" presId="urn:microsoft.com/office/officeart/2005/8/layout/vList5"/>
    <dgm:cxn modelId="{49521192-EC77-4613-9FA3-5775813DA8CB}" type="presOf" srcId="{F398DC7A-3456-4428-BA5C-C992C5795990}" destId="{3CEF0401-9E65-4842-B2DB-939F5A9F66A8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7ADE0EC2-B118-403B-BB78-C46ECB7BD7CF}" type="presOf" srcId="{EEC2D4C4-64CC-4DDC-986C-47FCC7550309}" destId="{A8DF4B1C-4053-48A7-9B84-4338E57AD5CF}" srcOrd="0" destOrd="0" presId="urn:microsoft.com/office/officeart/2005/8/layout/vList5"/>
    <dgm:cxn modelId="{1A57602F-B96D-4833-8C9D-D155D4B32CEC}" type="presOf" srcId="{F15EF471-E474-407B-AAC2-CC5B5DA7FA4A}" destId="{B93882A3-6F74-47CE-B702-F959B885BC40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81BFF083-09C5-46E6-8FB8-303E7FE4D0B9}" type="presParOf" srcId="{3B8FB534-029F-4022-99F3-CCB435EDA3B6}" destId="{3E8B580F-BEB5-4E67-A9FE-BCD93B4DB31D}" srcOrd="0" destOrd="0" presId="urn:microsoft.com/office/officeart/2005/8/layout/vList5"/>
    <dgm:cxn modelId="{A48C2CCA-3395-4039-851C-7025BB33443B}" type="presParOf" srcId="{3E8B580F-BEB5-4E67-A9FE-BCD93B4DB31D}" destId="{A8DF4B1C-4053-48A7-9B84-4338E57AD5CF}" srcOrd="0" destOrd="0" presId="urn:microsoft.com/office/officeart/2005/8/layout/vList5"/>
    <dgm:cxn modelId="{1AAA6E72-C1F1-4906-A437-25FBA33802F2}" type="presParOf" srcId="{3B8FB534-029F-4022-99F3-CCB435EDA3B6}" destId="{07431C1C-803B-41AD-9BF1-52FA733EA293}" srcOrd="1" destOrd="0" presId="urn:microsoft.com/office/officeart/2005/8/layout/vList5"/>
    <dgm:cxn modelId="{92B25698-CD9D-4D9B-8ACA-65A0C153A0C6}" type="presParOf" srcId="{3B8FB534-029F-4022-99F3-CCB435EDA3B6}" destId="{6C70DFC4-35E6-4201-813A-61752080A0E5}" srcOrd="2" destOrd="0" presId="urn:microsoft.com/office/officeart/2005/8/layout/vList5"/>
    <dgm:cxn modelId="{0F474669-7B81-4C24-ADE9-61BAD2374C2C}" type="presParOf" srcId="{6C70DFC4-35E6-4201-813A-61752080A0E5}" destId="{3CEF0401-9E65-4842-B2DB-939F5A9F66A8}" srcOrd="0" destOrd="0" presId="urn:microsoft.com/office/officeart/2005/8/layout/vList5"/>
    <dgm:cxn modelId="{673FBF29-AFA7-41C4-871C-EF1FBA0F08CC}" type="presParOf" srcId="{3B8FB534-029F-4022-99F3-CCB435EDA3B6}" destId="{4FAB2351-D0BF-486A-8090-CEDBC8B53089}" srcOrd="3" destOrd="0" presId="urn:microsoft.com/office/officeart/2005/8/layout/vList5"/>
    <dgm:cxn modelId="{52B262BC-64F9-4858-91C7-67CB4A5AF10B}" type="presParOf" srcId="{3B8FB534-029F-4022-99F3-CCB435EDA3B6}" destId="{46E5DCAD-10D3-412A-A401-A92A42F92CFB}" srcOrd="4" destOrd="0" presId="urn:microsoft.com/office/officeart/2005/8/layout/vList5"/>
    <dgm:cxn modelId="{5ECC131D-B0C8-4F87-ADA2-0A5593C22778}" type="presParOf" srcId="{46E5DCAD-10D3-412A-A401-A92A42F92CFB}" destId="{B93882A3-6F74-47CE-B702-F959B885BC40}" srcOrd="0" destOrd="0" presId="urn:microsoft.com/office/officeart/2005/8/layout/vList5"/>
    <dgm:cxn modelId="{A8D2AAE6-DB64-43F8-87D6-F286EF1176DD}" type="presParOf" srcId="{3B8FB534-029F-4022-99F3-CCB435EDA3B6}" destId="{2F9DD310-457C-4EFA-8690-F3554A5C506D}" srcOrd="5" destOrd="0" presId="urn:microsoft.com/office/officeart/2005/8/layout/vList5"/>
    <dgm:cxn modelId="{D54641C3-BB44-411A-8E4B-DB9E469D508B}" type="presParOf" srcId="{3B8FB534-029F-4022-99F3-CCB435EDA3B6}" destId="{14BC0BB9-FC5E-4B27-95D0-591832B32BDA}" srcOrd="6" destOrd="0" presId="urn:microsoft.com/office/officeart/2005/8/layout/vList5"/>
    <dgm:cxn modelId="{AE9261DD-52B2-42F8-B3F9-A1621DB241AD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0AED-40DB-4B7F-848A-C822D44E74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53294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123404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212272" y="1921341"/>
            <a:ext cx="11549743" cy="440598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74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77787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20041" y="2279597"/>
            <a:ext cx="11151917" cy="74789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Our Sponsors…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04107" y="564943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Our Sponsors…</a:t>
            </a:r>
          </a:p>
        </p:txBody>
      </p:sp>
    </p:spTree>
    <p:extLst>
      <p:ext uri="{BB962C8B-B14F-4D97-AF65-F5344CB8AC3E}">
        <p14:creationId xmlns:p14="http://schemas.microsoft.com/office/powerpoint/2010/main" val="12979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2427E23-DE61-4FAD-B8A3-961B404CEC03}"/>
              </a:ext>
            </a:extLst>
          </p:cNvPr>
          <p:cNvSpPr/>
          <p:nvPr userDrawn="1"/>
        </p:nvSpPr>
        <p:spPr>
          <a:xfrm>
            <a:off x="9221056" y="6521400"/>
            <a:ext cx="19704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#</a:t>
            </a:r>
            <a:r>
              <a:rPr lang="en-US" sz="16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SPSChicago</a:t>
            </a:r>
            <a:endParaRPr lang="en-US" sz="16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9" y="417718"/>
            <a:ext cx="1847619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speasyforms.intellipointsol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office.com/sharepoint/docs/spfx/set-up-your-development-environment" TargetMode="Externa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ayageek.com/drag-and-drop-file-upload-jquery/" TargetMode="External"/><Relationship Id="rId2" Type="http://schemas.openxmlformats.org/officeDocument/2006/relationships/hyperlink" Target="https://codepen.io/gabrieleromanato/pen/pIf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rkenbijvxcompany.nl/build-custom-web-part-properties-jsom/" TargetMode="External"/><Relationship Id="rId4" Type="http://schemas.openxmlformats.org/officeDocument/2006/relationships/hyperlink" Target="https://chuvash.eu/2014/09/19/export-any-web-part-from-a-sharepoint-pag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" y="231145"/>
            <a:ext cx="10681244" cy="64984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40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Customizing SharePoint with </a:t>
            </a:r>
            <a:br>
              <a:rPr lang="en-US" sz="3600" dirty="0" smtClean="0"/>
            </a:br>
            <a:r>
              <a:rPr lang="en-US" sz="3600" dirty="0" smtClean="0"/>
              <a:t>TypeScript and Knockout</a:t>
            </a:r>
            <a:endParaRPr 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2718628" y="3480371"/>
            <a:ext cx="3270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SPS/Cloud Saturday Chicago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11/18/2017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70" y="439197"/>
            <a:ext cx="18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var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22" y="29981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 what can we bind to in HTML?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Observable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4" y="1875411"/>
            <a:ext cx="11108485" cy="39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" y="2016638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speasyforms.intellipointsol.com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6390"/>
            <a:ext cx="10185000" cy="392275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http://www.typescriptlang.org/docs/tutorial.html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Knockout documentation: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http://knockoutjs.com/documentation/introduction.html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https://github.com/Widget-Wrangler/ww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Source code for tkoWebPart demo: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https://github.com/mcsheaj/tkoWebPart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Set up your SharePoint client-side web part development environment: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https://dev.office.com/sharepoint/docs/spfx/set-up-your-development-environment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Pure JavaScript Slider with Animations by Gabriele Romanato: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https://codepen.io/gabrieleromanato/pen/pIfoD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Drag and Drop File Upload jQuery Example, Ravishanker Kusuma: </a:t>
            </a:r>
            <a:r>
              <a:rPr lang="en-US" dirty="0">
                <a:hlinkClick r:id="rId3"/>
              </a:rPr>
              <a:t>http://hayageek.com/drag-and-drop-file-upload-jquery/</a:t>
            </a:r>
            <a:endParaRPr lang="en-US" dirty="0"/>
          </a:p>
          <a:p>
            <a:r>
              <a:rPr lang="en-US" dirty="0"/>
              <a:t>Export any web part from a SharePoint page, Anatoly Mironov: </a:t>
            </a:r>
            <a:r>
              <a:rPr lang="en-US" sz="2400" dirty="0">
                <a:hlinkClick r:id="rId4"/>
              </a:rPr>
              <a:t>https://chuvash.eu/2014/09/19/export-any-web-part-from-a-sharepoint-page/</a:t>
            </a:r>
            <a:endParaRPr lang="en-US" sz="2400" dirty="0"/>
          </a:p>
          <a:p>
            <a:r>
              <a:rPr lang="en-US" dirty="0" smtClean="0"/>
              <a:t>Build Custom Web Part Properties </a:t>
            </a:r>
            <a:r>
              <a:rPr lang="en-US" dirty="0"/>
              <a:t>with JSOM, </a:t>
            </a:r>
            <a:r>
              <a:rPr lang="en-US" dirty="0" smtClean="0"/>
              <a:t>Rachid Bouzalmat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://www.werkenbijvxcompany.nl/build-custom-web-part-properties-jsom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537"/>
            <a:ext cx="10515600" cy="1325563"/>
          </a:xfrm>
        </p:spPr>
        <p:txBody>
          <a:bodyPr/>
          <a:lstStyle/>
          <a:p>
            <a:r>
              <a:rPr lang="en-US" dirty="0"/>
              <a:t>Making it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Get the web part id: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Go to:</a:t>
            </a:r>
          </a:p>
          <a:p>
            <a:pPr marL="0" indent="0">
              <a:buNone/>
            </a:pPr>
            <a:r>
              <a:rPr lang="en-US" sz="2000" dirty="0"/>
              <a:t>&lt;site&gt;/_</a:t>
            </a:r>
            <a:r>
              <a:rPr lang="en-US" sz="2000" dirty="0" err="1" smtClean="0"/>
              <a:t>vti_bin</a:t>
            </a:r>
            <a:r>
              <a:rPr lang="en-US" sz="2000" dirty="0" smtClean="0"/>
              <a:t>/</a:t>
            </a:r>
            <a:r>
              <a:rPr lang="en-US" sz="2000" dirty="0" err="1" smtClean="0"/>
              <a:t>exportwp.aspx?pageurl</a:t>
            </a:r>
            <a:r>
              <a:rPr lang="en-US" sz="2000" dirty="0"/>
              <a:t>=&lt;pageurl&gt;&amp;guidstring=&lt;webPartId&gt;</a:t>
            </a:r>
          </a:p>
          <a:p>
            <a:pPr marL="0" indent="0">
              <a:buNone/>
            </a:pPr>
            <a:r>
              <a:rPr lang="en-US" sz="2000" dirty="0"/>
              <a:t>&lt;site&gt; = your site</a:t>
            </a:r>
          </a:p>
          <a:p>
            <a:pPr marL="0" indent="0">
              <a:buNone/>
            </a:pPr>
            <a:r>
              <a:rPr lang="en-US" sz="2000" dirty="0"/>
              <a:t>&lt;pageurl&gt; = the full path to the web part page</a:t>
            </a:r>
          </a:p>
          <a:p>
            <a:pPr marL="0" indent="0">
              <a:buNone/>
            </a:pPr>
            <a:r>
              <a:rPr lang="en-US" sz="2000" dirty="0"/>
              <a:t>&lt;webPartId&gt; = the id of the web part you want to export</a:t>
            </a:r>
          </a:p>
          <a:p>
            <a:r>
              <a:rPr lang="en-US" sz="2000" b="1" dirty="0"/>
              <a:t>Save the resulting .webpart file, change title, description, etc, upload to the web part gallery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6" y="2231521"/>
            <a:ext cx="4748550" cy="160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321116"/>
              </p:ext>
            </p:extLst>
          </p:nvPr>
        </p:nvGraphicFramePr>
        <p:xfrm>
          <a:off x="1246293" y="2147147"/>
          <a:ext cx="9160125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" y="0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66" y="438882"/>
            <a:ext cx="1866667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838D6-D387-47DB-98DE-E6AD820770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DF74AC-AFCB-44E7-907E-698D70C6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91379C-1AA2-4706-B8B4-8CABF0EE0DCE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425</Words>
  <Application>Microsoft Office PowerPoint</Application>
  <PresentationFormat>Widescreen</PresentationFormat>
  <Paragraphs>90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Segoe UI Light</vt:lpstr>
      <vt:lpstr>Times New Roman</vt:lpstr>
      <vt:lpstr>Wingdings</vt:lpstr>
      <vt:lpstr>Office Theme</vt:lpstr>
      <vt:lpstr>Custom Design</vt:lpstr>
      <vt:lpstr>Customizing SharePoint with  TypeScript and Knockout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So what can we bind to in HTML?</vt:lpstr>
      <vt:lpstr>POJO</vt:lpstr>
      <vt:lpstr>Observable</vt:lpstr>
      <vt:lpstr>Observable Array</vt:lpstr>
      <vt:lpstr>Observable Array</vt:lpstr>
      <vt:lpstr>Event</vt:lpstr>
      <vt:lpstr>Demo…</vt:lpstr>
      <vt:lpstr>References</vt:lpstr>
      <vt:lpstr>References Continued</vt:lpstr>
      <vt:lpstr>Backup</vt:lpstr>
      <vt:lpstr>Making it reusable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105</cp:revision>
  <dcterms:created xsi:type="dcterms:W3CDTF">2017-04-23T20:03:44Z</dcterms:created>
  <dcterms:modified xsi:type="dcterms:W3CDTF">2018-06-17T21:23:50Z</dcterms:modified>
</cp:coreProperties>
</file>