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6"/>
  </p:notesMasterIdLst>
  <p:sldIdLst>
    <p:sldId id="299" r:id="rId6"/>
    <p:sldId id="310" r:id="rId7"/>
    <p:sldId id="317" r:id="rId8"/>
    <p:sldId id="312" r:id="rId9"/>
    <p:sldId id="313" r:id="rId10"/>
    <p:sldId id="314" r:id="rId11"/>
    <p:sldId id="316" r:id="rId12"/>
    <p:sldId id="257" r:id="rId13"/>
    <p:sldId id="258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02" r:id="rId25"/>
    <p:sldId id="303" r:id="rId26"/>
    <p:sldId id="304" r:id="rId27"/>
    <p:sldId id="305" r:id="rId28"/>
    <p:sldId id="306" r:id="rId29"/>
    <p:sldId id="307" r:id="rId30"/>
    <p:sldId id="278" r:id="rId31"/>
    <p:sldId id="277" r:id="rId32"/>
    <p:sldId id="286" r:id="rId33"/>
    <p:sldId id="301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A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4859" autoAdjust="0"/>
  </p:normalViewPr>
  <p:slideViewPr>
    <p:cSldViewPr snapToGrid="0">
      <p:cViewPr varScale="1">
        <p:scale>
          <a:sx n="112" d="100"/>
          <a:sy n="112" d="100"/>
        </p:scale>
        <p:origin x="3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Talk a little about Typescript</a:t>
          </a:r>
          <a:endParaRPr lang="en-US" dirty="0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Talk a little about Knockout</a:t>
          </a:r>
          <a:endParaRPr lang="en-US" dirty="0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 dirty="0"/>
            <a:t>Demo using them in SharePoint</a:t>
          </a:r>
          <a:endParaRPr lang="en-US" dirty="0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 dirty="0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ViewModel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 dirty="0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7B621377-914C-4C37-B5DA-D367FD0959CE}" type="presOf" srcId="{11BB5DA0-2EAA-444C-8DEC-33C3A07774E9}" destId="{3B8FB534-029F-4022-99F3-CCB435EDA3B6}" srcOrd="0" destOrd="0" presId="urn:microsoft.com/office/officeart/2005/8/layout/vList5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4DF29655-36F8-46BA-A454-71D691B4F597}" type="presOf" srcId="{49F653CB-9B78-40E1-9E2F-A62B1FF9053E}" destId="{FD3875B4-3BFB-422B-90BA-FCCC6138EB35}" srcOrd="0" destOrd="0" presId="urn:microsoft.com/office/officeart/2005/8/layout/vList5"/>
    <dgm:cxn modelId="{49521192-EC77-4613-9FA3-5775813DA8CB}" type="presOf" srcId="{F398DC7A-3456-4428-BA5C-C992C5795990}" destId="{3CEF0401-9E65-4842-B2DB-939F5A9F66A8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7ADE0EC2-B118-403B-BB78-C46ECB7BD7CF}" type="presOf" srcId="{EEC2D4C4-64CC-4DDC-986C-47FCC7550309}" destId="{A8DF4B1C-4053-48A7-9B84-4338E57AD5CF}" srcOrd="0" destOrd="0" presId="urn:microsoft.com/office/officeart/2005/8/layout/vList5"/>
    <dgm:cxn modelId="{1A57602F-B96D-4833-8C9D-D155D4B32CEC}" type="presOf" srcId="{F15EF471-E474-407B-AAC2-CC5B5DA7FA4A}" destId="{B93882A3-6F74-47CE-B702-F959B885BC40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81BFF083-09C5-46E6-8FB8-303E7FE4D0B9}" type="presParOf" srcId="{3B8FB534-029F-4022-99F3-CCB435EDA3B6}" destId="{3E8B580F-BEB5-4E67-A9FE-BCD93B4DB31D}" srcOrd="0" destOrd="0" presId="urn:microsoft.com/office/officeart/2005/8/layout/vList5"/>
    <dgm:cxn modelId="{A48C2CCA-3395-4039-851C-7025BB33443B}" type="presParOf" srcId="{3E8B580F-BEB5-4E67-A9FE-BCD93B4DB31D}" destId="{A8DF4B1C-4053-48A7-9B84-4338E57AD5CF}" srcOrd="0" destOrd="0" presId="urn:microsoft.com/office/officeart/2005/8/layout/vList5"/>
    <dgm:cxn modelId="{1AAA6E72-C1F1-4906-A437-25FBA33802F2}" type="presParOf" srcId="{3B8FB534-029F-4022-99F3-CCB435EDA3B6}" destId="{07431C1C-803B-41AD-9BF1-52FA733EA293}" srcOrd="1" destOrd="0" presId="urn:microsoft.com/office/officeart/2005/8/layout/vList5"/>
    <dgm:cxn modelId="{92B25698-CD9D-4D9B-8ACA-65A0C153A0C6}" type="presParOf" srcId="{3B8FB534-029F-4022-99F3-CCB435EDA3B6}" destId="{6C70DFC4-35E6-4201-813A-61752080A0E5}" srcOrd="2" destOrd="0" presId="urn:microsoft.com/office/officeart/2005/8/layout/vList5"/>
    <dgm:cxn modelId="{0F474669-7B81-4C24-ADE9-61BAD2374C2C}" type="presParOf" srcId="{6C70DFC4-35E6-4201-813A-61752080A0E5}" destId="{3CEF0401-9E65-4842-B2DB-939F5A9F66A8}" srcOrd="0" destOrd="0" presId="urn:microsoft.com/office/officeart/2005/8/layout/vList5"/>
    <dgm:cxn modelId="{673FBF29-AFA7-41C4-871C-EF1FBA0F08CC}" type="presParOf" srcId="{3B8FB534-029F-4022-99F3-CCB435EDA3B6}" destId="{4FAB2351-D0BF-486A-8090-CEDBC8B53089}" srcOrd="3" destOrd="0" presId="urn:microsoft.com/office/officeart/2005/8/layout/vList5"/>
    <dgm:cxn modelId="{52B262BC-64F9-4858-91C7-67CB4A5AF10B}" type="presParOf" srcId="{3B8FB534-029F-4022-99F3-CCB435EDA3B6}" destId="{46E5DCAD-10D3-412A-A401-A92A42F92CFB}" srcOrd="4" destOrd="0" presId="urn:microsoft.com/office/officeart/2005/8/layout/vList5"/>
    <dgm:cxn modelId="{5ECC131D-B0C8-4F87-ADA2-0A5593C22778}" type="presParOf" srcId="{46E5DCAD-10D3-412A-A401-A92A42F92CFB}" destId="{B93882A3-6F74-47CE-B702-F959B885BC40}" srcOrd="0" destOrd="0" presId="urn:microsoft.com/office/officeart/2005/8/layout/vList5"/>
    <dgm:cxn modelId="{A8D2AAE6-DB64-43F8-87D6-F286EF1176DD}" type="presParOf" srcId="{3B8FB534-029F-4022-99F3-CCB435EDA3B6}" destId="{2F9DD310-457C-4EFA-8690-F3554A5C506D}" srcOrd="5" destOrd="0" presId="urn:microsoft.com/office/officeart/2005/8/layout/vList5"/>
    <dgm:cxn modelId="{D54641C3-BB44-411A-8E4B-DB9E469D508B}" type="presParOf" srcId="{3B8FB534-029F-4022-99F3-CCB435EDA3B6}" destId="{14BC0BB9-FC5E-4B27-95D0-591832B32BDA}" srcOrd="6" destOrd="0" presId="urn:microsoft.com/office/officeart/2005/8/layout/vList5"/>
    <dgm:cxn modelId="{AE9261DD-52B2-42F8-B3F9-A1621DB241AD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0EFBD-DF3A-4292-9159-0A070DC220D5}">
      <dsp:nvSpPr>
        <dsp:cNvPr id="0" name=""/>
        <dsp:cNvSpPr/>
      </dsp:nvSpPr>
      <dsp:spPr>
        <a:xfrm>
          <a:off x="0" y="6062"/>
          <a:ext cx="9160125" cy="117526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Typescript</a:t>
          </a:r>
          <a:endParaRPr lang="en-US" sz="4900" kern="1200" dirty="0"/>
        </a:p>
      </dsp:txBody>
      <dsp:txXfrm>
        <a:off x="57372" y="63434"/>
        <a:ext cx="9045381" cy="1060520"/>
      </dsp:txXfrm>
    </dsp:sp>
    <dsp:sp modelId="{216244C1-D423-4173-8449-237AEB57C120}">
      <dsp:nvSpPr>
        <dsp:cNvPr id="0" name=""/>
        <dsp:cNvSpPr/>
      </dsp:nvSpPr>
      <dsp:spPr>
        <a:xfrm>
          <a:off x="0" y="1322447"/>
          <a:ext cx="9160125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Knockout</a:t>
          </a:r>
          <a:endParaRPr lang="en-US" sz="4900" kern="1200" dirty="0"/>
        </a:p>
      </dsp:txBody>
      <dsp:txXfrm>
        <a:off x="57372" y="1379819"/>
        <a:ext cx="9045381" cy="1060520"/>
      </dsp:txXfrm>
    </dsp:sp>
    <dsp:sp modelId="{E5CF1062-7797-44A6-AF37-05701425EF43}">
      <dsp:nvSpPr>
        <dsp:cNvPr id="0" name=""/>
        <dsp:cNvSpPr/>
      </dsp:nvSpPr>
      <dsp:spPr>
        <a:xfrm>
          <a:off x="0" y="2638832"/>
          <a:ext cx="9160125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Demo using them in SharePoint</a:t>
          </a:r>
          <a:endParaRPr lang="en-US" sz="4900" kern="1200" dirty="0"/>
        </a:p>
      </dsp:txBody>
      <dsp:txXfrm>
        <a:off x="57372" y="2696204"/>
        <a:ext cx="9045381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A970-0289-4F66-89A8-EFF6EF1A4264}">
      <dsp:nvSpPr>
        <dsp:cNvPr id="0" name=""/>
        <dsp:cNvSpPr/>
      </dsp:nvSpPr>
      <dsp:spPr>
        <a:xfrm>
          <a:off x="443083" y="543996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Strongly typed JavaScript</a:t>
          </a:r>
        </a:p>
      </dsp:txBody>
      <dsp:txXfrm>
        <a:off x="511537" y="612450"/>
        <a:ext cx="4435094" cy="1265378"/>
      </dsp:txXfrm>
    </dsp:sp>
    <dsp:sp modelId="{78D863EE-3D5F-4FA9-9867-B480DE92A514}">
      <dsp:nvSpPr>
        <dsp:cNvPr id="0" name=""/>
        <dsp:cNvSpPr/>
      </dsp:nvSpPr>
      <dsp:spPr>
        <a:xfrm>
          <a:off x="5127972" y="548834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Adds Classes, Interfaces, Modules</a:t>
          </a:r>
        </a:p>
      </dsp:txBody>
      <dsp:txXfrm>
        <a:off x="5196426" y="617288"/>
        <a:ext cx="4435094" cy="1265378"/>
      </dsp:txXfrm>
    </dsp:sp>
    <dsp:sp modelId="{B803BD96-31F3-4D11-9283-4A1DB5B9DE28}">
      <dsp:nvSpPr>
        <dsp:cNvPr id="0" name=""/>
        <dsp:cNvSpPr/>
      </dsp:nvSpPr>
      <dsp:spPr>
        <a:xfrm>
          <a:off x="2757305" y="2224440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Superset of JavaScript</a:t>
          </a:r>
        </a:p>
      </dsp:txBody>
      <dsp:txXfrm>
        <a:off x="2825759" y="2292894"/>
        <a:ext cx="443509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Easier transition for server-side developers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Early detection of errors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Better tool support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Because Microsoft says so</a:t>
          </a:r>
        </a:p>
      </dsp:txBody>
      <dsp:txXfrm>
        <a:off x="4400435" y="2608046"/>
        <a:ext cx="3470382" cy="173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41EF-D560-4A24-87F8-6F55C23C99B7}">
      <dsp:nvSpPr>
        <dsp:cNvPr id="0" name=""/>
        <dsp:cNvSpPr/>
      </dsp:nvSpPr>
      <dsp:spPr>
        <a:xfrm>
          <a:off x="1374276" y="77958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JavaScript library to simplify CRUD applications</a:t>
          </a:r>
        </a:p>
      </dsp:txBody>
      <dsp:txXfrm>
        <a:off x="1438254" y="843558"/>
        <a:ext cx="4175819" cy="1182639"/>
      </dsp:txXfrm>
    </dsp:sp>
    <dsp:sp modelId="{6987A3D5-F23F-4C71-97FD-C4066B969232}">
      <dsp:nvSpPr>
        <dsp:cNvPr id="0" name=""/>
        <dsp:cNvSpPr/>
      </dsp:nvSpPr>
      <dsp:spPr>
        <a:xfrm>
          <a:off x="5977466" y="785608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Eases the creation of rich and responsive web sites</a:t>
          </a:r>
        </a:p>
      </dsp:txBody>
      <dsp:txXfrm>
        <a:off x="6041444" y="849586"/>
        <a:ext cx="4175819" cy="1182639"/>
      </dsp:txXfrm>
    </dsp:sp>
    <dsp:sp modelId="{4999D31B-B452-463A-ABC3-D972D5D6734A}">
      <dsp:nvSpPr>
        <dsp:cNvPr id="0" name=""/>
        <dsp:cNvSpPr/>
      </dsp:nvSpPr>
      <dsp:spPr>
        <a:xfrm>
          <a:off x="1335758" y="257136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Provides 2 way databinding between the data and it’s presentation</a:t>
          </a:r>
        </a:p>
      </dsp:txBody>
      <dsp:txXfrm>
        <a:off x="1399736" y="2635338"/>
        <a:ext cx="4175819" cy="1182639"/>
      </dsp:txXfrm>
    </dsp:sp>
    <dsp:sp modelId="{0E1A1D33-51CA-41EE-83DE-AC2EAE45C4A6}">
      <dsp:nvSpPr>
        <dsp:cNvPr id="0" name=""/>
        <dsp:cNvSpPr/>
      </dsp:nvSpPr>
      <dsp:spPr>
        <a:xfrm>
          <a:off x="5977466" y="2577376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Based on the Model View ViewModel (MVVM) pattern</a:t>
          </a:r>
        </a:p>
      </dsp:txBody>
      <dsp:txXfrm>
        <a:off x="6041444" y="2641354"/>
        <a:ext cx="4175819" cy="118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Um…really?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Most SharePoint Customizations are CRUD applications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CRUD is mostly boiler plate HTML and JavaScript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Knockout helps separate concerns and minimizes boiler plate code and markup</a:t>
          </a:r>
        </a:p>
      </dsp:txBody>
      <dsp:txXfrm>
        <a:off x="4400435" y="2608046"/>
        <a:ext cx="3470382" cy="1730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4B1C-4053-48A7-9B84-4338E57AD5CF}">
      <dsp:nvSpPr>
        <dsp:cNvPr id="0" name=""/>
        <dsp:cNvSpPr/>
      </dsp:nvSpPr>
      <dsp:spPr>
        <a:xfrm>
          <a:off x="3364992" y="2183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POJO</a:t>
          </a:r>
        </a:p>
      </dsp:txBody>
      <dsp:txXfrm>
        <a:off x="3416260" y="53451"/>
        <a:ext cx="3683080" cy="947687"/>
      </dsp:txXfrm>
    </dsp:sp>
    <dsp:sp modelId="{3CEF0401-9E65-4842-B2DB-939F5A9F66A8}">
      <dsp:nvSpPr>
        <dsp:cNvPr id="0" name=""/>
        <dsp:cNvSpPr/>
      </dsp:nvSpPr>
      <dsp:spPr>
        <a:xfrm>
          <a:off x="3364992" y="1104917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Observable</a:t>
          </a:r>
        </a:p>
      </dsp:txBody>
      <dsp:txXfrm>
        <a:off x="3416260" y="1156185"/>
        <a:ext cx="3683080" cy="947687"/>
      </dsp:txXfrm>
    </dsp:sp>
    <dsp:sp modelId="{B93882A3-6F74-47CE-B702-F959B885BC40}">
      <dsp:nvSpPr>
        <dsp:cNvPr id="0" name=""/>
        <dsp:cNvSpPr/>
      </dsp:nvSpPr>
      <dsp:spPr>
        <a:xfrm>
          <a:off x="3364992" y="2207652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Observable Array</a:t>
          </a:r>
        </a:p>
      </dsp:txBody>
      <dsp:txXfrm>
        <a:off x="3416260" y="2258920"/>
        <a:ext cx="3683080" cy="947687"/>
      </dsp:txXfrm>
    </dsp:sp>
    <dsp:sp modelId="{FD3875B4-3BFB-422B-90BA-FCCC6138EB35}">
      <dsp:nvSpPr>
        <dsp:cNvPr id="0" name=""/>
        <dsp:cNvSpPr/>
      </dsp:nvSpPr>
      <dsp:spPr>
        <a:xfrm>
          <a:off x="3364992" y="3310386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Event</a:t>
          </a:r>
        </a:p>
      </dsp:txBody>
      <dsp:txXfrm>
        <a:off x="3416260" y="3361654"/>
        <a:ext cx="3683080" cy="947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53294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123404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212272" y="1921341"/>
            <a:ext cx="11549743" cy="440598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74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77787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20041" y="2279597"/>
            <a:ext cx="11151917" cy="74789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Our Sponsors…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04107" y="564943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Our Sponsors…</a:t>
            </a:r>
          </a:p>
        </p:txBody>
      </p:sp>
    </p:spTree>
    <p:extLst>
      <p:ext uri="{BB962C8B-B14F-4D97-AF65-F5344CB8AC3E}">
        <p14:creationId xmlns:p14="http://schemas.microsoft.com/office/powerpoint/2010/main" val="12979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211" y="532933"/>
            <a:ext cx="1454091" cy="8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office.com/sharepoint/docs/spfx/set-up-your-development-environment" TargetMode="Externa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ayageek.com/drag-and-drop-file-upload-jquery/" TargetMode="External"/><Relationship Id="rId2" Type="http://schemas.openxmlformats.org/officeDocument/2006/relationships/hyperlink" Target="https://codepen.io/gabrieleromanato/pen/pIf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uvash.eu/2014/09/19/export-any-web-part-from-a-sharepoint-page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speasyform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2" y="231145"/>
            <a:ext cx="10681244" cy="64984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807" y="1140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Customizing SharePoint with </a:t>
            </a:r>
            <a:br>
              <a:rPr lang="en-US" sz="3600" dirty="0" smtClean="0"/>
            </a:br>
            <a:r>
              <a:rPr lang="en-US" sz="3600" dirty="0" smtClean="0"/>
              <a:t>TypeScript and Knockout</a:t>
            </a:r>
            <a:endParaRPr 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2615886" y="3480371"/>
            <a:ext cx="3157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Saturday Atlanta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6/17/2017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73" y="231145"/>
            <a:ext cx="18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13" y="8546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73" y="231145"/>
            <a:ext cx="18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var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66324" y="2272945"/>
            <a:ext cx="7315200" cy="6096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Platinum Sponsors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26" y1="12000" x2="95392" y2="12000"/>
                        <a14:foregroundMark x1="2304" y1="86000" x2="97235" y2="87200"/>
                        <a14:backgroundMark x1="5069" y1="4800" x2="98618" y2="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51" y="1677040"/>
            <a:ext cx="1563624" cy="18014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449" y="3962400"/>
            <a:ext cx="2895600" cy="289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013" y="3241577"/>
            <a:ext cx="3121911" cy="1560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49" y="3073110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3" y="4680465"/>
            <a:ext cx="3048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Our Sponsors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67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22" y="29981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 what can we bind to in HTML?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Observable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4" y="1875411"/>
            <a:ext cx="11108485" cy="39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" y="2016638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390"/>
            <a:ext cx="10185000" cy="392275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http://www.typescriptlang.org/docs/tutorial.html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Knockout documentation: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http://knockoutjs.com/documentation/introduction.html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https://github.com/Widget-Wrangler/ww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Source code for tkoWebPart demo: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https://github.com/mcsheaj/tkoWebPart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Set up your SharePoint client-side web part development environment: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https://dev.office.com/sharepoint/docs/spfx/set-up-your-development-environment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Pure JavaScript Slider with Animations by Gabriele Romanato: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https://codepen.io/gabrieleromanato/pen/pIfoD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Drag and Drop File Upload jQuery Example, Ravishanker Kusuma: </a:t>
            </a:r>
            <a:r>
              <a:rPr lang="en-US" dirty="0">
                <a:hlinkClick r:id="rId3"/>
              </a:rPr>
              <a:t>http://hayageek.com/drag-and-drop-file-upload-jquery/</a:t>
            </a:r>
            <a:endParaRPr lang="en-US" dirty="0"/>
          </a:p>
          <a:p>
            <a:r>
              <a:rPr lang="en-US" dirty="0"/>
              <a:t>Export any web part from a SharePoint page, Anatoly Mironov: </a:t>
            </a:r>
            <a:r>
              <a:rPr lang="en-US" sz="2400" dirty="0">
                <a:hlinkClick r:id="rId4"/>
              </a:rPr>
              <a:t>https://chuvash.eu/2014/09/19/export-any-web-part-from-a-sharepoint-page/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66324" y="2272945"/>
            <a:ext cx="7315200" cy="6096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Platinum Sponsors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26" y1="12000" x2="95392" y2="12000"/>
                        <a14:foregroundMark x1="2304" y1="86000" x2="97235" y2="87200"/>
                        <a14:backgroundMark x1="5069" y1="4800" x2="98618" y2="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51" y="1677040"/>
            <a:ext cx="1563624" cy="180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047" y="2997581"/>
            <a:ext cx="2991630" cy="1124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041" y="4171790"/>
            <a:ext cx="2441642" cy="2441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96" y="4175032"/>
            <a:ext cx="2438400" cy="2438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20" y="2882545"/>
            <a:ext cx="1950353" cy="1950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Our Sponsors</a:t>
            </a:r>
          </a:p>
        </p:txBody>
      </p:sp>
    </p:spTree>
    <p:extLst>
      <p:ext uri="{BB962C8B-B14F-4D97-AF65-F5344CB8AC3E}">
        <p14:creationId xmlns:p14="http://schemas.microsoft.com/office/powerpoint/2010/main" val="12604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537"/>
            <a:ext cx="10515600" cy="1325563"/>
          </a:xfrm>
        </p:spPr>
        <p:txBody>
          <a:bodyPr/>
          <a:lstStyle/>
          <a:p>
            <a:r>
              <a:rPr lang="en-US" dirty="0"/>
              <a:t>Making it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Get the web part id: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Go to:</a:t>
            </a:r>
          </a:p>
          <a:p>
            <a:pPr marL="0" indent="0">
              <a:buNone/>
            </a:pPr>
            <a:r>
              <a:rPr lang="en-US" sz="2000" dirty="0"/>
              <a:t>&lt;site&gt;/_vti_bin/exportwp.aspx? pageurl=&lt;pageurl&gt;&amp;guidstring=&lt;webPartId&gt;</a:t>
            </a:r>
          </a:p>
          <a:p>
            <a:pPr marL="0" indent="0">
              <a:buNone/>
            </a:pPr>
            <a:r>
              <a:rPr lang="en-US" sz="2000" dirty="0"/>
              <a:t>&lt;site&gt; = your site</a:t>
            </a:r>
          </a:p>
          <a:p>
            <a:pPr marL="0" indent="0">
              <a:buNone/>
            </a:pPr>
            <a:r>
              <a:rPr lang="en-US" sz="2000" dirty="0"/>
              <a:t>&lt;pageurl&gt; = the full path to the web part page</a:t>
            </a:r>
          </a:p>
          <a:p>
            <a:pPr marL="0" indent="0">
              <a:buNone/>
            </a:pPr>
            <a:r>
              <a:rPr lang="en-US" sz="2000" dirty="0"/>
              <a:t>&lt;webPartId&gt; = the id of the web part you want to export</a:t>
            </a:r>
          </a:p>
          <a:p>
            <a:r>
              <a:rPr lang="en-US" sz="2000" b="1" dirty="0"/>
              <a:t>Save the resulting .webpart file, change title, description, etc, upload to the web part gallery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6" y="2231521"/>
            <a:ext cx="4748550" cy="160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821" y="1688242"/>
            <a:ext cx="5818973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Attendee </a:t>
            </a:r>
            <a:r>
              <a:rPr lang="en-US" dirty="0">
                <a:solidFill>
                  <a:schemeClr val="tx1"/>
                </a:solidFill>
              </a:rPr>
              <a:t>Shirts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604" y="3667489"/>
            <a:ext cx="4419592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" y="2441237"/>
            <a:ext cx="6216405" cy="4662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8080" y="43434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endParaRPr lang="en-US" sz="1700" b="0">
              <a:latin typeface="Segoe UI Semibold"/>
              <a:cs typeface="Segoe UI Semi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Thank Our Sponsors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035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55" y="1919537"/>
            <a:ext cx="4383388" cy="21478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8063" y="1667918"/>
            <a:ext cx="63172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 us for SharePint!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8063" y="3116039"/>
            <a:ext cx="10515600" cy="3301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505050"/>
                </a:solidFill>
                <a:cs typeface="Segoe UI"/>
              </a:rPr>
              <a:t>Immediately after the event!</a:t>
            </a:r>
            <a:endParaRPr lang="en-US" sz="3600" dirty="0">
              <a:solidFill>
                <a:srgbClr val="0078D7"/>
              </a:solidFill>
              <a:cs typeface="Segoe UI"/>
            </a:endParaRPr>
          </a:p>
          <a:p>
            <a:endParaRPr lang="en-US" sz="3600" dirty="0">
              <a:solidFill>
                <a:srgbClr val="505050"/>
              </a:solidFill>
              <a:cs typeface="Segoe UI"/>
            </a:endParaRPr>
          </a:p>
          <a:p>
            <a:r>
              <a:rPr lang="en-US" sz="3600" dirty="0">
                <a:solidFill>
                  <a:srgbClr val="505050"/>
                </a:solidFill>
                <a:cs typeface="Segoe UI"/>
              </a:rPr>
              <a:t>Dave &amp; Busters</a:t>
            </a:r>
            <a:br>
              <a:rPr lang="en-US" sz="3600" dirty="0">
                <a:solidFill>
                  <a:srgbClr val="505050"/>
                </a:solidFill>
                <a:cs typeface="Segoe UI"/>
              </a:rPr>
            </a:br>
            <a:r>
              <a:rPr lang="en-US" sz="3600" dirty="0">
                <a:solidFill>
                  <a:srgbClr val="505050"/>
                </a:solidFill>
                <a:cs typeface="Segoe UI"/>
              </a:rPr>
              <a:t>2215 D and B Drive SE</a:t>
            </a:r>
            <a:br>
              <a:rPr lang="en-US" sz="3600" dirty="0">
                <a:solidFill>
                  <a:srgbClr val="505050"/>
                </a:solidFill>
                <a:cs typeface="Segoe UI"/>
              </a:rPr>
            </a:br>
            <a:r>
              <a:rPr lang="en-US" sz="3600" dirty="0">
                <a:solidFill>
                  <a:srgbClr val="505050"/>
                </a:solidFill>
                <a:cs typeface="Segoe UI"/>
              </a:rPr>
              <a:t>Marietta, GA 30067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36" y="3762290"/>
            <a:ext cx="4108227" cy="30070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Thank Our Sponsors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952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2214638"/>
            <a:ext cx="7315200" cy="6096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5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Gold Sponsors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38" y="1909838"/>
            <a:ext cx="1562100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3424313"/>
            <a:ext cx="2057400" cy="2057400"/>
          </a:xfrm>
          <a:prstGeom prst="rect">
            <a:avLst/>
          </a:prstGeom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Thank Our Sponsors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326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Please Provide Feedback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33274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Feedback is a </a:t>
            </a:r>
            <a:r>
              <a:rPr lang="en-US" sz="4800" b="1" dirty="0" smtClean="0"/>
              <a:t>lottery ticket</a:t>
            </a:r>
            <a:endParaRPr lang="en-US" sz="48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4400" dirty="0"/>
              <a:t>Session Feedback (x5)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4400" dirty="0"/>
              <a:t>Event Feedback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4400" dirty="0"/>
              <a:t>The Booth </a:t>
            </a:r>
            <a:r>
              <a:rPr lang="en-US" sz="4400" dirty="0" smtClean="0"/>
              <a:t>Game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63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http://speasyforms.com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321116"/>
              </p:ext>
            </p:extLst>
          </p:nvPr>
        </p:nvGraphicFramePr>
        <p:xfrm>
          <a:off x="1246293" y="2147147"/>
          <a:ext cx="9160125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F74AC-AFCB-44E7-907E-698D70C6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3838D6-D387-47DB-98DE-E6AD820770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1379C-1AA2-4706-B8B4-8CABF0EE0DCE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469</Words>
  <Application>Microsoft Office PowerPoint</Application>
  <PresentationFormat>Widescreen</PresentationFormat>
  <Paragraphs>108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Segoe Light</vt:lpstr>
      <vt:lpstr>Segoe UI</vt:lpstr>
      <vt:lpstr>Segoe UI Light</vt:lpstr>
      <vt:lpstr>Segoe UI Semibold</vt:lpstr>
      <vt:lpstr>Times New Roman</vt:lpstr>
      <vt:lpstr>Wingdings</vt:lpstr>
      <vt:lpstr>Office Theme</vt:lpstr>
      <vt:lpstr>Custom Design</vt:lpstr>
      <vt:lpstr>Customizing SharePoint with  TypeScript and Knockout</vt:lpstr>
      <vt:lpstr>Thank Our Sponsors</vt:lpstr>
      <vt:lpstr>Thank Our Sponsors</vt:lpstr>
      <vt:lpstr>       Attendee Shirts</vt:lpstr>
      <vt:lpstr>Join us for SharePint!</vt:lpstr>
      <vt:lpstr>Thank Our Sponsors</vt:lpstr>
      <vt:lpstr>Please Provide Feedback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So what can we bind to in HTML?</vt:lpstr>
      <vt:lpstr>POJO</vt:lpstr>
      <vt:lpstr>Observable</vt:lpstr>
      <vt:lpstr>Observable Array</vt:lpstr>
      <vt:lpstr>Observable Array</vt:lpstr>
      <vt:lpstr>Event</vt:lpstr>
      <vt:lpstr>Demo…</vt:lpstr>
      <vt:lpstr>References</vt:lpstr>
      <vt:lpstr>References Continued</vt:lpstr>
      <vt:lpstr>Backup</vt:lpstr>
      <vt:lpstr>Making it reusable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JOSEPMM0</cp:lastModifiedBy>
  <cp:revision>88</cp:revision>
  <dcterms:created xsi:type="dcterms:W3CDTF">2017-04-23T20:03:44Z</dcterms:created>
  <dcterms:modified xsi:type="dcterms:W3CDTF">2017-06-15T16:53:11Z</dcterms:modified>
</cp:coreProperties>
</file>