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FB4"/>
    <a:srgbClr val="FFB35F"/>
    <a:srgbClr val="00B5EB"/>
    <a:srgbClr val="FFB360"/>
    <a:srgbClr val="8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306-6C08-462B-845E-6FEDE21EE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7847-1C7C-4EA4-90B4-2BE360E6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0020-2D60-4E03-A425-626EFA6D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1BE7-CDDF-403F-A8C2-E18AC8A3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44D8-8783-4974-B052-BEE1A7FA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0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D286-E53A-43C6-89B3-58BC5AAE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D7445-A27F-4F1F-8593-6963C475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5DC4-D43E-45CF-BFAF-81AA9F18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A14F-0215-495D-BF4B-50317874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78D2-31BE-45B2-B42D-F0958F16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B9A1E-0CAC-47E9-BEA3-794AE87E0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FD17A-00EE-405F-9A95-9EC432566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8E39-4F5D-482E-B9F8-54B02D6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F201-B83B-42ED-902E-BA4D2123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E227-6643-4A97-9624-A03F5133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990-9A69-4ABC-A012-36EBEEC7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6F9C-3DBC-4935-A53A-CDDB09F0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4542-88C1-4CF4-9623-74ECB89F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1EDF-4AB5-4D54-95C6-9AEB7389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D9C1-E2A9-4B53-9BA8-C494CFFB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DA0-6350-46D3-B7BF-595EDC84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4FF6-3C2B-4825-82C1-09D2F695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B89A-B847-4FFD-8454-0E72661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C0CD-2B09-41E1-A091-FD4D6EE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8A5E-FC88-444B-A4F1-34AC8DE6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4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AD2E-13E4-4C96-AA13-190104BF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4959-7735-42A9-8B57-1E4734C12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9CEE-F9F7-453F-95AD-41344C1C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C4FDC-FE92-41A5-AAAD-79C86D98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D5A0-DAD6-41D7-938F-EFAA9A59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63B21-ED32-4ED8-89FB-D08BD5C7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F88C-5EF3-4CB0-95B0-9C04ABAD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D133-4851-4CB5-9FD0-BDB401CF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A2574-0005-4DEA-A12F-7631F237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611A5-A107-4048-80D1-2567D2E7D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B1CB4-9C42-4D59-826F-2E2DF0A06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68D53-BA39-4EC7-8349-0F9C32A8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AA857-92DA-4FED-AC59-AD089BC2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C9C27-91CA-42E7-8618-F04A15B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4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3EAB-D300-4E11-A3BE-5F18D762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490A6-574B-4B14-A307-94BEE3A1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9FB1-6A01-447E-9DC3-857EA232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72004-85AA-4034-A1A4-9A5F7B93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0F8F7-8C4A-4661-9A00-F6CE1EE8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1AC41-27C6-4AEC-A6C2-EF6EA1B0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C8233-4A71-4159-A49D-5F9B3A74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673-61EF-41A3-81C8-6D070A20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84D1-A4BC-4D61-8332-ED32AB61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2056-8196-494B-BE17-55A89188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49EE7-2CF8-401B-9031-07B0D74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21E0-624C-4BC3-A371-D2B71D8A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7B1C8-8CE9-4B83-A346-41B31E6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8C54-C358-4B8F-ACA3-AA134D0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CEF6-AE98-4779-B11A-D8B49F44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6A350-1766-4BDF-981E-83E04A77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F4C9-F7B4-472C-AC22-F711D47A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DA9F2-DDA9-4752-8145-B3EF1F79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795D8-1DEE-4E37-BDB9-39D7728F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79A21-1750-4BAD-8CDB-7BBD2499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7E55-FBC2-455D-876C-24987F15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57B0-D8BB-415F-AD86-759A0E4F1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9B1C-B1DB-48F4-9A51-73F44E5F93DE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7720-6940-45A0-8DE6-0A044CB74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2A04-21A1-4444-9D84-98D3B9229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9034-C334-4E2E-89C2-AE31F676B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51C3D7-2D99-40E6-AB9E-5411AA749845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17C80-A593-46D7-B610-B044A0719655}"/>
              </a:ext>
            </a:extLst>
          </p:cNvPr>
          <p:cNvSpPr txBox="1"/>
          <p:nvPr/>
        </p:nvSpPr>
        <p:spPr>
          <a:xfrm>
            <a:off x="901083" y="864383"/>
            <a:ext cx="10568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Business Idea:</a:t>
            </a:r>
          </a:p>
          <a:p>
            <a:r>
              <a:rPr lang="en-US" dirty="0"/>
              <a:t>To setup a Indian Coffee shop in suitable location in East London.</a:t>
            </a:r>
          </a:p>
          <a:p>
            <a:endParaRPr lang="en-US" dirty="0"/>
          </a:p>
          <a:p>
            <a:r>
              <a:rPr lang="en-US" u="sng" dirty="0"/>
              <a:t>Success Criteria:</a:t>
            </a:r>
          </a:p>
          <a:p>
            <a:r>
              <a:rPr lang="en-US" dirty="0"/>
              <a:t>To find low coffee shop density venues(neighborhoods) and explore feasibility of setting up one for on-time break-even. </a:t>
            </a:r>
          </a:p>
          <a:p>
            <a:endParaRPr lang="en-US" dirty="0"/>
          </a:p>
          <a:p>
            <a:r>
              <a:rPr lang="en-US" u="sng" dirty="0"/>
              <a:t>Target audience:</a:t>
            </a:r>
          </a:p>
          <a:p>
            <a:r>
              <a:rPr lang="en-IN" b="1" dirty="0"/>
              <a:t>ABC Inc.</a:t>
            </a:r>
            <a:r>
              <a:rPr lang="en-IN" dirty="0"/>
              <a:t> – a consumer beverages company in India – planning to expand into Europe - initially with coffee shops at various location in London – to capture the brand in Young minds before promoting their other products in Europe. </a:t>
            </a:r>
          </a:p>
          <a:p>
            <a:r>
              <a:rPr lang="en-IN" dirty="0"/>
              <a:t>As </a:t>
            </a:r>
            <a:r>
              <a:rPr lang="en-IN" i="1" dirty="0"/>
              <a:t>lead Data scientist</a:t>
            </a:r>
            <a:r>
              <a:rPr lang="en-IN" dirty="0"/>
              <a:t> – the activity is handed over to me – to explore the venues at various neighbourhoods in East London and find the right venue for their First Coffee shop there.</a:t>
            </a:r>
          </a:p>
          <a:p>
            <a:endParaRPr lang="en-IN" dirty="0"/>
          </a:p>
          <a:p>
            <a:r>
              <a:rPr lang="en-IN" u="sng" dirty="0"/>
              <a:t>Data-Sources:</a:t>
            </a:r>
          </a:p>
          <a:p>
            <a:pPr marL="342900" indent="-342900">
              <a:buAutoNum type="arabicPeriod"/>
            </a:pPr>
            <a:r>
              <a:rPr lang="en-IN" u="sng" dirty="0"/>
              <a:t>Wikipedia: </a:t>
            </a:r>
            <a:r>
              <a:rPr lang="en-IN" dirty="0"/>
              <a:t> </a:t>
            </a:r>
            <a:r>
              <a:rPr lang="en-US" dirty="0"/>
              <a:t>source for population numbers and density based on Ethnicity, postcodes for each location.</a:t>
            </a:r>
          </a:p>
          <a:p>
            <a:pPr marL="342900" indent="-342900">
              <a:buAutoNum type="arabicPeriod"/>
            </a:pPr>
            <a:r>
              <a:rPr lang="en-US" u="sng" dirty="0"/>
              <a:t>Foursquare:</a:t>
            </a:r>
            <a:r>
              <a:rPr lang="en-US" dirty="0"/>
              <a:t>  App containing various venue details – for categorizing neighborhood venue wise</a:t>
            </a:r>
          </a:p>
          <a:p>
            <a:pPr marL="342900" indent="-342900">
              <a:buAutoNum type="arabicPeriod"/>
            </a:pPr>
            <a:r>
              <a:rPr lang="en-US" u="sng" dirty="0"/>
              <a:t>PGEOCODE:</a:t>
            </a:r>
            <a:r>
              <a:rPr lang="en-US" dirty="0"/>
              <a:t>  Python library for getting Lat-Longs for each location to request Foursquare through API.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88574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Cluster 3 Analysis: </a:t>
            </a:r>
            <a:endParaRPr lang="en-IN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364C2-F1CC-4BFF-8C51-7DA9359858BA}"/>
              </a:ext>
            </a:extLst>
          </p:cNvPr>
          <p:cNvSpPr txBox="1"/>
          <p:nvPr/>
        </p:nvSpPr>
        <p:spPr>
          <a:xfrm>
            <a:off x="860942" y="5001592"/>
            <a:ext cx="1076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Boroughs include </a:t>
            </a:r>
            <a:r>
              <a:rPr lang="en-US" b="1" i="1" dirty="0" err="1"/>
              <a:t>Upperclapton</a:t>
            </a:r>
            <a:r>
              <a:rPr lang="en-US" b="1" i="1" dirty="0"/>
              <a:t>, Clapton park, Hackney Marshes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Further clustering is based on Ranking of Similar Common venues this </a:t>
            </a:r>
            <a:r>
              <a:rPr lang="en-US" i="1" dirty="0" err="1"/>
              <a:t>Burough</a:t>
            </a:r>
            <a:r>
              <a:rPr lang="en-US" i="1" dirty="0"/>
              <a:t> --&gt;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places include Pub, English Restaurant, Chinese Restaurant, Breakfast Spot, Fast Food Restaurant</a:t>
            </a:r>
            <a:endParaRPr lang="en-IN" b="1" i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59A2E1-A140-4576-A409-642183DD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19" y="1310557"/>
            <a:ext cx="4762223" cy="33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602BFD-1608-4454-9DFF-D39DCC70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42" y="1310557"/>
            <a:ext cx="4762223" cy="333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0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Cluster 4 Analysis: </a:t>
            </a:r>
            <a:endParaRPr lang="en-IN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364C2-F1CC-4BFF-8C51-7DA9359858BA}"/>
              </a:ext>
            </a:extLst>
          </p:cNvPr>
          <p:cNvSpPr txBox="1"/>
          <p:nvPr/>
        </p:nvSpPr>
        <p:spPr>
          <a:xfrm>
            <a:off x="914208" y="4718238"/>
            <a:ext cx="1076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cluster 4 neighborhood includes </a:t>
            </a:r>
            <a:r>
              <a:rPr lang="en-US" b="1" i="1" dirty="0" err="1"/>
              <a:t>Manorpark</a:t>
            </a:r>
            <a:r>
              <a:rPr lang="en-US" b="1" i="1" dirty="0"/>
              <a:t>, Little </a:t>
            </a:r>
            <a:r>
              <a:rPr lang="en-US" b="1" i="1" dirty="0" err="1"/>
              <a:t>Ilford</a:t>
            </a:r>
            <a:r>
              <a:rPr lang="en-US" b="1" i="1" dirty="0"/>
              <a:t>, Alders Brook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This neighborhood has these venues in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Top 5: Pub, Restaurant, Turkish, Asian restaurant, Dive bar</a:t>
            </a:r>
            <a:endParaRPr lang="en-IN" b="1" i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84096BC-4F38-4407-A106-849C0CBC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40" y="1346069"/>
            <a:ext cx="3317567" cy="286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1F3E2C4-06B4-4129-932D-2475DA5B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66" y="1346069"/>
            <a:ext cx="3193410" cy="286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8E66CF2-0F25-4DE1-887D-AC9A69B16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5"/>
          <a:stretch/>
        </p:blipFill>
        <p:spPr bwMode="auto">
          <a:xfrm>
            <a:off x="7980486" y="1346069"/>
            <a:ext cx="2935412" cy="286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1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Cluster 5 Analysis: </a:t>
            </a:r>
            <a:endParaRPr lang="en-IN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364C2-F1CC-4BFF-8C51-7DA9359858BA}"/>
              </a:ext>
            </a:extLst>
          </p:cNvPr>
          <p:cNvSpPr txBox="1"/>
          <p:nvPr/>
        </p:nvSpPr>
        <p:spPr>
          <a:xfrm>
            <a:off x="965807" y="5015426"/>
            <a:ext cx="1076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cluster 5 neighborhood includes </a:t>
            </a:r>
            <a:r>
              <a:rPr lang="en-US" b="1" i="1" dirty="0"/>
              <a:t>Mile End, Old Ford, </a:t>
            </a:r>
            <a:r>
              <a:rPr lang="en-US" b="1" i="1" dirty="0" err="1"/>
              <a:t>Devons</a:t>
            </a:r>
            <a:r>
              <a:rPr lang="en-US" b="1" i="1" dirty="0"/>
              <a:t> Road, Bow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This neighborhood has these venues: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Top 5: Pub, Burger Joint, Breakfast Spot, Bar, Chinese Restaurant</a:t>
            </a:r>
            <a:endParaRPr lang="en-IN" b="1" i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34554D-454B-4657-A797-4D633FA56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5" b="4750"/>
          <a:stretch/>
        </p:blipFill>
        <p:spPr bwMode="auto">
          <a:xfrm>
            <a:off x="1079569" y="1284271"/>
            <a:ext cx="2675685" cy="31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71B8E17-D453-413A-8B40-0641F1D90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5" b="4750"/>
          <a:stretch/>
        </p:blipFill>
        <p:spPr bwMode="auto">
          <a:xfrm>
            <a:off x="3755254" y="1284271"/>
            <a:ext cx="2305650" cy="31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6EC84F8-8B91-41CE-9758-BBB1E284B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45796" b="4557"/>
          <a:stretch/>
        </p:blipFill>
        <p:spPr bwMode="auto">
          <a:xfrm>
            <a:off x="6016515" y="1284272"/>
            <a:ext cx="2203072" cy="31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05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591294" y="644034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u="sng" dirty="0"/>
              <a:t>Conclusion:</a:t>
            </a:r>
            <a:r>
              <a:rPr lang="en-IN" sz="1800" b="1" i="1" dirty="0"/>
              <a:t> Location of Indian Coffee Shop Business details: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89AF4-118E-46AB-8802-A04307DA5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3" t="8389" r="15158" b="8157"/>
          <a:stretch/>
        </p:blipFill>
        <p:spPr>
          <a:xfrm>
            <a:off x="751220" y="1084389"/>
            <a:ext cx="6356411" cy="422577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368073-E549-4056-90F5-9BA8485F9E9F}"/>
              </a:ext>
            </a:extLst>
          </p:cNvPr>
          <p:cNvSpPr/>
          <p:nvPr/>
        </p:nvSpPr>
        <p:spPr>
          <a:xfrm>
            <a:off x="4565660" y="2697207"/>
            <a:ext cx="221942" cy="142043"/>
          </a:xfrm>
          <a:prstGeom prst="ellipse">
            <a:avLst/>
          </a:prstGeom>
          <a:solidFill>
            <a:srgbClr val="81FF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13FBA-4544-407D-B74F-DC57971048B2}"/>
              </a:ext>
            </a:extLst>
          </p:cNvPr>
          <p:cNvSpPr txBox="1"/>
          <p:nvPr/>
        </p:nvSpPr>
        <p:spPr>
          <a:xfrm>
            <a:off x="591294" y="5308180"/>
            <a:ext cx="11446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u="sng" dirty="0"/>
              <a:t>From previous analysis, we can conclude on the </a:t>
            </a:r>
            <a:r>
              <a:rPr lang="en-IN" sz="1600" b="1" i="1" u="sng" dirty="0"/>
              <a:t>Location of  New Indian Coffee shop as Cluster 5 in one of the neighbourhoods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Mile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Old 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Devons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Bow Road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7F365-9D44-45D6-AD7F-8D3E41ED6CDC}"/>
              </a:ext>
            </a:extLst>
          </p:cNvPr>
          <p:cNvSpPr txBox="1"/>
          <p:nvPr/>
        </p:nvSpPr>
        <p:spPr>
          <a:xfrm>
            <a:off x="7107631" y="1350613"/>
            <a:ext cx="5000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 From previous analysis on each cluster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infer that </a:t>
            </a:r>
            <a:r>
              <a:rPr lang="en-US" b="1" i="1" dirty="0"/>
              <a:t>except for cluster 5, all other cluster have</a:t>
            </a:r>
            <a:r>
              <a:rPr lang="en-US" sz="1800" b="1" i="1" dirty="0"/>
              <a:t> at-least few num of Coffee shops &amp; Indian/Asian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From the list of Top coffee shops in the neighborhood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find that </a:t>
            </a:r>
            <a:r>
              <a:rPr lang="en-US" b="1" i="1" dirty="0"/>
              <a:t>none of those shops have Indian food items,  Chai (Indian tea) in menu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Indian coffee shop could include other chat items in the </a:t>
            </a:r>
            <a:r>
              <a:rPr lang="en-US" sz="1800" i="1" dirty="0"/>
              <a:t>menu based on co</a:t>
            </a:r>
            <a:r>
              <a:rPr lang="en-US" i="1" dirty="0"/>
              <a:t>ntinuous customer feedback.</a:t>
            </a:r>
            <a:endParaRPr lang="en-US" sz="1800" i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E4B5AF-5264-4A78-AD8B-407E3A63F719}"/>
              </a:ext>
            </a:extLst>
          </p:cNvPr>
          <p:cNvSpPr/>
          <p:nvPr/>
        </p:nvSpPr>
        <p:spPr>
          <a:xfrm>
            <a:off x="3188141" y="3126252"/>
            <a:ext cx="221942" cy="142043"/>
          </a:xfrm>
          <a:prstGeom prst="ellipse">
            <a:avLst/>
          </a:prstGeom>
          <a:solidFill>
            <a:srgbClr val="81FF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2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10C5F-C791-4069-81AE-C8F156BD09F0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E3A93-BF2E-4EC4-90F5-83B13394533F}"/>
              </a:ext>
            </a:extLst>
          </p:cNvPr>
          <p:cNvSpPr txBox="1"/>
          <p:nvPr/>
        </p:nvSpPr>
        <p:spPr>
          <a:xfrm>
            <a:off x="987640" y="959403"/>
            <a:ext cx="98875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Wikipedia:  </a:t>
            </a:r>
            <a:r>
              <a:rPr lang="en-US" i="1" dirty="0"/>
              <a:t>Wikipedia Python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Data Collected: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Indian Community percentage of Total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Postcodes details for East London (Location of interest)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u="sng" dirty="0"/>
              <a:t>https://pypi.org/project/wikipedia/</a:t>
            </a:r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Foursquare:  </a:t>
            </a:r>
            <a:r>
              <a:rPr lang="en-US" i="1" dirty="0"/>
              <a:t>Foursquare developer kit API that can handle requests with ClientID &amp; </a:t>
            </a:r>
            <a:r>
              <a:rPr lang="en-US" i="1" dirty="0" err="1"/>
              <a:t>ClientSecret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Data collected: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Explored venue details from each Lat long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u="sng" dirty="0"/>
              <a:t>https://developer.foursquare.com/docs/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u="sng" dirty="0"/>
              <a:t>PGEOCODE:</a:t>
            </a:r>
            <a:r>
              <a:rPr lang="en-IN" dirty="0"/>
              <a:t>  Python library having postcode and address details for each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u="sng" dirty="0"/>
              <a:t>Data collected: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/>
              <a:t>Lat-Long, address details for each Post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u="sng" dirty="0"/>
              <a:t>https://pypi.org/project/pgeocode/</a:t>
            </a:r>
          </a:p>
        </p:txBody>
      </p:sp>
    </p:spTree>
    <p:extLst>
      <p:ext uri="{BB962C8B-B14F-4D97-AF65-F5344CB8AC3E}">
        <p14:creationId xmlns:p14="http://schemas.microsoft.com/office/powerpoint/2010/main" val="16267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730743-5E89-4DA6-A53D-6453FC8F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74" y="1983384"/>
            <a:ext cx="7377697" cy="49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A45A8A-ED6D-4B1C-8EF0-80122734BAD1}"/>
              </a:ext>
            </a:extLst>
          </p:cNvPr>
          <p:cNvSpPr txBox="1"/>
          <p:nvPr/>
        </p:nvSpPr>
        <p:spPr>
          <a:xfrm>
            <a:off x="1058661" y="1038700"/>
            <a:ext cx="9887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British Indians form the largest ethno-national group in London with a population of around 542,857 or 6.6% of the population. The majority are concentrated in West London, though populations can be found throughout London.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Harrow has top Indian population followed by Hounslow, Brent, RedBridg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Helvetica Neue"/>
              </a:rPr>
              <a:t>e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80D02-573F-4C86-9AC7-A45A65868D2E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700E5-8192-457F-9B97-A64BB5DB7E00}"/>
              </a:ext>
            </a:extLst>
          </p:cNvPr>
          <p:cNvSpPr txBox="1"/>
          <p:nvPr/>
        </p:nvSpPr>
        <p:spPr>
          <a:xfrm>
            <a:off x="1058661" y="648685"/>
            <a:ext cx="988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Indian Ethnicity in London by Demographics: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7654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FF5C-0B11-4636-B408-08BDB5D18E77}"/>
              </a:ext>
            </a:extLst>
          </p:cNvPr>
          <p:cNvSpPr txBox="1"/>
          <p:nvPr/>
        </p:nvSpPr>
        <p:spPr>
          <a:xfrm>
            <a:off x="1079569" y="64868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Exploring venue categories available in each of the neighborhoods in East London (Location of Interest)</a:t>
            </a:r>
            <a:endParaRPr lang="en-IN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7427A-7BC7-4001-8474-807664347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0" r="2930" b="4921"/>
          <a:stretch/>
        </p:blipFill>
        <p:spPr>
          <a:xfrm>
            <a:off x="2627790" y="1331861"/>
            <a:ext cx="6995604" cy="5148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990273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Below are neighborhoods in East London to be explored for getting venue categories.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23481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670671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venue locations in East London – list from Foursquare API with Lat Long details.</a:t>
            </a:r>
            <a:endParaRPr lang="en-IN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C6521-04BD-41BF-B2E1-A9409F26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29" y="991999"/>
            <a:ext cx="10645898" cy="2661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1F451-4BF9-48C7-93EE-1BB57CE4B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8" t="20617" b="27500"/>
          <a:stretch/>
        </p:blipFill>
        <p:spPr>
          <a:xfrm>
            <a:off x="763480" y="3742247"/>
            <a:ext cx="10795247" cy="2955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88F20-BF96-46BB-ABD5-7BF18BF34C9A}"/>
              </a:ext>
            </a:extLst>
          </p:cNvPr>
          <p:cNvSpPr txBox="1"/>
          <p:nvPr/>
        </p:nvSpPr>
        <p:spPr>
          <a:xfrm>
            <a:off x="819705" y="3715613"/>
            <a:ext cx="36842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List of locations having Coffee shops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3805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K-Means Clustering </a:t>
            </a:r>
            <a:r>
              <a:rPr lang="en-US" i="1" dirty="0"/>
              <a:t>for cluster analysis of the Locations in East London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1DC4-FD4A-4F6D-972E-33B94BF39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2" r="15389"/>
          <a:stretch/>
        </p:blipFill>
        <p:spPr>
          <a:xfrm>
            <a:off x="743759" y="1310557"/>
            <a:ext cx="9880845" cy="2369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57D4D-32A8-4059-AE86-709BC8122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85" y="3680355"/>
            <a:ext cx="9223282" cy="31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K-Means Clustering</a:t>
            </a:r>
            <a:r>
              <a:rPr lang="en-US" b="1" dirty="0"/>
              <a:t>  </a:t>
            </a:r>
            <a:r>
              <a:rPr lang="en-US" i="1" dirty="0"/>
              <a:t>for cluster analysis of the Locations in East London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A8FE9-CD86-4FEA-882B-F48764E0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67" y="1310557"/>
            <a:ext cx="7131559" cy="52988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A38ABE-EE74-4E0A-A336-66CAAD21E1A7}"/>
              </a:ext>
            </a:extLst>
          </p:cNvPr>
          <p:cNvSpPr/>
          <p:nvPr/>
        </p:nvSpPr>
        <p:spPr>
          <a:xfrm>
            <a:off x="9223899" y="2065160"/>
            <a:ext cx="213064" cy="1720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11E04-DC8F-4AB6-AB35-CF7DCE942370}"/>
              </a:ext>
            </a:extLst>
          </p:cNvPr>
          <p:cNvSpPr txBox="1"/>
          <p:nvPr/>
        </p:nvSpPr>
        <p:spPr>
          <a:xfrm>
            <a:off x="9738804" y="1966501"/>
            <a:ext cx="16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– 1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22E37-598B-4AB0-A38F-1673D7195D19}"/>
              </a:ext>
            </a:extLst>
          </p:cNvPr>
          <p:cNvSpPr/>
          <p:nvPr/>
        </p:nvSpPr>
        <p:spPr>
          <a:xfrm>
            <a:off x="9223899" y="2568239"/>
            <a:ext cx="213064" cy="172014"/>
          </a:xfrm>
          <a:prstGeom prst="rect">
            <a:avLst/>
          </a:prstGeom>
          <a:solidFill>
            <a:srgbClr val="8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FB3DE-049C-4C17-9A93-F2A006551B97}"/>
              </a:ext>
            </a:extLst>
          </p:cNvPr>
          <p:cNvSpPr txBox="1"/>
          <p:nvPr/>
        </p:nvSpPr>
        <p:spPr>
          <a:xfrm>
            <a:off x="9738804" y="2469580"/>
            <a:ext cx="16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– 2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614B4-DA4D-4F11-9EB9-D49EE86D9ADE}"/>
              </a:ext>
            </a:extLst>
          </p:cNvPr>
          <p:cNvSpPr/>
          <p:nvPr/>
        </p:nvSpPr>
        <p:spPr>
          <a:xfrm>
            <a:off x="9223899" y="3169977"/>
            <a:ext cx="213064" cy="172014"/>
          </a:xfrm>
          <a:prstGeom prst="rect">
            <a:avLst/>
          </a:prstGeom>
          <a:solidFill>
            <a:srgbClr val="00B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57A7D-9CFE-4407-9ADD-9A44BCEC153E}"/>
              </a:ext>
            </a:extLst>
          </p:cNvPr>
          <p:cNvSpPr txBox="1"/>
          <p:nvPr/>
        </p:nvSpPr>
        <p:spPr>
          <a:xfrm>
            <a:off x="9738804" y="3071318"/>
            <a:ext cx="16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– 3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D2625-8879-485F-8E43-853C0123E0AD}"/>
              </a:ext>
            </a:extLst>
          </p:cNvPr>
          <p:cNvSpPr/>
          <p:nvPr/>
        </p:nvSpPr>
        <p:spPr>
          <a:xfrm>
            <a:off x="9223899" y="3742675"/>
            <a:ext cx="213064" cy="172014"/>
          </a:xfrm>
          <a:prstGeom prst="rect">
            <a:avLst/>
          </a:prstGeom>
          <a:solidFill>
            <a:srgbClr val="FFB35F"/>
          </a:solidFill>
          <a:ln>
            <a:solidFill>
              <a:srgbClr val="FFB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40E7B-12A3-4FF6-8027-D90C7D5A1836}"/>
              </a:ext>
            </a:extLst>
          </p:cNvPr>
          <p:cNvSpPr txBox="1"/>
          <p:nvPr/>
        </p:nvSpPr>
        <p:spPr>
          <a:xfrm>
            <a:off x="9738804" y="3644016"/>
            <a:ext cx="16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– 4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1E9BE-2284-4961-B790-7F4D52ADA7E6}"/>
              </a:ext>
            </a:extLst>
          </p:cNvPr>
          <p:cNvSpPr/>
          <p:nvPr/>
        </p:nvSpPr>
        <p:spPr>
          <a:xfrm>
            <a:off x="9223899" y="4267852"/>
            <a:ext cx="213064" cy="172014"/>
          </a:xfrm>
          <a:prstGeom prst="rect">
            <a:avLst/>
          </a:prstGeom>
          <a:solidFill>
            <a:srgbClr val="81FFB4"/>
          </a:solidFill>
          <a:ln>
            <a:solidFill>
              <a:srgbClr val="FFB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A830-FA9A-452C-B718-18DB484CB3B6}"/>
              </a:ext>
            </a:extLst>
          </p:cNvPr>
          <p:cNvSpPr txBox="1"/>
          <p:nvPr/>
        </p:nvSpPr>
        <p:spPr>
          <a:xfrm>
            <a:off x="9738804" y="4169193"/>
            <a:ext cx="16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– 5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7144D-0D34-4344-B9A8-F4FBD7209FF7}"/>
              </a:ext>
            </a:extLst>
          </p:cNvPr>
          <p:cNvSpPr txBox="1"/>
          <p:nvPr/>
        </p:nvSpPr>
        <p:spPr>
          <a:xfrm>
            <a:off x="8992756" y="1143588"/>
            <a:ext cx="23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Clusters Identified by K-Means algorithm: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84590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Cluster 1 Analysis: </a:t>
            </a:r>
            <a:endParaRPr lang="en-IN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4C198E-4C7D-4BBF-9AB4-99013332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34" y="1230755"/>
            <a:ext cx="4827514" cy="33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555EBD-5C8B-49A4-93A1-08601367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24" y="1213878"/>
            <a:ext cx="4827514" cy="33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9364C2-F1CC-4BFF-8C51-7DA9359858BA}"/>
              </a:ext>
            </a:extLst>
          </p:cNvPr>
          <p:cNvSpPr txBox="1"/>
          <p:nvPr/>
        </p:nvSpPr>
        <p:spPr>
          <a:xfrm>
            <a:off x="852065" y="4802418"/>
            <a:ext cx="10768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The East London neighbourhood include </a:t>
            </a:r>
            <a:r>
              <a:rPr lang="en-IN" b="1" i="1" dirty="0"/>
              <a:t>Whitechapel, Rotherhithe, Snaresbrook, Wanstead, Cubitt Town, Canary Wharf, Stratford, Pudding Mill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Further clustering is based on Ranking of Similar Common venues at each of the Neighbourhood: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/>
              <a:t>Top venues being Hotel, Gym, Fitness centre, Grocery store, Indian Restaurant, Pub</a:t>
            </a:r>
          </a:p>
        </p:txBody>
      </p:sp>
    </p:spTree>
    <p:extLst>
      <p:ext uri="{BB962C8B-B14F-4D97-AF65-F5344CB8AC3E}">
        <p14:creationId xmlns:p14="http://schemas.microsoft.com/office/powerpoint/2010/main" val="322699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E80A-66CA-4273-838F-36E7F0B82FBB}"/>
              </a:ext>
            </a:extLst>
          </p:cNvPr>
          <p:cNvSpPr txBox="1"/>
          <p:nvPr/>
        </p:nvSpPr>
        <p:spPr>
          <a:xfrm>
            <a:off x="3382392" y="248575"/>
            <a:ext cx="540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London – Indian Coffee Shop – Business Viability </a:t>
            </a:r>
            <a:endParaRPr lang="en-IN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22654-FBB4-4603-9CD0-04E4771A0508}"/>
              </a:ext>
            </a:extLst>
          </p:cNvPr>
          <p:cNvSpPr txBox="1"/>
          <p:nvPr/>
        </p:nvSpPr>
        <p:spPr>
          <a:xfrm>
            <a:off x="1079569" y="794955"/>
            <a:ext cx="101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Cluster 2 Analysis: </a:t>
            </a:r>
            <a:endParaRPr lang="en-IN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364C2-F1CC-4BFF-8C51-7DA9359858BA}"/>
              </a:ext>
            </a:extLst>
          </p:cNvPr>
          <p:cNvSpPr txBox="1"/>
          <p:nvPr/>
        </p:nvSpPr>
        <p:spPr>
          <a:xfrm>
            <a:off x="860942" y="4806277"/>
            <a:ext cx="10768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Neighborhoods in this cluster include </a:t>
            </a:r>
            <a:r>
              <a:rPr lang="en-US" b="1" i="1" dirty="0"/>
              <a:t>Hackney, </a:t>
            </a:r>
            <a:r>
              <a:rPr lang="en-US" b="1" i="1" dirty="0" err="1"/>
              <a:t>Bethnal</a:t>
            </a:r>
            <a:r>
              <a:rPr lang="en-US" b="1" i="1" dirty="0"/>
              <a:t> Green, Tower Hamlets, </a:t>
            </a:r>
            <a:r>
              <a:rPr lang="en-US" b="1" i="1" dirty="0" err="1"/>
              <a:t>Haggerston</a:t>
            </a:r>
            <a:r>
              <a:rPr lang="en-US" b="1" i="1" dirty="0"/>
              <a:t>, East Ham, Beckton, Cyprus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As per above graph and </a:t>
            </a:r>
            <a:r>
              <a:rPr lang="en-US" i="1" dirty="0" err="1"/>
              <a:t>value_counts</a:t>
            </a:r>
            <a:r>
              <a:rPr lang="en-US" i="1" dirty="0"/>
              <a:t> table Top 5 venues at each of the Neighborhoods include --&gt;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 Pub, Brewery, Cafe, Italian Restaurant, Coffee shop</a:t>
            </a:r>
            <a:endParaRPr lang="en-IN" b="1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7E7EA8-B8C7-4809-A597-5C5D29AB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6" y="1255197"/>
            <a:ext cx="4675388" cy="32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74EBA2-F61F-43A8-B29B-546C09C0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31" y="1205059"/>
            <a:ext cx="4808547" cy="33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895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M.S.Chandrashekar</dc:creator>
  <cp:lastModifiedBy>M.S.Chandrashekar</cp:lastModifiedBy>
  <cp:revision>37</cp:revision>
  <dcterms:created xsi:type="dcterms:W3CDTF">2021-06-06T12:36:31Z</dcterms:created>
  <dcterms:modified xsi:type="dcterms:W3CDTF">2021-06-06T15:34:17Z</dcterms:modified>
</cp:coreProperties>
</file>