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handoutMasterIdLst>
    <p:handoutMasterId r:id="rId16"/>
  </p:handoutMasterIdLst>
  <p:sldIdLst>
    <p:sldId id="368" r:id="rId3"/>
    <p:sldId id="369" r:id="rId4"/>
    <p:sldId id="370" r:id="rId5"/>
    <p:sldId id="379" r:id="rId6"/>
    <p:sldId id="371" r:id="rId7"/>
    <p:sldId id="375" r:id="rId8"/>
    <p:sldId id="376" r:id="rId9"/>
    <p:sldId id="377" r:id="rId10"/>
    <p:sldId id="378" r:id="rId11"/>
    <p:sldId id="381" r:id="rId12"/>
    <p:sldId id="382" r:id="rId13"/>
    <p:sldId id="383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2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75E37-4189-F946-8B4D-DFB471989F6F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9F698-919F-864F-9C5F-220CD426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14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DD6CA-FD72-4788-8868-42C7C694667A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7C46C-A101-4E3D-B96E-67A1E52B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16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9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9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61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4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04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6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35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18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3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19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9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377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8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5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1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6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7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3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5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5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EA626-4EFE-8340-9CD6-8B700DFA617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5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D680D-33E6-4B67-B6F8-2E2EF474CE4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2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355" y="1261798"/>
            <a:ext cx="10298226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3600" dirty="0" err="1">
                <a:solidFill>
                  <a:srgbClr val="00B050"/>
                </a:solidFill>
                <a:latin typeface="Courier" charset="0"/>
              </a:rPr>
              <a:t>for</a:t>
            </a: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 </a:t>
            </a:r>
            <a:r>
              <a:rPr lang="cs-CZ" sz="3600" dirty="0">
                <a:latin typeface="Courier" charset="0"/>
              </a:rPr>
              <a:t>i</a:t>
            </a: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 in </a:t>
            </a:r>
            <a:r>
              <a:rPr lang="cs-CZ" sz="3600" dirty="0" err="1">
                <a:solidFill>
                  <a:srgbClr val="00B050"/>
                </a:solidFill>
                <a:latin typeface="Courier" charset="0"/>
              </a:rPr>
              <a:t>range</a:t>
            </a:r>
            <a:r>
              <a:rPr lang="cs-CZ" sz="3600" dirty="0">
                <a:latin typeface="Courier" charset="0"/>
              </a:rPr>
              <a:t>(</a:t>
            </a: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0</a:t>
            </a:r>
            <a:r>
              <a:rPr lang="cs-CZ" sz="3600" dirty="0">
                <a:latin typeface="Courier" charset="0"/>
              </a:rPr>
              <a:t>,</a:t>
            </a: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3</a:t>
            </a:r>
            <a:r>
              <a:rPr lang="cs-CZ" sz="3600" dirty="0">
                <a:latin typeface="Courier" charset="0"/>
              </a:rPr>
              <a:t>):</a:t>
            </a:r>
          </a:p>
          <a:p>
            <a:pPr lvl="0">
              <a:defRPr/>
            </a:pP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    </a:t>
            </a:r>
            <a:r>
              <a:rPr lang="cs-CZ" sz="3600" dirty="0" err="1">
                <a:solidFill>
                  <a:srgbClr val="00B050"/>
                </a:solidFill>
                <a:latin typeface="Courier" charset="0"/>
              </a:rPr>
              <a:t>for</a:t>
            </a: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 </a:t>
            </a:r>
            <a:r>
              <a:rPr lang="cs-CZ" sz="3600" dirty="0">
                <a:latin typeface="Courier" charset="0"/>
              </a:rPr>
              <a:t>j</a:t>
            </a: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 in  </a:t>
            </a:r>
            <a:r>
              <a:rPr lang="cs-CZ" sz="3600" dirty="0" err="1">
                <a:solidFill>
                  <a:srgbClr val="00B050"/>
                </a:solidFill>
                <a:latin typeface="Courier" charset="0"/>
              </a:rPr>
              <a:t>range</a:t>
            </a:r>
            <a:r>
              <a:rPr lang="cs-CZ" sz="3600" dirty="0">
                <a:latin typeface="Courier" charset="0"/>
              </a:rPr>
              <a:t>(</a:t>
            </a: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0</a:t>
            </a:r>
            <a:r>
              <a:rPr lang="cs-CZ" sz="3600" dirty="0">
                <a:latin typeface="Courier" charset="0"/>
              </a:rPr>
              <a:t>,</a:t>
            </a: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3</a:t>
            </a:r>
            <a:r>
              <a:rPr lang="cs-CZ" sz="3600" dirty="0">
                <a:latin typeface="Courier" charset="0"/>
              </a:rPr>
              <a:t>):</a:t>
            </a:r>
          </a:p>
          <a:p>
            <a:pPr lvl="0">
              <a:defRPr/>
            </a:pP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        </a:t>
            </a:r>
            <a:r>
              <a:rPr lang="cs-CZ" sz="3600" dirty="0" err="1">
                <a:solidFill>
                  <a:srgbClr val="00B050"/>
                </a:solidFill>
                <a:latin typeface="Courier" charset="0"/>
              </a:rPr>
              <a:t>print</a:t>
            </a: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 (</a:t>
            </a:r>
            <a:r>
              <a:rPr lang="cs-CZ" sz="3600" dirty="0">
                <a:solidFill>
                  <a:srgbClr val="FF0000"/>
                </a:solidFill>
                <a:latin typeface="Courier" charset="0"/>
              </a:rPr>
              <a:t>'i </a:t>
            </a:r>
            <a:r>
              <a:rPr lang="cs-CZ" sz="3600" dirty="0" err="1">
                <a:solidFill>
                  <a:srgbClr val="FF0000"/>
                </a:solidFill>
                <a:latin typeface="Courier" charset="0"/>
              </a:rPr>
              <a:t>is</a:t>
            </a:r>
            <a:r>
              <a:rPr lang="cs-CZ" sz="3600" dirty="0">
                <a:solidFill>
                  <a:srgbClr val="FF0000"/>
                </a:solidFill>
                <a:latin typeface="Courier" charset="0"/>
              </a:rPr>
              <a:t> = %d'  </a:t>
            </a:r>
            <a:r>
              <a:rPr lang="cs-CZ" sz="3600" dirty="0">
                <a:solidFill>
                  <a:srgbClr val="7030A0"/>
                </a:solidFill>
                <a:latin typeface="Courier" charset="0"/>
              </a:rPr>
              <a:t>%</a:t>
            </a:r>
            <a:r>
              <a:rPr lang="cs-CZ" sz="3600" dirty="0">
                <a:latin typeface="Courier" charset="0"/>
              </a:rPr>
              <a:t>i)</a:t>
            </a:r>
          </a:p>
          <a:p>
            <a:pPr lvl="0">
              <a:defRPr/>
            </a:pP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        </a:t>
            </a:r>
            <a:r>
              <a:rPr lang="cs-CZ" sz="3600" dirty="0" err="1">
                <a:solidFill>
                  <a:srgbClr val="00B050"/>
                </a:solidFill>
                <a:latin typeface="Courier" charset="0"/>
              </a:rPr>
              <a:t>print</a:t>
            </a: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 (</a:t>
            </a:r>
            <a:r>
              <a:rPr lang="cs-CZ" sz="3600" dirty="0">
                <a:solidFill>
                  <a:srgbClr val="FF0000"/>
                </a:solidFill>
                <a:latin typeface="Courier" charset="0"/>
              </a:rPr>
              <a:t>'j </a:t>
            </a:r>
            <a:r>
              <a:rPr lang="cs-CZ" sz="3600" dirty="0" err="1">
                <a:solidFill>
                  <a:srgbClr val="FF0000"/>
                </a:solidFill>
                <a:latin typeface="Courier" charset="0"/>
              </a:rPr>
              <a:t>is</a:t>
            </a:r>
            <a:r>
              <a:rPr lang="cs-CZ" sz="3600" dirty="0">
                <a:solidFill>
                  <a:srgbClr val="FF0000"/>
                </a:solidFill>
                <a:latin typeface="Courier" charset="0"/>
              </a:rPr>
              <a:t> = %d'  </a:t>
            </a:r>
            <a:r>
              <a:rPr lang="cs-CZ" sz="3600" dirty="0">
                <a:solidFill>
                  <a:srgbClr val="7030A0"/>
                </a:solidFill>
                <a:latin typeface="Courier" charset="0"/>
              </a:rPr>
              <a:t>%</a:t>
            </a:r>
            <a:r>
              <a:rPr lang="cs-CZ" sz="3600" dirty="0">
                <a:latin typeface="Courier" charset="0"/>
              </a:rPr>
              <a:t>j)</a:t>
            </a:r>
          </a:p>
          <a:p>
            <a:pPr lvl="0">
              <a:defRPr/>
            </a:pP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        </a:t>
            </a:r>
            <a:r>
              <a:rPr lang="cs-CZ" sz="3600" dirty="0" err="1">
                <a:solidFill>
                  <a:srgbClr val="00B050"/>
                </a:solidFill>
                <a:latin typeface="Courier" charset="0"/>
              </a:rPr>
              <a:t>print</a:t>
            </a: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()</a:t>
            </a:r>
            <a:endParaRPr kumimoji="0" lang="cs-CZ" sz="36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54255" y="185836"/>
            <a:ext cx="8732842" cy="8408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Example: Nested for loop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28339" y="4779389"/>
            <a:ext cx="7762415" cy="1489436"/>
          </a:xfrm>
          <a:prstGeom prst="rect">
            <a:avLst/>
          </a:prstGeom>
          <a:effectLst>
            <a:outerShdw sx="1000" sy="1000" algn="ctr" rotWithShape="0">
              <a:srgbClr val="000000">
                <a:alpha val="99000"/>
              </a:srgbClr>
            </a:outerShdw>
          </a:effectLst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Run the program and study the output to understand  what the nested for loop does.</a:t>
            </a:r>
          </a:p>
        </p:txBody>
      </p:sp>
    </p:spTree>
    <p:extLst>
      <p:ext uri="{BB962C8B-B14F-4D97-AF65-F5344CB8AC3E}">
        <p14:creationId xmlns:p14="http://schemas.microsoft.com/office/powerpoint/2010/main" val="179956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50"/>
            <a:ext cx="6859772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Matrix Multiplication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2500" y="3388577"/>
            <a:ext cx="93524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a 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</a:rPr>
              <a:t>=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np.array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 [[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1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0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],  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0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1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]] )</a:t>
            </a:r>
          </a:p>
          <a:p>
            <a:pPr lvl="0">
              <a:defRPr/>
            </a:pPr>
            <a:endParaRPr lang="en-US" sz="3600" b="1" dirty="0">
              <a:solidFill>
                <a:prstClr val="black"/>
              </a:solidFill>
              <a:latin typeface="Courier" charset="0"/>
            </a:endParaRPr>
          </a:p>
          <a:p>
            <a:pPr lvl="0">
              <a:defRPr/>
            </a:pP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b 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</a:rPr>
              <a:t>=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np.array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 [[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4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1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],  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2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2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]] )</a:t>
            </a:r>
          </a:p>
          <a:p>
            <a:pPr lvl="0">
              <a:defRPr/>
            </a:pPr>
            <a:endParaRPr lang="en-US" sz="3600" b="1" dirty="0">
              <a:solidFill>
                <a:prstClr val="black"/>
              </a:solidFill>
              <a:latin typeface="Courier" charset="0"/>
            </a:endParaRPr>
          </a:p>
          <a:p>
            <a:pPr lvl="0">
              <a:defRPr/>
            </a:pP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np.matmul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(a, b)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D2B56F-B696-C04E-A1AC-B1C4E2AE890B}"/>
                  </a:ext>
                </a:extLst>
              </p:cNvPr>
              <p:cNvSpPr txBox="1"/>
              <p:nvPr/>
            </p:nvSpPr>
            <p:spPr>
              <a:xfrm>
                <a:off x="6121400" y="1330387"/>
                <a:ext cx="5967275" cy="1129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D2B56F-B696-C04E-A1AC-B1C4E2AE8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400" y="1330387"/>
                <a:ext cx="5967275" cy="1129092"/>
              </a:xfrm>
              <a:prstGeom prst="rect">
                <a:avLst/>
              </a:prstGeom>
              <a:blipFill>
                <a:blip r:embed="rId2"/>
                <a:stretch>
                  <a:fillRect t="-1111" b="-1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710A9E1-E3BD-EB47-95A3-3DDB182EEAD8}"/>
              </a:ext>
            </a:extLst>
          </p:cNvPr>
          <p:cNvSpPr txBox="1"/>
          <p:nvPr/>
        </p:nvSpPr>
        <p:spPr>
          <a:xfrm>
            <a:off x="622300" y="2865357"/>
            <a:ext cx="1099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Run the following Python code for computing the matrix multiplication </a:t>
            </a:r>
          </a:p>
        </p:txBody>
      </p:sp>
    </p:spTree>
    <p:extLst>
      <p:ext uri="{BB962C8B-B14F-4D97-AF65-F5344CB8AC3E}">
        <p14:creationId xmlns:p14="http://schemas.microsoft.com/office/powerpoint/2010/main" val="226601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50"/>
            <a:ext cx="6859772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Matrix Multiplication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0970" y="3093834"/>
            <a:ext cx="93524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a 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</a:rPr>
              <a:t>=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np.array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 [[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1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2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],  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3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4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]] )</a:t>
            </a:r>
          </a:p>
          <a:p>
            <a:pPr lvl="0">
              <a:defRPr/>
            </a:pPr>
            <a:endParaRPr lang="en-US" sz="3600" b="1" dirty="0">
              <a:solidFill>
                <a:prstClr val="black"/>
              </a:solidFill>
              <a:latin typeface="Courier" charset="0"/>
            </a:endParaRPr>
          </a:p>
          <a:p>
            <a:pPr lvl="0">
              <a:defRPr/>
            </a:pP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b 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</a:rPr>
              <a:t>=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np.array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 [[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1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2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],  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2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3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]] )</a:t>
            </a:r>
          </a:p>
          <a:p>
            <a:pPr lvl="0">
              <a:defRPr/>
            </a:pPr>
            <a:endParaRPr lang="en-US" sz="3600" b="1" dirty="0">
              <a:solidFill>
                <a:prstClr val="black"/>
              </a:solidFill>
              <a:latin typeface="Courier" charset="0"/>
            </a:endParaRPr>
          </a:p>
          <a:p>
            <a:pPr lvl="0">
              <a:defRPr/>
            </a:pP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np.matmul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(a, 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D2B56F-B696-C04E-A1AC-B1C4E2AE890B}"/>
                  </a:ext>
                </a:extLst>
              </p:cNvPr>
              <p:cNvSpPr txBox="1"/>
              <p:nvPr/>
            </p:nvSpPr>
            <p:spPr>
              <a:xfrm>
                <a:off x="5537200" y="1132994"/>
                <a:ext cx="6387261" cy="1142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D2B56F-B696-C04E-A1AC-B1C4E2AE8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200" y="1132994"/>
                <a:ext cx="6387261" cy="1142877"/>
              </a:xfrm>
              <a:prstGeom prst="rect">
                <a:avLst/>
              </a:prstGeom>
              <a:blipFill>
                <a:blip r:embed="rId2"/>
                <a:stretch>
                  <a:fillRect t="-219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710A9E1-E3BD-EB47-95A3-3DDB182EEAD8}"/>
              </a:ext>
            </a:extLst>
          </p:cNvPr>
          <p:cNvSpPr txBox="1"/>
          <p:nvPr/>
        </p:nvSpPr>
        <p:spPr>
          <a:xfrm>
            <a:off x="723900" y="2570614"/>
            <a:ext cx="1099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Run the following Python code for computing the matrix multiplication </a:t>
            </a:r>
          </a:p>
        </p:txBody>
      </p:sp>
    </p:spTree>
    <p:extLst>
      <p:ext uri="{BB962C8B-B14F-4D97-AF65-F5344CB8AC3E}">
        <p14:creationId xmlns:p14="http://schemas.microsoft.com/office/powerpoint/2010/main" val="2960168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99" y="38335"/>
            <a:ext cx="6623517" cy="82803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Matrix Multiplication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0970" y="3779634"/>
            <a:ext cx="93524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a 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</a:rPr>
              <a:t>=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np.array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 [[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1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2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],  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3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4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]] )</a:t>
            </a:r>
          </a:p>
          <a:p>
            <a:pPr lvl="0">
              <a:defRPr/>
            </a:pPr>
            <a:endParaRPr lang="en-US" sz="3600" b="1" dirty="0">
              <a:solidFill>
                <a:prstClr val="black"/>
              </a:solidFill>
              <a:latin typeface="Courier" charset="0"/>
            </a:endParaRPr>
          </a:p>
          <a:p>
            <a:pPr lvl="0">
              <a:defRPr/>
            </a:pP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b 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</a:rPr>
              <a:t>=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np.array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 [[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1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2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],  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2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3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]] )</a:t>
            </a:r>
          </a:p>
          <a:p>
            <a:pPr lvl="0">
              <a:defRPr/>
            </a:pPr>
            <a:endParaRPr lang="en-US" sz="3600" b="1" dirty="0">
              <a:solidFill>
                <a:prstClr val="black"/>
              </a:solidFill>
              <a:latin typeface="Courier" charset="0"/>
            </a:endParaRPr>
          </a:p>
          <a:p>
            <a:pPr lvl="0">
              <a:defRPr/>
            </a:pP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np.matmul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(b, 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D2B56F-B696-C04E-A1AC-B1C4E2AE890B}"/>
                  </a:ext>
                </a:extLst>
              </p:cNvPr>
              <p:cNvSpPr txBox="1"/>
              <p:nvPr/>
            </p:nvSpPr>
            <p:spPr>
              <a:xfrm>
                <a:off x="337855" y="918516"/>
                <a:ext cx="5121787" cy="923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D2B56F-B696-C04E-A1AC-B1C4E2AE8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55" y="918516"/>
                <a:ext cx="5121787" cy="923779"/>
              </a:xfrm>
              <a:prstGeom prst="rect">
                <a:avLst/>
              </a:prstGeom>
              <a:blipFill>
                <a:blip r:embed="rId2"/>
                <a:stretch>
                  <a:fillRect l="-5446" t="-1370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710A9E1-E3BD-EB47-95A3-3DDB182EEAD8}"/>
              </a:ext>
            </a:extLst>
          </p:cNvPr>
          <p:cNvSpPr txBox="1"/>
          <p:nvPr/>
        </p:nvSpPr>
        <p:spPr>
          <a:xfrm>
            <a:off x="736600" y="3256414"/>
            <a:ext cx="1099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Run the following Python code for computing the matrix multiplication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14445B-992A-BB4E-A555-FA3447E65273}"/>
                  </a:ext>
                </a:extLst>
              </p:cNvPr>
              <p:cNvSpPr txBox="1"/>
              <p:nvPr/>
            </p:nvSpPr>
            <p:spPr>
              <a:xfrm>
                <a:off x="7124187" y="1744534"/>
                <a:ext cx="3385157" cy="923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14445B-992A-BB4E-A555-FA3447E65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187" y="1744534"/>
                <a:ext cx="3385157" cy="923779"/>
              </a:xfrm>
              <a:prstGeom prst="rect">
                <a:avLst/>
              </a:prstGeom>
              <a:blipFill>
                <a:blip r:embed="rId3"/>
                <a:stretch>
                  <a:fillRect l="-2612" b="-14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70F986F-F763-EC41-B23A-6A3BF0EBDF91}"/>
                  </a:ext>
                </a:extLst>
              </p:cNvPr>
              <p:cNvSpPr/>
              <p:nvPr/>
            </p:nvSpPr>
            <p:spPr>
              <a:xfrm>
                <a:off x="7124187" y="427076"/>
                <a:ext cx="3670813" cy="10273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70F986F-F763-EC41-B23A-6A3BF0EBD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187" y="427076"/>
                <a:ext cx="3670813" cy="1027397"/>
              </a:xfrm>
              <a:prstGeom prst="rect">
                <a:avLst/>
              </a:prstGeom>
              <a:blipFill>
                <a:blip r:embed="rId4"/>
                <a:stretch>
                  <a:fillRect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80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85835"/>
            <a:ext cx="6019800" cy="8408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Example: Nested for loop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347577" y="185835"/>
            <a:ext cx="6108588" cy="6672165"/>
          </a:xfrm>
          <a:prstGeom prst="rect">
            <a:avLst/>
          </a:prstGeom>
          <a:effectLst>
            <a:outerShdw sx="1000" sy="1000" algn="ctr" rotWithShape="0">
              <a:srgbClr val="000000">
                <a:alpha val="99000"/>
              </a:srgbClr>
            </a:outerShdw>
          </a:effectLst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Python output after executing the program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i =     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j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=     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------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i =     0                                              ------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j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=     1                                              i =     2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------                                                 </a:t>
            </a: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j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=     0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i =     0                                              ------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j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=     2                                              i =     2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------                                                 </a:t>
            </a: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j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=     1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i =     1                                              ------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j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=     </a:t>
            </a:r>
            <a:r>
              <a:rPr lang="de-DE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</a:rPr>
              <a:t>0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                                             i =     2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------                                                 </a:t>
            </a: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j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=     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i =     1                                              ------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j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=     1                                              &gt;&gt;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------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i =     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j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=     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946221" y="1947597"/>
            <a:ext cx="2321934" cy="4642425"/>
            <a:chOff x="6946221" y="1947597"/>
            <a:chExt cx="2321934" cy="4642425"/>
          </a:xfrm>
        </p:grpSpPr>
        <p:sp>
          <p:nvSpPr>
            <p:cNvPr id="4" name="TextBox 3"/>
            <p:cNvSpPr txBox="1"/>
            <p:nvPr/>
          </p:nvSpPr>
          <p:spPr>
            <a:xfrm>
              <a:off x="7795444" y="4960202"/>
              <a:ext cx="14727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continued</a:t>
              </a:r>
              <a:endPara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above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Bent Arrow 9"/>
            <p:cNvSpPr/>
            <p:nvPr/>
          </p:nvSpPr>
          <p:spPr>
            <a:xfrm>
              <a:off x="8420101" y="1947597"/>
              <a:ext cx="848054" cy="277680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367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Bent-Up Arrow 10"/>
            <p:cNvSpPr/>
            <p:nvPr/>
          </p:nvSpPr>
          <p:spPr>
            <a:xfrm>
              <a:off x="6946221" y="5858502"/>
              <a:ext cx="1645330" cy="73152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005309B-0C35-6D4F-A5C6-43126C61760C}"/>
              </a:ext>
            </a:extLst>
          </p:cNvPr>
          <p:cNvSpPr/>
          <p:nvPr/>
        </p:nvSpPr>
        <p:spPr>
          <a:xfrm>
            <a:off x="156314" y="1610514"/>
            <a:ext cx="5735439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2400" dirty="0" err="1">
                <a:solidFill>
                  <a:srgbClr val="00B050"/>
                </a:solidFill>
                <a:latin typeface="Courier" charset="0"/>
              </a:rPr>
              <a:t>for</a:t>
            </a: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 </a:t>
            </a:r>
            <a:r>
              <a:rPr lang="cs-CZ" sz="2400" dirty="0">
                <a:latin typeface="Courier" charset="0"/>
              </a:rPr>
              <a:t>i</a:t>
            </a: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 in </a:t>
            </a:r>
            <a:r>
              <a:rPr lang="cs-CZ" sz="2400" dirty="0" err="1">
                <a:solidFill>
                  <a:srgbClr val="00B050"/>
                </a:solidFill>
                <a:latin typeface="Courier" charset="0"/>
              </a:rPr>
              <a:t>range</a:t>
            </a:r>
            <a:r>
              <a:rPr lang="cs-CZ" sz="2400" dirty="0">
                <a:latin typeface="Courier" charset="0"/>
              </a:rPr>
              <a:t>(</a:t>
            </a: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0</a:t>
            </a:r>
            <a:r>
              <a:rPr lang="cs-CZ" sz="2400" dirty="0">
                <a:latin typeface="Courier" charset="0"/>
              </a:rPr>
              <a:t>,</a:t>
            </a: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3</a:t>
            </a:r>
            <a:r>
              <a:rPr lang="cs-CZ" sz="2400" dirty="0">
                <a:latin typeface="Courier" charset="0"/>
              </a:rPr>
              <a:t>):</a:t>
            </a:r>
          </a:p>
          <a:p>
            <a:pPr lvl="0">
              <a:defRPr/>
            </a:pP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    </a:t>
            </a:r>
            <a:r>
              <a:rPr lang="cs-CZ" sz="2400" dirty="0" err="1">
                <a:solidFill>
                  <a:srgbClr val="00B050"/>
                </a:solidFill>
                <a:latin typeface="Courier" charset="0"/>
              </a:rPr>
              <a:t>for</a:t>
            </a: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 </a:t>
            </a:r>
            <a:r>
              <a:rPr lang="cs-CZ" sz="2400" dirty="0">
                <a:latin typeface="Courier" charset="0"/>
              </a:rPr>
              <a:t>j</a:t>
            </a: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 in  </a:t>
            </a:r>
            <a:r>
              <a:rPr lang="cs-CZ" sz="2400" dirty="0" err="1">
                <a:solidFill>
                  <a:srgbClr val="00B050"/>
                </a:solidFill>
                <a:latin typeface="Courier" charset="0"/>
              </a:rPr>
              <a:t>range</a:t>
            </a:r>
            <a:r>
              <a:rPr lang="cs-CZ" sz="2400" dirty="0">
                <a:latin typeface="Courier" charset="0"/>
              </a:rPr>
              <a:t>(</a:t>
            </a: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0</a:t>
            </a:r>
            <a:r>
              <a:rPr lang="cs-CZ" sz="2400" dirty="0">
                <a:latin typeface="Courier" charset="0"/>
              </a:rPr>
              <a:t>,</a:t>
            </a: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3</a:t>
            </a:r>
            <a:r>
              <a:rPr lang="cs-CZ" sz="2400" dirty="0">
                <a:latin typeface="Courier" charset="0"/>
              </a:rPr>
              <a:t>):</a:t>
            </a:r>
          </a:p>
          <a:p>
            <a:pPr lvl="0">
              <a:defRPr/>
            </a:pP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        </a:t>
            </a:r>
            <a:r>
              <a:rPr lang="cs-CZ" sz="2400" dirty="0" err="1">
                <a:solidFill>
                  <a:srgbClr val="00B050"/>
                </a:solidFill>
                <a:latin typeface="Courier" charset="0"/>
              </a:rPr>
              <a:t>print</a:t>
            </a: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(</a:t>
            </a:r>
            <a:r>
              <a:rPr lang="cs-CZ" sz="2400" dirty="0">
                <a:solidFill>
                  <a:srgbClr val="FF0000"/>
                </a:solidFill>
                <a:latin typeface="Courier" charset="0"/>
              </a:rPr>
              <a:t>'i </a:t>
            </a:r>
            <a:r>
              <a:rPr lang="cs-CZ" sz="2400" dirty="0" err="1">
                <a:solidFill>
                  <a:srgbClr val="FF0000"/>
                </a:solidFill>
                <a:latin typeface="Courier" charset="0"/>
              </a:rPr>
              <a:t>is</a:t>
            </a:r>
            <a:r>
              <a:rPr lang="cs-CZ" sz="2400" dirty="0">
                <a:solidFill>
                  <a:srgbClr val="FF0000"/>
                </a:solidFill>
                <a:latin typeface="Courier" charset="0"/>
              </a:rPr>
              <a:t> = %d'  </a:t>
            </a:r>
            <a:r>
              <a:rPr lang="cs-CZ" sz="2400" dirty="0">
                <a:solidFill>
                  <a:srgbClr val="7030A0"/>
                </a:solidFill>
                <a:latin typeface="Courier" charset="0"/>
              </a:rPr>
              <a:t>%</a:t>
            </a:r>
            <a:r>
              <a:rPr lang="cs-CZ" sz="2400" dirty="0">
                <a:latin typeface="Courier" charset="0"/>
              </a:rPr>
              <a:t>i)</a:t>
            </a:r>
          </a:p>
          <a:p>
            <a:pPr lvl="0">
              <a:defRPr/>
            </a:pP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        </a:t>
            </a:r>
            <a:r>
              <a:rPr lang="cs-CZ" sz="2400" dirty="0" err="1">
                <a:solidFill>
                  <a:srgbClr val="00B050"/>
                </a:solidFill>
                <a:latin typeface="Courier" charset="0"/>
              </a:rPr>
              <a:t>print</a:t>
            </a: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(</a:t>
            </a:r>
            <a:r>
              <a:rPr lang="cs-CZ" sz="2400" dirty="0">
                <a:solidFill>
                  <a:srgbClr val="FF0000"/>
                </a:solidFill>
                <a:latin typeface="Courier" charset="0"/>
              </a:rPr>
              <a:t>'j </a:t>
            </a:r>
            <a:r>
              <a:rPr lang="cs-CZ" sz="2400" dirty="0" err="1">
                <a:solidFill>
                  <a:srgbClr val="FF0000"/>
                </a:solidFill>
                <a:latin typeface="Courier" charset="0"/>
              </a:rPr>
              <a:t>is</a:t>
            </a:r>
            <a:r>
              <a:rPr lang="cs-CZ" sz="2400" dirty="0">
                <a:solidFill>
                  <a:srgbClr val="FF0000"/>
                </a:solidFill>
                <a:latin typeface="Courier" charset="0"/>
              </a:rPr>
              <a:t> = %d'  </a:t>
            </a:r>
            <a:r>
              <a:rPr lang="cs-CZ" sz="2400" dirty="0">
                <a:solidFill>
                  <a:srgbClr val="7030A0"/>
                </a:solidFill>
                <a:latin typeface="Courier" charset="0"/>
              </a:rPr>
              <a:t>%</a:t>
            </a:r>
            <a:r>
              <a:rPr lang="cs-CZ" sz="2400" dirty="0">
                <a:latin typeface="Courier" charset="0"/>
              </a:rPr>
              <a:t>j)</a:t>
            </a:r>
          </a:p>
          <a:p>
            <a:pPr lvl="0">
              <a:defRPr/>
            </a:pP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        </a:t>
            </a:r>
            <a:r>
              <a:rPr lang="cs-CZ" sz="2400" dirty="0" err="1">
                <a:solidFill>
                  <a:srgbClr val="00B050"/>
                </a:solidFill>
                <a:latin typeface="Courier" charset="0"/>
              </a:rPr>
              <a:t>print</a:t>
            </a: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()</a:t>
            </a:r>
            <a:endParaRPr kumimoji="0" lang="cs-CZ" sz="24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1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5960" y="1273459"/>
            <a:ext cx="77419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 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np.zeros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((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4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3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))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(M)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print()</a:t>
            </a:r>
          </a:p>
          <a:p>
            <a:pPr lvl="0">
              <a:defRPr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54255" y="185836"/>
            <a:ext cx="8732842" cy="8408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Example: Nested for loop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561960" y="2211017"/>
            <a:ext cx="5630040" cy="1224457"/>
          </a:xfrm>
          <a:prstGeom prst="rect">
            <a:avLst/>
          </a:prstGeom>
          <a:effectLst>
            <a:outerShdw sx="1000" sy="1000" algn="ctr" rotWithShape="0">
              <a:srgbClr val="000000">
                <a:alpha val="99000"/>
              </a:srgbClr>
            </a:outerShdw>
          </a:effectLst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Using Python,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creat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</a:rPr>
              <a:t>e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the following matrix: </a:t>
            </a:r>
          </a:p>
        </p:txBody>
      </p:sp>
      <p:sp>
        <p:nvSpPr>
          <p:cNvPr id="9" name="Rectangle 8"/>
          <p:cNvSpPr/>
          <p:nvPr/>
        </p:nvSpPr>
        <p:spPr>
          <a:xfrm>
            <a:off x="8762999" y="3682274"/>
            <a:ext cx="2800747" cy="2308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22645" y="3682275"/>
            <a:ext cx="2658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0     0     0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600" b="1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1     1     1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2     2     2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3     3     3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E89BCC-D370-BA4E-9B2A-A538D0647A3A}"/>
              </a:ext>
            </a:extLst>
          </p:cNvPr>
          <p:cNvSpPr/>
          <p:nvPr/>
        </p:nvSpPr>
        <p:spPr>
          <a:xfrm>
            <a:off x="465960" y="3429000"/>
            <a:ext cx="7741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for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in range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4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for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j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in  range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3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M[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i,j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 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M)</a:t>
            </a:r>
          </a:p>
        </p:txBody>
      </p:sp>
    </p:spTree>
    <p:extLst>
      <p:ext uri="{BB962C8B-B14F-4D97-AF65-F5344CB8AC3E}">
        <p14:creationId xmlns:p14="http://schemas.microsoft.com/office/powerpoint/2010/main" val="30202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54255" y="185836"/>
            <a:ext cx="8732842" cy="8408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Example: Nested for loop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110734" y="2078279"/>
            <a:ext cx="6105276" cy="1225977"/>
          </a:xfrm>
          <a:prstGeom prst="rect">
            <a:avLst/>
          </a:prstGeom>
          <a:effectLst>
            <a:outerShdw sx="1000" sy="1000" algn="ctr" rotWithShape="0">
              <a:srgbClr val="000000">
                <a:alpha val="99000"/>
              </a:srgbClr>
            </a:outerShdw>
          </a:effectLst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Using Python, create  the following matrix: </a:t>
            </a:r>
          </a:p>
        </p:txBody>
      </p:sp>
      <p:sp>
        <p:nvSpPr>
          <p:cNvPr id="9" name="Rectangle 8"/>
          <p:cNvSpPr/>
          <p:nvPr/>
        </p:nvSpPr>
        <p:spPr>
          <a:xfrm>
            <a:off x="8762999" y="3682274"/>
            <a:ext cx="2800747" cy="2308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22645" y="3682275"/>
            <a:ext cx="2658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1     1     1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2     2     2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3     3     3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4     4     4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560D0-43CB-0E46-BEC3-02C1977754BE}"/>
              </a:ext>
            </a:extLst>
          </p:cNvPr>
          <p:cNvSpPr/>
          <p:nvPr/>
        </p:nvSpPr>
        <p:spPr>
          <a:xfrm>
            <a:off x="449704" y="1782694"/>
            <a:ext cx="77419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 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np.zeros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((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4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3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))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(M)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print()</a:t>
            </a:r>
          </a:p>
          <a:p>
            <a:pPr lvl="0">
              <a:defRPr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for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in range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4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for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j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in  range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3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M[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i,j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 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+ 1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8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54255" y="185836"/>
            <a:ext cx="8732842" cy="8408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Example: Nested for loop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00250" y="971355"/>
            <a:ext cx="10128138" cy="1695645"/>
          </a:xfrm>
          <a:prstGeom prst="rect">
            <a:avLst/>
          </a:prstGeom>
          <a:effectLst>
            <a:outerShdw sx="1000" sy="1000" algn="ctr" rotWithShape="0">
              <a:srgbClr val="000000">
                <a:alpha val="99000"/>
              </a:srgbClr>
            </a:outerShdw>
          </a:effectLst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charset="0"/>
              <a:buChar char="•"/>
              <a:defRPr/>
            </a:pP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Python, create  the following matrix: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Note that the matrix is obtained by multiplying its row index  by its column index 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762999" y="2424974"/>
            <a:ext cx="2843394" cy="2308325"/>
            <a:chOff x="8762999" y="3682274"/>
            <a:chExt cx="2843394" cy="2308325"/>
          </a:xfrm>
        </p:grpSpPr>
        <p:sp>
          <p:nvSpPr>
            <p:cNvPr id="9" name="Rectangle 8"/>
            <p:cNvSpPr/>
            <p:nvPr/>
          </p:nvSpPr>
          <p:spPr>
            <a:xfrm>
              <a:off x="8762999" y="3682274"/>
              <a:ext cx="2800747" cy="2308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22645" y="3682275"/>
              <a:ext cx="2683748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1     2     3   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2     4     6   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3     6     9   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4     8    12     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2904B2-5BE1-5F41-B7A1-F3700C3DA214}"/>
              </a:ext>
            </a:extLst>
          </p:cNvPr>
          <p:cNvSpPr/>
          <p:nvPr/>
        </p:nvSpPr>
        <p:spPr>
          <a:xfrm>
            <a:off x="646380" y="3025140"/>
            <a:ext cx="9516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 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np.zeros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((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4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3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))</a:t>
            </a:r>
          </a:p>
          <a:p>
            <a:pPr lvl="0">
              <a:defRPr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for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in range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4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for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j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in  range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3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M[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i,j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 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(i+1)*(j+1)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02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Hilbert Matrix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36" y="1254645"/>
            <a:ext cx="11750641" cy="1658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36" y="3051436"/>
            <a:ext cx="4894567" cy="354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9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rgbClr val="FF0000"/>
                </a:solidFill>
              </a:rPr>
              <a:t>Hilbert Matrix</a:t>
            </a:r>
            <a:endParaRPr lang="en-US" sz="5400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36" y="1254645"/>
            <a:ext cx="11750641" cy="16586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1635" y="3201803"/>
            <a:ext cx="67534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Exercise: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a </a:t>
            </a:r>
            <a:r>
              <a:rPr lang="en-US" sz="3200" b="1" i="1" dirty="0">
                <a:solidFill>
                  <a:prstClr val="black"/>
                </a:solidFill>
                <a:latin typeface="Calibri" panose="020F0502020204030204"/>
              </a:rPr>
              <a:t>5</a:t>
            </a: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X 5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Hilbert matrix</a:t>
            </a:r>
          </a:p>
        </p:txBody>
      </p:sp>
    </p:spTree>
    <p:extLst>
      <p:ext uri="{BB962C8B-B14F-4D97-AF65-F5344CB8AC3E}">
        <p14:creationId xmlns:p14="http://schemas.microsoft.com/office/powerpoint/2010/main" val="168142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50"/>
            <a:ext cx="6859772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Hilbert Matrix: 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t="38031" r="73940"/>
          <a:stretch/>
        </p:blipFill>
        <p:spPr>
          <a:xfrm>
            <a:off x="6060562" y="2137"/>
            <a:ext cx="4048217" cy="13588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D6594C8-7B0F-9A4A-AF7A-94F2FC20403C}"/>
              </a:ext>
            </a:extLst>
          </p:cNvPr>
          <p:cNvSpPr/>
          <p:nvPr/>
        </p:nvSpPr>
        <p:spPr>
          <a:xfrm>
            <a:off x="311528" y="1957187"/>
            <a:ext cx="1145976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 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5</a:t>
            </a:r>
          </a:p>
          <a:p>
            <a:pPr lvl="0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 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np.zeros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((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))</a:t>
            </a:r>
          </a:p>
          <a:p>
            <a:pPr lvl="0">
              <a:defRPr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for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in range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s+1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for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j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in  range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s+1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M[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i-1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j-1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 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1/(i+j-1)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18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50"/>
            <a:ext cx="6859772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Matrix Multiplication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2500" y="3388577"/>
            <a:ext cx="93524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a 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</a:rPr>
              <a:t>=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np.array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 [[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1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0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],  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0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1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]] )</a:t>
            </a:r>
          </a:p>
          <a:p>
            <a:pPr lvl="0">
              <a:defRPr/>
            </a:pPr>
            <a:endParaRPr lang="en-US" sz="3600" b="1" dirty="0">
              <a:solidFill>
                <a:prstClr val="black"/>
              </a:solidFill>
              <a:latin typeface="Courier" charset="0"/>
            </a:endParaRPr>
          </a:p>
          <a:p>
            <a:pPr lvl="0">
              <a:defRPr/>
            </a:pP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b 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</a:rPr>
              <a:t>=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np.array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1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2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])</a:t>
            </a:r>
          </a:p>
          <a:p>
            <a:pPr lvl="0">
              <a:defRPr/>
            </a:pPr>
            <a:endParaRPr lang="en-US" sz="3600" b="1" dirty="0">
              <a:solidFill>
                <a:prstClr val="black"/>
              </a:solidFill>
              <a:latin typeface="Courier" charset="0"/>
            </a:endParaRPr>
          </a:p>
          <a:p>
            <a:pPr lvl="0">
              <a:defRPr/>
            </a:pP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np.matmul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(a, b)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D2B56F-B696-C04E-A1AC-B1C4E2AE890B}"/>
                  </a:ext>
                </a:extLst>
              </p:cNvPr>
              <p:cNvSpPr txBox="1"/>
              <p:nvPr/>
            </p:nvSpPr>
            <p:spPr>
              <a:xfrm>
                <a:off x="7150513" y="1251053"/>
                <a:ext cx="4008405" cy="1129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D2B56F-B696-C04E-A1AC-B1C4E2AE8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513" y="1251053"/>
                <a:ext cx="4008405" cy="1129092"/>
              </a:xfrm>
              <a:prstGeom prst="rect">
                <a:avLst/>
              </a:prstGeom>
              <a:blipFill>
                <a:blip r:embed="rId2"/>
                <a:stretch>
                  <a:fillRect t="-2247" b="-15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710A9E1-E3BD-EB47-95A3-3DDB182EEAD8}"/>
              </a:ext>
            </a:extLst>
          </p:cNvPr>
          <p:cNvSpPr txBox="1"/>
          <p:nvPr/>
        </p:nvSpPr>
        <p:spPr>
          <a:xfrm>
            <a:off x="622300" y="2865357"/>
            <a:ext cx="1099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Run the following Python code for computing the matrix multiplication </a:t>
            </a:r>
          </a:p>
        </p:txBody>
      </p:sp>
    </p:spTree>
    <p:extLst>
      <p:ext uri="{BB962C8B-B14F-4D97-AF65-F5344CB8AC3E}">
        <p14:creationId xmlns:p14="http://schemas.microsoft.com/office/powerpoint/2010/main" val="8582515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18832</TotalTime>
  <Words>723</Words>
  <Application>Microsoft Macintosh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</vt:lpstr>
      <vt:lpstr>Courier New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Hilbert Matrix</vt:lpstr>
      <vt:lpstr>Hilbert Matrix</vt:lpstr>
      <vt:lpstr>Hilbert Matrix: </vt:lpstr>
      <vt:lpstr>Matrix Multiplication</vt:lpstr>
      <vt:lpstr>Matrix Multiplication</vt:lpstr>
      <vt:lpstr>Matrix Multiplication</vt:lpstr>
      <vt:lpstr>Matrix Multiplication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teach functions</dc:title>
  <dc:creator>Robert Baffour</dc:creator>
  <cp:lastModifiedBy>Uduak George</cp:lastModifiedBy>
  <cp:revision>341</cp:revision>
  <cp:lastPrinted>2017-02-28T17:58:43Z</cp:lastPrinted>
  <dcterms:created xsi:type="dcterms:W3CDTF">2016-02-13T13:07:23Z</dcterms:created>
  <dcterms:modified xsi:type="dcterms:W3CDTF">2020-11-16T17:53:34Z</dcterms:modified>
</cp:coreProperties>
</file>