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6327"/>
  </p:normalViewPr>
  <p:slideViewPr>
    <p:cSldViewPr snapToGrid="0">
      <p:cViewPr varScale="1">
        <p:scale>
          <a:sx n="128" d="100"/>
          <a:sy n="12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222A-D35A-C6D4-5E28-2C212F71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CE383-69FE-4B4E-34E8-C3C34595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A324-4CF1-E8D0-592B-CD7DD8A1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8578-A9BA-7AD5-BD1A-DE456DAC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34BC-2943-11F9-C55A-7D694B66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825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04B7-C363-92BB-4E2C-56FBB3FD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9607F-3C2C-E3E5-2C72-028FAB8C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4C99-5D90-450E-472D-37A84D72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D615-3950-F343-D1D7-B4078516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D499-8722-3311-3ABF-2CE88534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64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8A384-53AC-2E95-534E-89EA4E93A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E7FC-EDFC-29AE-D899-E70E743F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DEAF-6D30-223C-7DE0-1A152BAC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1764-354A-5EF1-7AF7-8D37C882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BCE38-4D82-F54F-2F36-BE494300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24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CD2E-7A58-315F-5AEA-A6211423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6068-E5EC-45D6-51B7-2569F5A9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FD80-376D-58A3-AC38-CB3EB502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F672-A7BF-5D65-69E6-90772982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D833-629C-83EC-9DCE-DE2888C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762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89F-6E24-3ABA-7777-47BB9FB8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5991A-775E-29AD-5D26-53B3C395F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0AC4-BA14-F79A-1E1A-E1A5FAA0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9886-99AB-BB2F-24AE-46ADD294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91B4-19A8-1A62-793D-C0BCFC4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7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0A1D-118B-3989-98FD-C8D5FBE6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31FA-E583-E134-9269-084ED302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E961-23E3-F254-325A-CE0737B7C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C3DFF-7EC1-D66B-4148-96908811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C9D3-84B1-98E2-7397-270FB4BB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62A3-B019-20AE-BE89-FD481D33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26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F55C-EA46-79A6-8186-FCFDEA3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D1ADD-4F7E-EDF9-BE81-C036A54B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7E89E-C468-788F-8A8B-B0AA3EE7B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E060-D619-3C17-2A3F-48CC03208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08E49-44D2-A09D-7CAF-76FEE2402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AC17D-C007-268C-E0D5-36D1AD60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7E84-2FA1-0896-3726-9CB6953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6EBF-02F4-27A9-D947-C925230D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5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E64F-EDD6-41B0-4A07-9A40099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2EEF2-D0B7-9EE6-F15C-EEBFF3E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4438F-C5E6-5098-1956-E915654B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29EFA-B224-E7D8-598A-C46EF2AB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067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D4607-06D5-1950-FC13-C7B8BFB7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D8645-735F-B215-7104-853D3A59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2216D-67E2-CF1E-186D-0C52D751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68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6AD-C018-88AE-18D5-4B3C0CEC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B01E-A106-B2AE-4524-01E2D1B1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03E28-FA6C-703B-6136-3DF57A1D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9873-8FAC-80BC-E8F7-68DFE500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D4E6-62A0-757D-1428-976660F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0833-66B1-5478-6528-6EA65BF1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10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1AF1-32C8-BBEC-5D9E-283948F0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4140D-773B-B851-C61A-1D15BEAD8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25B7-AEA8-6E0B-DF99-8E242E28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A249F-90CD-1C7B-97E4-A36061E1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CB69-F66D-3BC4-DF99-80682E97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7F16-EC1F-E964-D66E-146AC45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41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A6BFA-6BB1-12F0-9890-92437FB2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DD53-F648-CC79-8B3A-29E36606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3E69-9F36-5B82-405E-F1B0B71A9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D533-5A85-C648-A900-CDE09D78C870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54EC-58F3-FE35-26F6-C06DA041D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1A25-24CB-F2F9-FC4C-7A64946EA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7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B4B1-1E31-16B7-0F4C-B312A32CE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ScalikeJDBC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BB89-B352-DF3D-5020-E01C98F1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670"/>
            <a:ext cx="9144000" cy="1655762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NL" dirty="0"/>
              <a:t> </a:t>
            </a:r>
            <a:r>
              <a:rPr lang="en-NL" i="1" dirty="0"/>
              <a:t>We Know Scala Series</a:t>
            </a:r>
            <a:r>
              <a:rPr lang="en-NL" dirty="0"/>
              <a:t> presentation</a:t>
            </a:r>
          </a:p>
          <a:p>
            <a:r>
              <a:rPr lang="en-NL" dirty="0"/>
              <a:t>Miklos Csuka – 16 June 2023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99E9640-3636-A201-30C9-0A90A54B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26" y="453335"/>
            <a:ext cx="3187147" cy="20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6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15F-3222-04E2-57F8-59BEDF0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Concurrent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1EAC-943B-23A6-4235-4F9764A3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Imagine you need to build an application that executes queries and updates on a database. The database is very performant, storage is sharded to multiple disks, it can handle dozens of concurrent queries</a:t>
            </a:r>
          </a:p>
          <a:p>
            <a:pPr lvl="1"/>
            <a:r>
              <a:rPr lang="en-NL" dirty="0"/>
              <a:t>expose REST, gRPC, … services with sequential DB queries. Concurrency is the problem of a higher layer, or</a:t>
            </a:r>
          </a:p>
          <a:p>
            <a:pPr lvl="1"/>
            <a:r>
              <a:rPr lang="en-NL" dirty="0"/>
              <a:t>use Scala Future to query DB before receiving the response of the previous queries, or</a:t>
            </a:r>
          </a:p>
          <a:p>
            <a:pPr lvl="1"/>
            <a:r>
              <a:rPr lang="en-NL" dirty="0"/>
              <a:t>use cats-effect, or ZIO, or other asynchronous runtime to achieve concurrency</a:t>
            </a:r>
          </a:p>
        </p:txBody>
      </p:sp>
    </p:spTree>
    <p:extLst>
      <p:ext uri="{BB962C8B-B14F-4D97-AF65-F5344CB8AC3E}">
        <p14:creationId xmlns:p14="http://schemas.microsoft.com/office/powerpoint/2010/main" val="171118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8586-D0D6-B0D1-A592-C1BE9E41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287D-6A81-1BF5-5D0F-69C55278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Build a simple order entry system, that</a:t>
            </a:r>
          </a:p>
          <a:p>
            <a:pPr lvl="1"/>
            <a:r>
              <a:rPr lang="en-NL" dirty="0"/>
              <a:t>receives orders with multiple order items</a:t>
            </a:r>
          </a:p>
          <a:p>
            <a:pPr lvl="1"/>
            <a:r>
              <a:rPr lang="en-NL" dirty="0"/>
              <a:t>each item allocates a number of product items (pieces of fruits)</a:t>
            </a:r>
          </a:p>
          <a:p>
            <a:pPr lvl="1"/>
            <a:r>
              <a:rPr lang="en-NL" dirty="0"/>
              <a:t>there must be enough products on stock to accept the order</a:t>
            </a:r>
          </a:p>
          <a:p>
            <a:pPr lvl="1"/>
            <a:r>
              <a:rPr lang="en-NL" dirty="0"/>
              <a:t>an order has to be accepted or rejected as a whole</a:t>
            </a:r>
          </a:p>
          <a:p>
            <a:r>
              <a:rPr lang="en-NL" dirty="0"/>
              <a:t>Let’s implement it with</a:t>
            </a:r>
          </a:p>
          <a:p>
            <a:pPr lvl="1"/>
            <a:r>
              <a:rPr lang="en-NL" dirty="0"/>
              <a:t>sequential execution</a:t>
            </a:r>
          </a:p>
          <a:p>
            <a:pPr lvl="1"/>
            <a:r>
              <a:rPr lang="en-NL" dirty="0"/>
              <a:t>Future</a:t>
            </a:r>
          </a:p>
          <a:p>
            <a:pPr lvl="1"/>
            <a:r>
              <a:rPr lang="en-NL" dirty="0"/>
              <a:t>cats-effect IO</a:t>
            </a:r>
          </a:p>
        </p:txBody>
      </p:sp>
    </p:spTree>
    <p:extLst>
      <p:ext uri="{BB962C8B-B14F-4D97-AF65-F5344CB8AC3E}">
        <p14:creationId xmlns:p14="http://schemas.microsoft.com/office/powerpoint/2010/main" val="249285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F4F5-240B-D623-DB92-525663B3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ScalikeJDBC?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00E3-C855-FB8C-6F9E-1BF71C0C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SQL-based RDBMS access library for Scala</a:t>
            </a:r>
          </a:p>
          <a:p>
            <a:r>
              <a:rPr lang="en-GB" dirty="0"/>
              <a:t>A layer of abstraction over the JDBC Java API</a:t>
            </a:r>
          </a:p>
          <a:p>
            <a:r>
              <a:rPr lang="en-GB" dirty="0"/>
              <a:t>Provides blocking DB access (</a:t>
            </a:r>
            <a:r>
              <a:rPr lang="en-GB" dirty="0" err="1"/>
              <a:t>ScalikeJDBC</a:t>
            </a:r>
            <a:r>
              <a:rPr lang="en-GB" dirty="0"/>
              <a:t>-Async in the alpha stage)</a:t>
            </a:r>
          </a:p>
          <a:p>
            <a:r>
              <a:rPr lang="en-GB" dirty="0"/>
              <a:t>Should work with any JDBC driver, but the following are officially supported:</a:t>
            </a:r>
          </a:p>
          <a:p>
            <a:pPr lvl="1"/>
            <a:r>
              <a:rPr lang="en-GB" dirty="0"/>
              <a:t>PostgreSQL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H2 Database Engine</a:t>
            </a:r>
          </a:p>
          <a:p>
            <a:pPr lvl="1"/>
            <a:r>
              <a:rPr lang="en-GB" dirty="0"/>
              <a:t>HSQLDB</a:t>
            </a:r>
          </a:p>
        </p:txBody>
      </p:sp>
    </p:spTree>
    <p:extLst>
      <p:ext uri="{BB962C8B-B14F-4D97-AF65-F5344CB8AC3E}">
        <p14:creationId xmlns:p14="http://schemas.microsoft.com/office/powerpoint/2010/main" val="348526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A659-1236-37D3-076D-7C78408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ScalikeJDBC?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F124-7959-7350-46C7-022F8BC7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Build queries in functional style: </a:t>
            </a:r>
          </a:p>
          <a:p>
            <a:pPr lvl="1"/>
            <a:r>
              <a:rPr lang="en-NL" dirty="0"/>
              <a:t>Flexible transaction control</a:t>
            </a:r>
          </a:p>
          <a:p>
            <a:pPr lvl="1"/>
            <a:r>
              <a:rPr lang="en-GB" dirty="0"/>
              <a:t>Prepared statement </a:t>
            </a:r>
            <a:r>
              <a:rPr lang="en-NL" dirty="0"/>
              <a:t>execution: Query, Update, Execute, Batch</a:t>
            </a:r>
          </a:p>
          <a:p>
            <a:pPr lvl="1"/>
            <a:r>
              <a:rPr lang="en-NL" dirty="0"/>
              <a:t>SQL syntax support in string interpolation</a:t>
            </a:r>
          </a:p>
          <a:p>
            <a:pPr lvl="1"/>
            <a:r>
              <a:rPr lang="en-NL" dirty="0"/>
              <a:t>Query DSL</a:t>
            </a:r>
          </a:p>
          <a:p>
            <a:r>
              <a:rPr lang="en-NL" dirty="0"/>
              <a:t>There are some alternatives:</a:t>
            </a:r>
          </a:p>
          <a:p>
            <a:pPr lvl="1"/>
            <a:r>
              <a:rPr lang="en-NL" dirty="0"/>
              <a:t>Doobie (Typelevel/Cats)</a:t>
            </a:r>
          </a:p>
          <a:p>
            <a:pPr lvl="1"/>
            <a:r>
              <a:rPr lang="en-NL" dirty="0"/>
              <a:t>Quill (ZIO)</a:t>
            </a:r>
          </a:p>
          <a:p>
            <a:pPr lvl="1"/>
            <a:r>
              <a:rPr lang="en-NL" dirty="0"/>
              <a:t>Slick (Lightbend) – up to Scala 2.13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28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2CC3-EC55-9B80-5E12-7E958AE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Transaction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17B8-2C87-0CF6-B7E1-9EC60189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8412" cy="4351338"/>
          </a:xfrm>
        </p:spPr>
        <p:txBody>
          <a:bodyPr/>
          <a:lstStyle/>
          <a:p>
            <a:r>
              <a:rPr lang="en-GB" sz="2400" dirty="0" err="1"/>
              <a:t>ScalikeJDBC</a:t>
            </a:r>
            <a:r>
              <a:rPr lang="en-GB" sz="2400" dirty="0"/>
              <a:t> provides several scopes for session/transaction control</a:t>
            </a:r>
          </a:p>
          <a:p>
            <a:pPr lvl="1"/>
            <a:r>
              <a:rPr lang="en-NL" sz="2000" dirty="0"/>
              <a:t>readOnly {} – creates a read-only session, throws SQLException on updates</a:t>
            </a:r>
          </a:p>
          <a:p>
            <a:pPr lvl="1"/>
            <a:r>
              <a:rPr lang="en-GB" sz="2000" dirty="0" err="1"/>
              <a:t>autoCommit</a:t>
            </a:r>
            <a:r>
              <a:rPr lang="en-GB" sz="2000" dirty="0"/>
              <a:t> {} – each SQL update commits within this scope</a:t>
            </a:r>
          </a:p>
          <a:p>
            <a:pPr lvl="1"/>
            <a:r>
              <a:rPr lang="en-NL" sz="2000" dirty="0"/>
              <a:t>localTx {} – creates a new transaction, rollback on exception, commit on success</a:t>
            </a:r>
          </a:p>
          <a:p>
            <a:pPr lvl="1"/>
            <a:r>
              <a:rPr lang="en-NL" sz="2000" dirty="0"/>
              <a:t>futureLocalTx {} - </a:t>
            </a:r>
            <a:r>
              <a:rPr lang="en-GB" sz="2000" dirty="0"/>
              <a:t>use Future’s state as transaction boundary, rollback if Future fails</a:t>
            </a:r>
            <a:endParaRPr lang="en-NL" dirty="0"/>
          </a:p>
          <a:p>
            <a:r>
              <a:rPr lang="en-GB" sz="2400" dirty="0"/>
              <a:t>If none of the above scopes fit your purpose, you can use</a:t>
            </a:r>
          </a:p>
          <a:p>
            <a:pPr lvl="1"/>
            <a:r>
              <a:rPr lang="en-NL" sz="2000" dirty="0"/>
              <a:t>withinTx {} – reuses an existing transaction, begin/commit/rollback should be handled by the code. E.g.:</a:t>
            </a:r>
          </a:p>
          <a:p>
            <a:pPr lvl="2"/>
            <a:r>
              <a:rPr lang="en-NL" sz="1800" dirty="0"/>
              <a:t>piggybacking Akka persistence transactions, when your projection DB reuses the persistence DB</a:t>
            </a:r>
          </a:p>
          <a:p>
            <a:pPr lvl="2"/>
            <a:r>
              <a:rPr lang="en-NL" sz="1800" dirty="0"/>
              <a:t>rollback depending on result value</a:t>
            </a:r>
          </a:p>
          <a:p>
            <a:pPr lvl="1"/>
            <a:r>
              <a:rPr lang="en-NL" sz="2000" dirty="0"/>
              <a:t>localTx {}(implicit </a:t>
            </a:r>
            <a:r>
              <a:rPr lang="en-GB" sz="2000" dirty="0"/>
              <a:t>boundary: </a:t>
            </a:r>
            <a:r>
              <a:rPr lang="en-GB" sz="2000" dirty="0" err="1"/>
              <a:t>TxBoundary</a:t>
            </a:r>
            <a:r>
              <a:rPr lang="en-GB" sz="2000" dirty="0"/>
              <a:t>[A]</a:t>
            </a:r>
            <a:r>
              <a:rPr lang="en-NL" sz="2000" dirty="0"/>
              <a:t>) – override the transaction handling behaviour</a:t>
            </a:r>
          </a:p>
          <a:p>
            <a:pPr lvl="1"/>
            <a:endParaRPr lang="en-GB" sz="2000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5199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9A79-04EE-3765-EF17-33F7D870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8D45-E8E1-5B94-015D-288A7856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1039669" cy="5113176"/>
          </a:xfrm>
        </p:spPr>
        <p:txBody>
          <a:bodyPr>
            <a:normAutofit/>
          </a:bodyPr>
          <a:lstStyle/>
          <a:p>
            <a:r>
              <a:rPr lang="en-NL" dirty="0"/>
              <a:t>SQL interpolation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ts val="2400"/>
              <a:buNone/>
            </a:pP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=&gt;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 from emp where id = </a:t>
            </a:r>
            <a:r>
              <a:rPr lang="en-GB" sz="14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single.apply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ts val="2400"/>
            </a:pPr>
            <a:r>
              <a:rPr lang="en-GB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Prepared statement string</a:t>
            </a:r>
            <a:endParaRPr lang="en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(id: Int)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SQL(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id from emp where name = ?"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.bind(name).map(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(1))).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SzPts val="2400"/>
            </a:pPr>
            <a:r>
              <a:rPr lang="en-GB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Map with type binders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label: String):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(label))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index: Int):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(index))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from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(_.get[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1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Update, Execute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1353800" cy="4842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Update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(id, name,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(${id}, ${name},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(name,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(${name},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updateAndReturnGeneratedKey.apply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sql"update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 set name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where id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sql"delete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 where id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Execute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sql"create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 emp (id integer primary key, name varchar(30))"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2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1353800" cy="4842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Bind by position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[Any]] = (2001 to 3000).map(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"name_"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SQL(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emp (id, name) values (?, ?)"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.batch(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_*)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.apply()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Bind by 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(id, name) values ({id}, {name})"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batchByName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1,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2,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)):_*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.apply()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322"/>
            <a:ext cx="10515600" cy="1129084"/>
          </a:xfrm>
        </p:spPr>
        <p:txBody>
          <a:bodyPr/>
          <a:lstStyle/>
          <a:p>
            <a:r>
              <a:rPr lang="nl-NL" dirty="0"/>
              <a:t>D</a:t>
            </a:r>
            <a:r>
              <a:rPr lang="en-GB" dirty="0" err="1">
                <a:cs typeface="Courier New" panose="02070309020205020404" pitchFamily="49" charset="0"/>
              </a:rPr>
              <a:t>ynamic</a:t>
            </a:r>
            <a:r>
              <a:rPr lang="en-GB" dirty="0">
                <a:cs typeface="Courier New" panose="02070309020205020404" pitchFamily="49" charset="0"/>
              </a:rPr>
              <a:t> SQL queries</a:t>
            </a:r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7"/>
            <a:ext cx="11353800" cy="529159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SQLSyntax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GB" sz="13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Int, name: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listEmployees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isDesc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Boolean)(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isDesc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sqls"desc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sqls"asc</a:t>
            </a:r>
            <a:r>
              <a:rPr lang="en-GB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600" dirty="0">
              <a:solidFill>
                <a:srgbClr val="067D1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id, name from emp order by id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limit 10"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</a:t>
            </a:r>
            <a:r>
              <a:rPr lang="en-GB" sz="1600" dirty="0" err="1">
                <a:solidFill>
                  <a:srgbClr val="007E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Int)(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.syntax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600" dirty="0">
              <a:solidFill>
                <a:srgbClr val="067D1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6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single.apply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7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2CC3-EC55-9B80-5E12-7E958AE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Query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17B8-2C87-0CF6-B7E1-9EC60189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???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Int, name: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schemaName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Some(</a:t>
            </a:r>
            <a:r>
              <a:rPr lang="en-GB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"emp"</a:t>
            </a:r>
            <a:b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4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</a:t>
            </a:r>
            <a:r>
              <a:rPr lang="en-GB" sz="1400" dirty="0" err="1">
                <a:solidFill>
                  <a:srgbClr val="007E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.syntax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withSQL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b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.where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.and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}.map(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090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1286</Words>
  <Application>Microsoft Macintosh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JetBrains Mono</vt:lpstr>
      <vt:lpstr>Office Theme</vt:lpstr>
      <vt:lpstr>ScalikeJDBC</vt:lpstr>
      <vt:lpstr>What is ScalikeJDBC?</vt:lpstr>
      <vt:lpstr>Why ScalikeJDBC?</vt:lpstr>
      <vt:lpstr>Transaction Support</vt:lpstr>
      <vt:lpstr>Query</vt:lpstr>
      <vt:lpstr>Update, Execute</vt:lpstr>
      <vt:lpstr>Batch</vt:lpstr>
      <vt:lpstr>Dynamic SQL queries</vt:lpstr>
      <vt:lpstr>Query DSL</vt:lpstr>
      <vt:lpstr>Concurrent execution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ScalikeJDBC</dc:title>
  <dc:creator>Miklos Csuka</dc:creator>
  <cp:lastModifiedBy>Miklos Csuka</cp:lastModifiedBy>
  <cp:revision>12</cp:revision>
  <dcterms:created xsi:type="dcterms:W3CDTF">2023-06-02T10:35:00Z</dcterms:created>
  <dcterms:modified xsi:type="dcterms:W3CDTF">2023-06-05T17:13:36Z</dcterms:modified>
</cp:coreProperties>
</file>