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E75B6"/>
    <a:srgbClr val="92D050"/>
    <a:srgbClr val="EAB200"/>
    <a:srgbClr val="948A54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66" d="100"/>
          <a:sy n="66" d="100"/>
        </p:scale>
        <p:origin x="335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8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7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0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8EDE-EC08-4605-8FFD-51679095FA02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688F-F764-49A7-BCBF-FE266C3E1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0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10D8FAA8-F0F4-4413-A365-EC219CCB398A}"/>
              </a:ext>
            </a:extLst>
          </p:cNvPr>
          <p:cNvGrpSpPr/>
          <p:nvPr/>
        </p:nvGrpSpPr>
        <p:grpSpPr>
          <a:xfrm>
            <a:off x="3518419" y="3531877"/>
            <a:ext cx="3071522" cy="1692122"/>
            <a:chOff x="2986087" y="3375178"/>
            <a:chExt cx="3653681" cy="2012837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642AC670-1768-4E8D-ADC8-705F7840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6087" y="3375178"/>
              <a:ext cx="3653681" cy="2012837"/>
            </a:xfrm>
            <a:prstGeom prst="rect">
              <a:avLst/>
            </a:prstGeom>
          </p:spPr>
        </p:pic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D72F0D-CF2A-4CBC-85F9-011A5C9C0FD4}"/>
                </a:ext>
              </a:extLst>
            </p:cNvPr>
            <p:cNvGrpSpPr/>
            <p:nvPr/>
          </p:nvGrpSpPr>
          <p:grpSpPr>
            <a:xfrm>
              <a:off x="3219449" y="3493294"/>
              <a:ext cx="1692539" cy="1862137"/>
              <a:chOff x="3219449" y="3493294"/>
              <a:chExt cx="1692539" cy="186213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39AB5D-E569-4640-9358-4613F770C3C6}"/>
                  </a:ext>
                </a:extLst>
              </p:cNvPr>
              <p:cNvSpPr/>
              <p:nvPr/>
            </p:nvSpPr>
            <p:spPr>
              <a:xfrm>
                <a:off x="3219450" y="3493294"/>
                <a:ext cx="414338" cy="66676"/>
              </a:xfrm>
              <a:prstGeom prst="rect">
                <a:avLst/>
              </a:prstGeom>
              <a:solidFill>
                <a:srgbClr val="2E75B6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78AFF7F-C149-47DF-9FC7-78761CD03E80}"/>
                  </a:ext>
                </a:extLst>
              </p:cNvPr>
              <p:cNvSpPr/>
              <p:nvPr/>
            </p:nvSpPr>
            <p:spPr>
              <a:xfrm>
                <a:off x="4497650" y="3559969"/>
                <a:ext cx="414338" cy="66676"/>
              </a:xfrm>
              <a:prstGeom prst="rect">
                <a:avLst/>
              </a:prstGeom>
              <a:solidFill>
                <a:srgbClr val="2E75B6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EE15C92-5EB9-418A-AEEF-1D4F7C2FEA81}"/>
                  </a:ext>
                </a:extLst>
              </p:cNvPr>
              <p:cNvSpPr/>
              <p:nvPr/>
            </p:nvSpPr>
            <p:spPr>
              <a:xfrm>
                <a:off x="3651380" y="3493294"/>
                <a:ext cx="1260607" cy="6667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CFF9E5B-25E6-48CE-8457-0C13AB509479}"/>
                  </a:ext>
                </a:extLst>
              </p:cNvPr>
              <p:cNvSpPr/>
              <p:nvPr/>
            </p:nvSpPr>
            <p:spPr>
              <a:xfrm>
                <a:off x="3219449" y="3559969"/>
                <a:ext cx="1260609" cy="6667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89C6566-BD0A-423A-8D45-7BF6D4D3FEA9}"/>
                  </a:ext>
                </a:extLst>
              </p:cNvPr>
              <p:cNvSpPr/>
              <p:nvPr/>
            </p:nvSpPr>
            <p:spPr>
              <a:xfrm>
                <a:off x="3219450" y="3626575"/>
                <a:ext cx="612712" cy="666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D39F4169-B58A-4FEF-B38A-EF3E34976518}"/>
                  </a:ext>
                </a:extLst>
              </p:cNvPr>
              <p:cNvSpPr/>
              <p:nvPr/>
            </p:nvSpPr>
            <p:spPr>
              <a:xfrm>
                <a:off x="3849753" y="3627486"/>
                <a:ext cx="310291" cy="66676"/>
              </a:xfrm>
              <a:prstGeom prst="rect">
                <a:avLst/>
              </a:prstGeom>
              <a:solidFill>
                <a:srgbClr val="2E75B6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637E9EE-27B3-4776-AD45-98ED98261337}"/>
                  </a:ext>
                </a:extLst>
              </p:cNvPr>
              <p:cNvSpPr/>
              <p:nvPr/>
            </p:nvSpPr>
            <p:spPr>
              <a:xfrm>
                <a:off x="3219449" y="3693250"/>
                <a:ext cx="1692538" cy="166218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8B1C7A6-58BD-408B-8B21-F0EBD448A25B}"/>
                  </a:ext>
                </a:extLst>
              </p:cNvPr>
              <p:cNvSpPr/>
              <p:nvPr/>
            </p:nvSpPr>
            <p:spPr>
              <a:xfrm>
                <a:off x="4173601" y="3623890"/>
                <a:ext cx="738386" cy="729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BB6426F-D1ED-4575-9B52-5CA38E1D27C5}"/>
              </a:ext>
            </a:extLst>
          </p:cNvPr>
          <p:cNvGrpSpPr/>
          <p:nvPr/>
        </p:nvGrpSpPr>
        <p:grpSpPr>
          <a:xfrm>
            <a:off x="5568066" y="2700102"/>
            <a:ext cx="1021875" cy="900246"/>
            <a:chOff x="607346" y="3400751"/>
            <a:chExt cx="1021875" cy="90024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0648DD5-ADCD-4F54-8FFC-F5740AAB56C7}"/>
                </a:ext>
              </a:extLst>
            </p:cNvPr>
            <p:cNvSpPr/>
            <p:nvPr/>
          </p:nvSpPr>
          <p:spPr>
            <a:xfrm>
              <a:off x="705570" y="3400751"/>
              <a:ext cx="923651" cy="900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SPS</a:t>
              </a:r>
            </a:p>
            <a:p>
              <a:r>
                <a:rPr lang="en-US" altLang="ko-KR" sz="1050" dirty="0"/>
                <a:t>PPS</a:t>
              </a:r>
            </a:p>
            <a:p>
              <a:r>
                <a:rPr lang="en-US" altLang="ko-KR" sz="1050" dirty="0"/>
                <a:t>SEI message</a:t>
              </a:r>
            </a:p>
            <a:p>
              <a:r>
                <a:rPr lang="en-US" altLang="ko-KR" sz="1050" dirty="0"/>
                <a:t>IDR-picture</a:t>
              </a:r>
            </a:p>
            <a:p>
              <a:r>
                <a:rPr lang="en-US" altLang="ko-KR" sz="1050" dirty="0"/>
                <a:t>P or B picture</a:t>
              </a:r>
              <a:endParaRPr lang="ko-KR" altLang="en-US" sz="105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7CED316-5419-450E-A3A5-83B032AD7BAE}"/>
                </a:ext>
              </a:extLst>
            </p:cNvPr>
            <p:cNvSpPr/>
            <p:nvPr/>
          </p:nvSpPr>
          <p:spPr>
            <a:xfrm>
              <a:off x="611308" y="3460998"/>
              <a:ext cx="158945" cy="12668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4D055A7-68C1-45B1-872B-115CD22B88EF}"/>
                </a:ext>
              </a:extLst>
            </p:cNvPr>
            <p:cNvSpPr/>
            <p:nvPr/>
          </p:nvSpPr>
          <p:spPr>
            <a:xfrm>
              <a:off x="611308" y="3628366"/>
              <a:ext cx="158945" cy="12668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2B0D617-7263-4EF2-8FAC-87C87E4E9F79}"/>
                </a:ext>
              </a:extLst>
            </p:cNvPr>
            <p:cNvSpPr/>
            <p:nvPr/>
          </p:nvSpPr>
          <p:spPr>
            <a:xfrm>
              <a:off x="607346" y="3797534"/>
              <a:ext cx="158945" cy="12668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A5F5D6-FD68-4E43-B446-08BA83BE8D36}"/>
              </a:ext>
            </a:extLst>
          </p:cNvPr>
          <p:cNvSpPr/>
          <p:nvPr/>
        </p:nvSpPr>
        <p:spPr>
          <a:xfrm>
            <a:off x="2699324" y="766307"/>
            <a:ext cx="4988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EBSP</a:t>
            </a:r>
            <a:r>
              <a:rPr lang="ko-KR" altLang="en-US" sz="900" dirty="0"/>
              <a:t> </a:t>
            </a:r>
            <a:r>
              <a:rPr lang="en-US" altLang="ko-KR" sz="900" dirty="0"/>
              <a:t>(Encapsulated Byte Sequence Payload)</a:t>
            </a:r>
          </a:p>
          <a:p>
            <a:endParaRPr lang="en-US" altLang="ko-KR" sz="90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900" dirty="0"/>
              <a:t>RBSP (</a:t>
            </a:r>
            <a:r>
              <a:rPr lang="ko-KR" altLang="en-US" sz="900" dirty="0" err="1"/>
              <a:t>Raw</a:t>
            </a:r>
            <a:r>
              <a:rPr lang="ko-KR" altLang="en-US" sz="900" dirty="0"/>
              <a:t> </a:t>
            </a:r>
            <a:r>
              <a:rPr lang="ko-KR" altLang="en-US" sz="900" dirty="0" err="1"/>
              <a:t>Byte</a:t>
            </a:r>
            <a:r>
              <a:rPr lang="ko-KR" altLang="en-US" sz="900" dirty="0"/>
              <a:t> </a:t>
            </a:r>
            <a:r>
              <a:rPr lang="ko-KR" altLang="en-US" sz="900" dirty="0" err="1"/>
              <a:t>Sequence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Payload</a:t>
            </a:r>
            <a:r>
              <a:rPr lang="ko-KR" altLang="en-US" sz="900" dirty="0"/>
              <a:t>)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SODB (String Of Data Bits)</a:t>
            </a:r>
            <a:endParaRPr lang="ko-KR" altLang="en-US" sz="9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DE351E-A8F5-4F2E-A23A-57663A24D516}"/>
              </a:ext>
            </a:extLst>
          </p:cNvPr>
          <p:cNvGrpSpPr/>
          <p:nvPr/>
        </p:nvGrpSpPr>
        <p:grpSpPr>
          <a:xfrm>
            <a:off x="918613" y="1355913"/>
            <a:ext cx="1719395" cy="504683"/>
            <a:chOff x="1295400" y="2389530"/>
            <a:chExt cx="2984886" cy="876135"/>
          </a:xfrm>
        </p:grpSpPr>
        <p:pic>
          <p:nvPicPr>
            <p:cNvPr id="1028" name="Picture 4" descr="http://1.bp.blogspot.com/-27v8dgAbqR0/TsPgyU8G_SI/AAAAAAAAAKE/8f-R26rWxKU/s400/RBSP_SODB.png">
              <a:extLst>
                <a:ext uri="{FF2B5EF4-FFF2-40B4-BE49-F238E27FC236}">
                  <a16:creationId xmlns:a16="http://schemas.microsoft.com/office/drawing/2014/main" id="{697024D4-F602-4EC9-BC17-2CA3082C04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957" b="30590"/>
            <a:stretch/>
          </p:blipFill>
          <p:spPr bwMode="auto">
            <a:xfrm>
              <a:off x="1299657" y="2389530"/>
              <a:ext cx="2980629" cy="595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27D600E-7C42-429A-892E-15AB045C2C1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04" y="2994978"/>
              <a:ext cx="13314" cy="2706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36B9E74-B4AF-4E2A-8D88-F018051C3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400" y="3022600"/>
              <a:ext cx="19050" cy="2286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F3CC85-8FDC-4B07-8A84-E438E29C6E81}"/>
              </a:ext>
            </a:extLst>
          </p:cNvPr>
          <p:cNvSpPr/>
          <p:nvPr/>
        </p:nvSpPr>
        <p:spPr>
          <a:xfrm>
            <a:off x="300793" y="430384"/>
            <a:ext cx="399759" cy="192821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FC6A17-B481-4296-928E-48AE3AE2C438}"/>
              </a:ext>
            </a:extLst>
          </p:cNvPr>
          <p:cNvSpPr/>
          <p:nvPr/>
        </p:nvSpPr>
        <p:spPr>
          <a:xfrm>
            <a:off x="918613" y="812021"/>
            <a:ext cx="1791126" cy="18207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EBSP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E85ADE-E2B2-437E-B9CC-DAE94504339E}"/>
              </a:ext>
            </a:extLst>
          </p:cNvPr>
          <p:cNvSpPr/>
          <p:nvPr/>
        </p:nvSpPr>
        <p:spPr>
          <a:xfrm>
            <a:off x="1787220" y="1068982"/>
            <a:ext cx="754122" cy="18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EBSPtoRBSP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DE197F-04FC-4DEF-A2A1-3ADBEEB3501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808207" y="994094"/>
            <a:ext cx="5969" cy="2981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9A22D3-8E8E-4589-85A0-6E3FD5BCE627}"/>
              </a:ext>
            </a:extLst>
          </p:cNvPr>
          <p:cNvSpPr/>
          <p:nvPr/>
        </p:nvSpPr>
        <p:spPr>
          <a:xfrm>
            <a:off x="4854890" y="789390"/>
            <a:ext cx="1958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NALU</a:t>
            </a:r>
            <a:r>
              <a:rPr lang="ko-KR" altLang="en-US" sz="800" dirty="0"/>
              <a:t>는 </a:t>
            </a:r>
            <a:r>
              <a:rPr lang="ko-KR" altLang="en-US" sz="800" dirty="0" err="1"/>
              <a:t>스타트코드로</a:t>
            </a:r>
            <a:r>
              <a:rPr lang="ko-KR" altLang="en-US" sz="800" dirty="0"/>
              <a:t> 분리</a:t>
            </a:r>
            <a:r>
              <a:rPr lang="en-US" altLang="ko-KR" sz="800" dirty="0"/>
              <a:t>, EBSP </a:t>
            </a:r>
            <a:r>
              <a:rPr lang="ko-KR" altLang="en-US" sz="800" dirty="0"/>
              <a:t>내부 데이터는 </a:t>
            </a:r>
            <a:r>
              <a:rPr lang="en-US" altLang="ko-KR" sz="800" dirty="0"/>
              <a:t>0x000001</a:t>
            </a:r>
            <a:r>
              <a:rPr lang="ko-KR" altLang="en-US" sz="800" dirty="0"/>
              <a:t> 출현 시 </a:t>
            </a:r>
            <a:r>
              <a:rPr lang="en-US" altLang="ko-KR" sz="800" dirty="0"/>
              <a:t>0x00000301 </a:t>
            </a:r>
            <a:r>
              <a:rPr lang="ko-KR" altLang="en-US" sz="800" dirty="0"/>
              <a:t>로 대체되어 있음 </a:t>
            </a:r>
            <a:r>
              <a:rPr lang="en-US" altLang="ko-KR" sz="800" dirty="0"/>
              <a:t>(</a:t>
            </a:r>
            <a:r>
              <a:rPr lang="ko-KR" altLang="en-US" sz="800" dirty="0"/>
              <a:t>에뮬레이션 방지 목적</a:t>
            </a:r>
            <a:r>
              <a:rPr lang="en-US" altLang="ko-KR" sz="800" dirty="0"/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493588-22FB-468A-A0BF-8E5C854FF0BF}"/>
              </a:ext>
            </a:extLst>
          </p:cNvPr>
          <p:cNvSpPr/>
          <p:nvPr/>
        </p:nvSpPr>
        <p:spPr>
          <a:xfrm>
            <a:off x="2391022" y="2155783"/>
            <a:ext cx="354127" cy="24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D49B84-3FDE-4047-8C69-C21B5F2F1621}"/>
              </a:ext>
            </a:extLst>
          </p:cNvPr>
          <p:cNvSpPr/>
          <p:nvPr/>
        </p:nvSpPr>
        <p:spPr>
          <a:xfrm>
            <a:off x="841814" y="1213040"/>
            <a:ext cx="432766" cy="23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RBSP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C9C5A3-FE18-4443-BA3D-67B75F818444}"/>
              </a:ext>
            </a:extLst>
          </p:cNvPr>
          <p:cNvSpPr/>
          <p:nvPr/>
        </p:nvSpPr>
        <p:spPr>
          <a:xfrm>
            <a:off x="918614" y="1883144"/>
            <a:ext cx="1401846" cy="182073"/>
          </a:xfrm>
          <a:prstGeom prst="rect">
            <a:avLst/>
          </a:prstGeom>
          <a:solidFill>
            <a:srgbClr val="948A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SODB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0CC41F-8038-40CE-961F-21A88E8EC968}"/>
              </a:ext>
            </a:extLst>
          </p:cNvPr>
          <p:cNvSpPr/>
          <p:nvPr/>
        </p:nvSpPr>
        <p:spPr>
          <a:xfrm>
            <a:off x="143591" y="2321417"/>
            <a:ext cx="49888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Strategy 1</a:t>
            </a:r>
            <a:endParaRPr lang="ko-KR" altLang="en-US" sz="11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188BE3-EF34-4375-A793-8F5811445DDB}"/>
              </a:ext>
            </a:extLst>
          </p:cNvPr>
          <p:cNvSpPr/>
          <p:nvPr/>
        </p:nvSpPr>
        <p:spPr>
          <a:xfrm>
            <a:off x="436829" y="2735818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C48846-374D-40CA-B251-C6AA2A8B81B4}"/>
              </a:ext>
            </a:extLst>
          </p:cNvPr>
          <p:cNvSpPr/>
          <p:nvPr/>
        </p:nvSpPr>
        <p:spPr>
          <a:xfrm>
            <a:off x="639146" y="2735818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A017C1-E036-44FC-9807-DEBA4B6BC973}"/>
              </a:ext>
            </a:extLst>
          </p:cNvPr>
          <p:cNvSpPr/>
          <p:nvPr/>
        </p:nvSpPr>
        <p:spPr>
          <a:xfrm>
            <a:off x="1359129" y="2735818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A8E5C6-105D-4A27-A610-D99B0F8912E6}"/>
              </a:ext>
            </a:extLst>
          </p:cNvPr>
          <p:cNvSpPr/>
          <p:nvPr/>
        </p:nvSpPr>
        <p:spPr>
          <a:xfrm>
            <a:off x="1561447" y="2735818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770B3A-DABA-4B4C-87BD-33E32A7169C8}"/>
              </a:ext>
            </a:extLst>
          </p:cNvPr>
          <p:cNvGrpSpPr/>
          <p:nvPr/>
        </p:nvGrpSpPr>
        <p:grpSpPr>
          <a:xfrm>
            <a:off x="2845777" y="2639555"/>
            <a:ext cx="1154724" cy="446276"/>
            <a:chOff x="1975503" y="2205017"/>
            <a:chExt cx="967504" cy="37392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001260-E57B-42E9-ACF8-27A46ACF71F5}"/>
                </a:ext>
              </a:extLst>
            </p:cNvPr>
            <p:cNvSpPr/>
            <p:nvPr/>
          </p:nvSpPr>
          <p:spPr>
            <a:xfrm>
              <a:off x="1975503" y="2223892"/>
              <a:ext cx="177084" cy="152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/>
                <a:t>v1</a:t>
              </a:r>
              <a:endParaRPr lang="ko-KR" altLang="en-US" sz="9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D34A662-1E20-4F1D-8E9C-452D21636C21}"/>
                </a:ext>
              </a:extLst>
            </p:cNvPr>
            <p:cNvSpPr/>
            <p:nvPr/>
          </p:nvSpPr>
          <p:spPr>
            <a:xfrm>
              <a:off x="1975503" y="2398023"/>
              <a:ext cx="177084" cy="152553"/>
            </a:xfrm>
            <a:prstGeom prst="rect">
              <a:avLst/>
            </a:prstGeom>
            <a:solidFill>
              <a:srgbClr val="EAB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/>
                <a:t>v2</a:t>
              </a:r>
              <a:endParaRPr lang="ko-KR" altLang="en-US" sz="9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B39D5F2-73A5-4301-BC60-006BD44C9C86}"/>
                </a:ext>
              </a:extLst>
            </p:cNvPr>
            <p:cNvSpPr/>
            <p:nvPr/>
          </p:nvSpPr>
          <p:spPr>
            <a:xfrm>
              <a:off x="2104992" y="2205017"/>
              <a:ext cx="838015" cy="373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/>
                <a:t>: </a:t>
              </a:r>
              <a:r>
                <a:rPr lang="ko-KR" altLang="en-US" sz="800" dirty="0"/>
                <a:t>보여질 더미</a:t>
              </a:r>
              <a:r>
                <a:rPr lang="en-US" altLang="ko-KR" sz="800" dirty="0"/>
                <a:t>.bin</a:t>
              </a:r>
            </a:p>
            <a:p>
              <a:endParaRPr lang="en-US" altLang="ko-KR" sz="700" dirty="0"/>
            </a:p>
            <a:p>
              <a:r>
                <a:rPr lang="en-US" altLang="ko-KR" sz="800" dirty="0"/>
                <a:t>: </a:t>
              </a:r>
              <a:r>
                <a:rPr lang="ko-KR" altLang="en-US" sz="800" dirty="0" err="1"/>
                <a:t>히든영상</a:t>
              </a:r>
              <a:r>
                <a:rPr lang="en-US" altLang="ko-KR" sz="800" dirty="0"/>
                <a:t>.bin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2C55894-87D4-4503-A36F-C9F723B07941}"/>
              </a:ext>
            </a:extLst>
          </p:cNvPr>
          <p:cNvSpPr/>
          <p:nvPr/>
        </p:nvSpPr>
        <p:spPr>
          <a:xfrm>
            <a:off x="436829" y="3203821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17A0DD-B251-4E01-8BD1-0FA84200654F}"/>
              </a:ext>
            </a:extLst>
          </p:cNvPr>
          <p:cNvSpPr/>
          <p:nvPr/>
        </p:nvSpPr>
        <p:spPr>
          <a:xfrm>
            <a:off x="639146" y="3203821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40364-1641-46F0-8903-430DD90E8172}"/>
              </a:ext>
            </a:extLst>
          </p:cNvPr>
          <p:cNvSpPr/>
          <p:nvPr/>
        </p:nvSpPr>
        <p:spPr>
          <a:xfrm>
            <a:off x="1359129" y="3203821"/>
            <a:ext cx="719983" cy="182073"/>
          </a:xfrm>
          <a:prstGeom prst="rect">
            <a:avLst/>
          </a:prstGeom>
          <a:solidFill>
            <a:srgbClr val="EAB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v2</a:t>
            </a:r>
            <a:endParaRPr lang="ko-KR" altLang="en-US" sz="9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A77A389-3D48-4E25-848D-F696CB721E03}"/>
              </a:ext>
            </a:extLst>
          </p:cNvPr>
          <p:cNvCxnSpPr>
            <a:cxnSpLocks/>
          </p:cNvCxnSpPr>
          <p:nvPr/>
        </p:nvCxnSpPr>
        <p:spPr>
          <a:xfrm>
            <a:off x="1453449" y="2954299"/>
            <a:ext cx="0" cy="1745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2291FDF-AA83-4AA6-B00B-4176FE007BEA}"/>
              </a:ext>
            </a:extLst>
          </p:cNvPr>
          <p:cNvSpPr/>
          <p:nvPr/>
        </p:nvSpPr>
        <p:spPr>
          <a:xfrm>
            <a:off x="2076803" y="3203821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226B12-FA67-451E-B1C5-B4580802090A}"/>
              </a:ext>
            </a:extLst>
          </p:cNvPr>
          <p:cNvSpPr/>
          <p:nvPr/>
        </p:nvSpPr>
        <p:spPr>
          <a:xfrm>
            <a:off x="2279121" y="3203821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0BB413-DEC4-4534-8B08-F864B134D25A}"/>
              </a:ext>
            </a:extLst>
          </p:cNvPr>
          <p:cNvSpPr/>
          <p:nvPr/>
        </p:nvSpPr>
        <p:spPr>
          <a:xfrm>
            <a:off x="2999104" y="3203821"/>
            <a:ext cx="719983" cy="182073"/>
          </a:xfrm>
          <a:prstGeom prst="rect">
            <a:avLst/>
          </a:prstGeom>
          <a:solidFill>
            <a:srgbClr val="EAB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v2</a:t>
            </a:r>
            <a:endParaRPr lang="ko-KR" altLang="en-US" sz="9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01FAF95-C25A-48AF-ADD7-4B9583D28375}"/>
              </a:ext>
            </a:extLst>
          </p:cNvPr>
          <p:cNvSpPr/>
          <p:nvPr/>
        </p:nvSpPr>
        <p:spPr>
          <a:xfrm>
            <a:off x="1471594" y="2954299"/>
            <a:ext cx="4972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변조</a:t>
            </a:r>
            <a:endParaRPr lang="en-US" altLang="ko-KR" sz="8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E191A7-7CC9-4D46-9EBB-13C0E160D202}"/>
              </a:ext>
            </a:extLst>
          </p:cNvPr>
          <p:cNvSpPr/>
          <p:nvPr/>
        </p:nvSpPr>
        <p:spPr>
          <a:xfrm>
            <a:off x="280759" y="3519228"/>
            <a:ext cx="2758467" cy="231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/>
              <a:t>- V1</a:t>
            </a:r>
            <a:r>
              <a:rPr lang="ko-KR" altLang="en-US" sz="800" dirty="0"/>
              <a:t>의 끝지점을 </a:t>
            </a:r>
            <a:r>
              <a:rPr lang="ko-KR" altLang="en-US" sz="800" dirty="0" err="1"/>
              <a:t>디코더를</a:t>
            </a:r>
            <a:r>
              <a:rPr lang="ko-KR" altLang="en-US" sz="800" dirty="0"/>
              <a:t> 통해 찾을 수 </a:t>
            </a:r>
            <a:r>
              <a:rPr lang="ko-KR" altLang="en-US" sz="800" dirty="0" err="1"/>
              <a:t>있을거라</a:t>
            </a:r>
            <a:r>
              <a:rPr lang="ko-KR" altLang="en-US" sz="800" dirty="0"/>
              <a:t> 생각했지만 찾기 </a:t>
            </a:r>
            <a:r>
              <a:rPr lang="ko-KR" altLang="en-US" sz="800" dirty="0" err="1"/>
              <a:t>매우매우</a:t>
            </a:r>
            <a:r>
              <a:rPr lang="ko-KR" altLang="en-US" sz="800" dirty="0"/>
              <a:t> 번거로워</a:t>
            </a:r>
            <a:r>
              <a:rPr lang="en-US" altLang="ko-KR" sz="800" dirty="0"/>
              <a:t>…</a:t>
            </a:r>
          </a:p>
          <a:p>
            <a:pPr marL="0" lvl="2">
              <a:lnSpc>
                <a:spcPct val="120000"/>
              </a:lnSpc>
            </a:pPr>
            <a:r>
              <a:rPr lang="ko-KR" altLang="en-US" sz="800" dirty="0"/>
              <a:t>가변길이 이므로 일일이 </a:t>
            </a:r>
            <a:r>
              <a:rPr lang="en-US" altLang="ko-KR" sz="800" dirty="0" err="1"/>
              <a:t>jm</a:t>
            </a:r>
            <a:r>
              <a:rPr lang="ko-KR" altLang="en-US" sz="800" dirty="0"/>
              <a:t>코드 상에서 디코딩 끝난 지점을 찾아야함</a:t>
            </a:r>
            <a:r>
              <a:rPr lang="en-US" altLang="ko-KR" sz="800" dirty="0"/>
              <a:t>, </a:t>
            </a:r>
            <a:r>
              <a:rPr lang="en-US" altLang="ko-KR" sz="800" dirty="0" err="1"/>
              <a:t>jm</a:t>
            </a:r>
            <a:r>
              <a:rPr lang="ko-KR" altLang="en-US" sz="800" dirty="0"/>
              <a:t>에서 </a:t>
            </a:r>
            <a:r>
              <a:rPr lang="en-US" altLang="ko-KR" sz="800" dirty="0"/>
              <a:t>NALU</a:t>
            </a:r>
            <a:r>
              <a:rPr lang="ko-KR" altLang="en-US" sz="800" dirty="0"/>
              <a:t>의 처리는 크게 </a:t>
            </a:r>
            <a:r>
              <a:rPr lang="en-US" altLang="ko-KR" sz="800" dirty="0"/>
              <a:t>read </a:t>
            </a:r>
            <a:r>
              <a:rPr lang="ko-KR" altLang="en-US" sz="800" dirty="0"/>
              <a:t>과정과 </a:t>
            </a:r>
            <a:r>
              <a:rPr lang="en-US" altLang="ko-KR" sz="800" dirty="0"/>
              <a:t>decode </a:t>
            </a:r>
            <a:r>
              <a:rPr lang="ko-KR" altLang="en-US" sz="800" dirty="0"/>
              <a:t>과정으로 나눠져 있어</a:t>
            </a:r>
            <a:r>
              <a:rPr lang="en-US" altLang="ko-KR" sz="800" dirty="0"/>
              <a:t>.</a:t>
            </a:r>
          </a:p>
          <a:p>
            <a:pPr marL="0" lvl="2">
              <a:lnSpc>
                <a:spcPct val="120000"/>
              </a:lnSpc>
            </a:pPr>
            <a:endParaRPr lang="en-US" altLang="ko-KR" sz="300" dirty="0"/>
          </a:p>
          <a:p>
            <a:pPr marL="0" lvl="2">
              <a:lnSpc>
                <a:spcPct val="120000"/>
              </a:lnSpc>
            </a:pPr>
            <a:r>
              <a:rPr lang="en-US" altLang="ko-KR" sz="800" dirty="0"/>
              <a:t>- NALU (IDR, P, B </a:t>
            </a:r>
            <a:r>
              <a:rPr lang="ko-KR" altLang="en-US" sz="800" dirty="0" err="1"/>
              <a:t>픽쳐와</a:t>
            </a:r>
            <a:r>
              <a:rPr lang="ko-KR" altLang="en-US" sz="800" dirty="0"/>
              <a:t> </a:t>
            </a:r>
            <a:r>
              <a:rPr lang="en-US" altLang="ko-KR" sz="800" dirty="0"/>
              <a:t>SPS, PPS) </a:t>
            </a:r>
            <a:r>
              <a:rPr lang="ko-KR" altLang="en-US" sz="800" dirty="0"/>
              <a:t>중 </a:t>
            </a:r>
            <a:r>
              <a:rPr lang="en-US" altLang="ko-KR" sz="800" dirty="0"/>
              <a:t>SPS, PPS</a:t>
            </a:r>
            <a:r>
              <a:rPr lang="ko-KR" altLang="en-US" sz="800" dirty="0"/>
              <a:t>는 </a:t>
            </a:r>
            <a:r>
              <a:rPr lang="en-US" altLang="ko-KR" sz="800" dirty="0"/>
              <a:t>read </a:t>
            </a:r>
            <a:r>
              <a:rPr lang="ko-KR" altLang="en-US" sz="800" dirty="0"/>
              <a:t>과정만으로 끝남 </a:t>
            </a:r>
            <a:r>
              <a:rPr lang="en-US" altLang="ko-KR" sz="800" dirty="0"/>
              <a:t>but </a:t>
            </a:r>
            <a:r>
              <a:rPr lang="ko-KR" altLang="en-US" sz="800" dirty="0" err="1"/>
              <a:t>픽쳐들은</a:t>
            </a:r>
            <a:r>
              <a:rPr lang="ko-KR" altLang="en-US" sz="800" dirty="0"/>
              <a:t> </a:t>
            </a:r>
            <a:r>
              <a:rPr lang="en-US" altLang="ko-KR" sz="800" dirty="0"/>
              <a:t>decode </a:t>
            </a:r>
            <a:r>
              <a:rPr lang="ko-KR" altLang="en-US" sz="800" dirty="0"/>
              <a:t>함수까지 뜯어봐야 함 </a:t>
            </a:r>
            <a:r>
              <a:rPr lang="ko-KR" altLang="en-US" sz="800" dirty="0" err="1"/>
              <a:t>찾을게</a:t>
            </a:r>
            <a:r>
              <a:rPr lang="ko-KR" altLang="en-US" sz="800" dirty="0"/>
              <a:t> 너무 많아 포기</a:t>
            </a:r>
            <a:endParaRPr lang="en-US" altLang="ko-KR" sz="800" dirty="0"/>
          </a:p>
          <a:p>
            <a:pPr marL="0" lvl="2">
              <a:lnSpc>
                <a:spcPct val="120000"/>
              </a:lnSpc>
            </a:pPr>
            <a:endParaRPr lang="en-US" altLang="ko-KR" sz="300" dirty="0"/>
          </a:p>
          <a:p>
            <a:pPr marL="0" lvl="2">
              <a:lnSpc>
                <a:spcPct val="120000"/>
              </a:lnSpc>
            </a:pPr>
            <a:r>
              <a:rPr lang="en-US" altLang="ko-KR" sz="800" dirty="0"/>
              <a:t>- </a:t>
            </a:r>
            <a:r>
              <a:rPr lang="ko-KR" altLang="en-US" sz="800" dirty="0"/>
              <a:t>심지어 </a:t>
            </a:r>
            <a:r>
              <a:rPr lang="en-US" altLang="ko-KR" sz="800" dirty="0"/>
              <a:t>JM</a:t>
            </a:r>
            <a:r>
              <a:rPr lang="ko-KR" altLang="en-US" sz="800" dirty="0"/>
              <a:t>에선 </a:t>
            </a:r>
            <a:r>
              <a:rPr lang="en-US" altLang="ko-KR" sz="800" dirty="0"/>
              <a:t>v1</a:t>
            </a:r>
            <a:r>
              <a:rPr lang="ko-KR" altLang="en-US" sz="800" dirty="0"/>
              <a:t>의 </a:t>
            </a:r>
            <a:r>
              <a:rPr lang="en-US" altLang="ko-KR" sz="800" dirty="0"/>
              <a:t>PPS</a:t>
            </a:r>
            <a:r>
              <a:rPr lang="ko-KR" altLang="en-US" sz="800" dirty="0"/>
              <a:t>나 </a:t>
            </a:r>
            <a:r>
              <a:rPr lang="en-US" altLang="ko-KR" sz="800" dirty="0"/>
              <a:t>SEI message</a:t>
            </a:r>
            <a:r>
              <a:rPr lang="ko-KR" altLang="en-US" sz="800" dirty="0"/>
              <a:t> 뒤에 뭘 붙이던 무조건 </a:t>
            </a:r>
            <a:r>
              <a:rPr lang="ko-KR" altLang="en-US" sz="800" dirty="0" err="1"/>
              <a:t>오류남</a:t>
            </a:r>
            <a:r>
              <a:rPr lang="en-US" altLang="ko-KR" sz="800" dirty="0"/>
              <a:t>!</a:t>
            </a:r>
          </a:p>
          <a:p>
            <a:pPr marL="0" lvl="2">
              <a:lnSpc>
                <a:spcPct val="120000"/>
              </a:lnSpc>
            </a:pPr>
            <a:r>
              <a:rPr lang="en-US" altLang="ko-KR" sz="800" dirty="0"/>
              <a:t>But </a:t>
            </a:r>
            <a:r>
              <a:rPr lang="ko-KR" altLang="en-US" sz="800" dirty="0"/>
              <a:t>이 오류는 </a:t>
            </a:r>
            <a:r>
              <a:rPr lang="ko-KR" altLang="en-US" sz="800" dirty="0" err="1"/>
              <a:t>팟플레이어에선</a:t>
            </a:r>
            <a:r>
              <a:rPr lang="ko-KR" altLang="en-US" sz="800" dirty="0"/>
              <a:t> 발생</a:t>
            </a:r>
            <a:r>
              <a:rPr lang="en-US" altLang="ko-KR" sz="800" dirty="0"/>
              <a:t>x</a:t>
            </a:r>
            <a:r>
              <a:rPr lang="ko-KR" altLang="en-US" sz="800" dirty="0"/>
              <a:t> </a:t>
            </a:r>
            <a:r>
              <a:rPr lang="en-US" altLang="ko-KR" sz="800" dirty="0"/>
              <a:t>, </a:t>
            </a:r>
            <a:r>
              <a:rPr lang="ko-KR" altLang="en-US" sz="800" dirty="0"/>
              <a:t>번거롭더라도 </a:t>
            </a:r>
            <a:r>
              <a:rPr lang="en-US" altLang="ko-KR" sz="800" dirty="0"/>
              <a:t>JM</a:t>
            </a:r>
            <a:r>
              <a:rPr lang="ko-KR" altLang="en-US" sz="800" dirty="0"/>
              <a:t>을 타겟 레퍼런스 </a:t>
            </a:r>
            <a:r>
              <a:rPr lang="ko-KR" altLang="en-US" sz="800" dirty="0" err="1"/>
              <a:t>디코더로</a:t>
            </a:r>
            <a:r>
              <a:rPr lang="ko-KR" altLang="en-US" sz="800" dirty="0"/>
              <a:t> 설정하기로 결심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-&gt; strategy 2 </a:t>
            </a:r>
            <a:r>
              <a:rPr lang="ko-KR" altLang="en-US" sz="800" dirty="0"/>
              <a:t>를 수행하기로 결정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8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AD7454-1311-4083-9776-D3728B999FF3}"/>
              </a:ext>
            </a:extLst>
          </p:cNvPr>
          <p:cNvSpPr/>
          <p:nvPr/>
        </p:nvSpPr>
        <p:spPr>
          <a:xfrm>
            <a:off x="143591" y="6082420"/>
            <a:ext cx="49888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Strategy 2</a:t>
            </a:r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6715875-F7D1-4CC4-BCDB-68B3DCE667C2}"/>
              </a:ext>
            </a:extLst>
          </p:cNvPr>
          <p:cNvSpPr/>
          <p:nvPr/>
        </p:nvSpPr>
        <p:spPr>
          <a:xfrm>
            <a:off x="436829" y="6495814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DC87A64-18EF-4F1D-85CE-6BB2C666A578}"/>
              </a:ext>
            </a:extLst>
          </p:cNvPr>
          <p:cNvSpPr/>
          <p:nvPr/>
        </p:nvSpPr>
        <p:spPr>
          <a:xfrm>
            <a:off x="639146" y="6495814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541F65-0206-40DC-AF76-5FED29FF36BE}"/>
              </a:ext>
            </a:extLst>
          </p:cNvPr>
          <p:cNvSpPr/>
          <p:nvPr/>
        </p:nvSpPr>
        <p:spPr>
          <a:xfrm>
            <a:off x="1359129" y="6495814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A7E055A-812E-4F6E-B7F7-5A8C403A6543}"/>
              </a:ext>
            </a:extLst>
          </p:cNvPr>
          <p:cNvSpPr/>
          <p:nvPr/>
        </p:nvSpPr>
        <p:spPr>
          <a:xfrm>
            <a:off x="1561447" y="6495814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E0A0E65-D72D-4FE9-97CA-957EBC9E6501}"/>
              </a:ext>
            </a:extLst>
          </p:cNvPr>
          <p:cNvGrpSpPr/>
          <p:nvPr/>
        </p:nvGrpSpPr>
        <p:grpSpPr>
          <a:xfrm>
            <a:off x="2845776" y="6399551"/>
            <a:ext cx="1649938" cy="446276"/>
            <a:chOff x="1975503" y="2205017"/>
            <a:chExt cx="1382428" cy="37392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9905376-CD71-4ADB-B42E-0A228D1B12E3}"/>
                </a:ext>
              </a:extLst>
            </p:cNvPr>
            <p:cNvSpPr/>
            <p:nvPr/>
          </p:nvSpPr>
          <p:spPr>
            <a:xfrm>
              <a:off x="1975503" y="2223892"/>
              <a:ext cx="177084" cy="152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/>
                <a:t>v1</a:t>
              </a:r>
              <a:endParaRPr lang="ko-KR" altLang="en-US" sz="9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4786308-694C-46EA-80EA-538434581283}"/>
                </a:ext>
              </a:extLst>
            </p:cNvPr>
            <p:cNvSpPr/>
            <p:nvPr/>
          </p:nvSpPr>
          <p:spPr>
            <a:xfrm>
              <a:off x="1975503" y="2398023"/>
              <a:ext cx="177084" cy="1525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/>
                <a:t>v2</a:t>
              </a:r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20D0A75-FC62-4E5F-8318-28BB4D1AF084}"/>
                </a:ext>
              </a:extLst>
            </p:cNvPr>
            <p:cNvSpPr/>
            <p:nvPr/>
          </p:nvSpPr>
          <p:spPr>
            <a:xfrm>
              <a:off x="2104992" y="2205017"/>
              <a:ext cx="1252939" cy="373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/>
                <a:t>: </a:t>
              </a:r>
              <a:r>
                <a:rPr lang="ko-KR" altLang="en-US" sz="800" dirty="0"/>
                <a:t>보여질 더미</a:t>
              </a:r>
              <a:r>
                <a:rPr lang="en-US" altLang="ko-KR" sz="800" dirty="0"/>
                <a:t>.bin</a:t>
              </a:r>
            </a:p>
            <a:p>
              <a:endParaRPr lang="en-US" altLang="ko-KR" sz="700" dirty="0"/>
            </a:p>
            <a:p>
              <a:r>
                <a:rPr lang="en-US" altLang="ko-KR" sz="800" dirty="0"/>
                <a:t>: </a:t>
              </a:r>
              <a:r>
                <a:rPr lang="ko-KR" altLang="en-US" sz="800" b="1" dirty="0" err="1"/>
                <a:t>히든영상</a:t>
              </a:r>
              <a:r>
                <a:rPr lang="en-US" altLang="ko-KR" sz="800" b="1" dirty="0"/>
                <a:t>_</a:t>
              </a:r>
              <a:r>
                <a:rPr lang="ko-KR" altLang="en-US" sz="800" b="1" dirty="0" err="1"/>
                <a:t>역바이트순</a:t>
              </a:r>
              <a:r>
                <a:rPr lang="en-US" altLang="ko-KR" sz="800" b="1" dirty="0"/>
                <a:t>.</a:t>
              </a:r>
              <a:r>
                <a:rPr lang="en-US" altLang="ko-KR" sz="800" dirty="0"/>
                <a:t>bin</a:t>
              </a: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C29BADC-963B-440E-9667-F72A3C72A127}"/>
              </a:ext>
            </a:extLst>
          </p:cNvPr>
          <p:cNvSpPr/>
          <p:nvPr/>
        </p:nvSpPr>
        <p:spPr>
          <a:xfrm>
            <a:off x="436829" y="6963817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290F8D5-6CCA-4BCD-90A1-8860ABF7BB84}"/>
              </a:ext>
            </a:extLst>
          </p:cNvPr>
          <p:cNvSpPr/>
          <p:nvPr/>
        </p:nvSpPr>
        <p:spPr>
          <a:xfrm>
            <a:off x="639146" y="6963817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A269305-470A-4C55-97D6-43BA22456CA9}"/>
              </a:ext>
            </a:extLst>
          </p:cNvPr>
          <p:cNvSpPr/>
          <p:nvPr/>
        </p:nvSpPr>
        <p:spPr>
          <a:xfrm>
            <a:off x="1359129" y="6963817"/>
            <a:ext cx="719983" cy="182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v2</a:t>
            </a:r>
            <a:endParaRPr lang="ko-KR" altLang="en-US" sz="9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1EC7EF9-1FAE-4D27-B628-1424A3D55897}"/>
              </a:ext>
            </a:extLst>
          </p:cNvPr>
          <p:cNvCxnSpPr>
            <a:cxnSpLocks/>
          </p:cNvCxnSpPr>
          <p:nvPr/>
        </p:nvCxnSpPr>
        <p:spPr>
          <a:xfrm>
            <a:off x="1453449" y="6714295"/>
            <a:ext cx="0" cy="1745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829AD72-6A06-4237-B001-261AD5F27A2D}"/>
              </a:ext>
            </a:extLst>
          </p:cNvPr>
          <p:cNvSpPr/>
          <p:nvPr/>
        </p:nvSpPr>
        <p:spPr>
          <a:xfrm>
            <a:off x="2076803" y="6963817"/>
            <a:ext cx="202317" cy="182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SC</a:t>
            </a:r>
            <a:endParaRPr lang="ko-KR" altLang="en-US" sz="9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4CB44F-4C96-4728-8CC1-BC963FED3057}"/>
              </a:ext>
            </a:extLst>
          </p:cNvPr>
          <p:cNvSpPr/>
          <p:nvPr/>
        </p:nvSpPr>
        <p:spPr>
          <a:xfrm>
            <a:off x="2279121" y="6963817"/>
            <a:ext cx="719983" cy="182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v1</a:t>
            </a:r>
            <a:endParaRPr lang="ko-KR" altLang="en-US" sz="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D67F10-271C-4E21-9718-63458FAEEDD4}"/>
              </a:ext>
            </a:extLst>
          </p:cNvPr>
          <p:cNvSpPr/>
          <p:nvPr/>
        </p:nvSpPr>
        <p:spPr>
          <a:xfrm>
            <a:off x="2999104" y="6963817"/>
            <a:ext cx="719983" cy="182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NALU v2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32CF220-442C-4F6E-8639-B6D5C6CF8CD6}"/>
              </a:ext>
            </a:extLst>
          </p:cNvPr>
          <p:cNvSpPr/>
          <p:nvPr/>
        </p:nvSpPr>
        <p:spPr>
          <a:xfrm>
            <a:off x="1471594" y="6714295"/>
            <a:ext cx="4972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변조</a:t>
            </a:r>
            <a:endParaRPr lang="en-US" altLang="ko-KR" sz="8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E76E9CC-5D23-45B9-B255-441727E1C36A}"/>
              </a:ext>
            </a:extLst>
          </p:cNvPr>
          <p:cNvSpPr/>
          <p:nvPr/>
        </p:nvSpPr>
        <p:spPr>
          <a:xfrm>
            <a:off x="252836" y="7179968"/>
            <a:ext cx="5857451" cy="2408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+ </a:t>
            </a:r>
            <a:r>
              <a:rPr lang="ko-KR" altLang="en-US" sz="800" dirty="0"/>
              <a:t>구현하기 쉽다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5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- v1</a:t>
            </a:r>
            <a:r>
              <a:rPr lang="ko-KR" altLang="en-US" sz="800" dirty="0"/>
              <a:t>의 </a:t>
            </a:r>
            <a:r>
              <a:rPr lang="en-US" altLang="ko-KR" sz="800" dirty="0"/>
              <a:t>PPS</a:t>
            </a:r>
            <a:r>
              <a:rPr lang="ko-KR" altLang="en-US" sz="800" dirty="0"/>
              <a:t>와 </a:t>
            </a:r>
            <a:r>
              <a:rPr lang="en-US" altLang="ko-KR" sz="800" dirty="0"/>
              <a:t>SEI message</a:t>
            </a:r>
            <a:r>
              <a:rPr lang="ko-KR" altLang="en-US" sz="800" dirty="0"/>
              <a:t> 뒤에 뭘 붙이면 </a:t>
            </a:r>
            <a:r>
              <a:rPr lang="ko-KR" altLang="en-US" sz="800" dirty="0" err="1"/>
              <a:t>오류나는건</a:t>
            </a:r>
            <a:r>
              <a:rPr lang="ko-KR" altLang="en-US" sz="800" dirty="0"/>
              <a:t> 여전</a:t>
            </a:r>
            <a:r>
              <a:rPr lang="en-US" altLang="ko-KR" sz="800" dirty="0"/>
              <a:t>!!</a:t>
            </a:r>
          </a:p>
          <a:p>
            <a:pPr>
              <a:lnSpc>
                <a:spcPct val="120000"/>
              </a:lnSpc>
            </a:pPr>
            <a:r>
              <a:rPr lang="en-US" altLang="ko-KR" sz="800" dirty="0"/>
              <a:t>       -&gt; v1</a:t>
            </a:r>
            <a:r>
              <a:rPr lang="ko-KR" altLang="en-US" sz="800" dirty="0"/>
              <a:t>의 </a:t>
            </a:r>
            <a:r>
              <a:rPr lang="en-US" altLang="ko-KR" sz="800" dirty="0"/>
              <a:t>PPS</a:t>
            </a:r>
            <a:r>
              <a:rPr lang="ko-KR" altLang="en-US" sz="800" dirty="0"/>
              <a:t>와 </a:t>
            </a:r>
            <a:r>
              <a:rPr lang="en-US" altLang="ko-KR" sz="800" dirty="0"/>
              <a:t>SEI</a:t>
            </a:r>
            <a:r>
              <a:rPr lang="ko-KR" altLang="en-US" sz="800" dirty="0"/>
              <a:t>는 헤더를 인식해서 단독 </a:t>
            </a:r>
            <a:r>
              <a:rPr lang="en-US" altLang="ko-KR" sz="800" dirty="0"/>
              <a:t>NALU</a:t>
            </a:r>
            <a:r>
              <a:rPr lang="ko-KR" altLang="en-US" sz="800" dirty="0"/>
              <a:t>를 사용하도록 구현 </a:t>
            </a:r>
            <a:r>
              <a:rPr lang="en-US" altLang="ko-KR" sz="800" dirty="0"/>
              <a:t>-&gt; v1</a:t>
            </a:r>
            <a:r>
              <a:rPr lang="ko-KR" altLang="en-US" sz="800" dirty="0"/>
              <a:t>디코딩은 잘 됨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5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- v2</a:t>
            </a:r>
            <a:r>
              <a:rPr lang="ko-KR" altLang="en-US" sz="800" dirty="0"/>
              <a:t> 디코딩 시 </a:t>
            </a:r>
            <a:r>
              <a:rPr lang="en-US" altLang="ko-KR" sz="800" dirty="0"/>
              <a:t>v2</a:t>
            </a:r>
            <a:r>
              <a:rPr lang="ko-KR" altLang="en-US" sz="800" dirty="0"/>
              <a:t>의 </a:t>
            </a:r>
            <a:r>
              <a:rPr lang="en-US" altLang="ko-KR" sz="800" dirty="0"/>
              <a:t>PPS</a:t>
            </a:r>
            <a:r>
              <a:rPr lang="ko-KR" altLang="en-US" sz="800" dirty="0"/>
              <a:t>와 </a:t>
            </a:r>
            <a:r>
              <a:rPr lang="en-US" altLang="ko-KR" sz="800" dirty="0"/>
              <a:t>SEI </a:t>
            </a:r>
            <a:r>
              <a:rPr lang="ko-KR" altLang="en-US" sz="800" dirty="0"/>
              <a:t>뒤에 </a:t>
            </a:r>
            <a:r>
              <a:rPr lang="en-US" altLang="ko-KR" sz="800" dirty="0"/>
              <a:t>v1</a:t>
            </a:r>
            <a:r>
              <a:rPr lang="ko-KR" altLang="en-US" sz="800" dirty="0"/>
              <a:t>이 붙어있게 되므로 오류를 피하기 위해 나만 인식할 수 있는 종료 코드를 붙이기로 함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       -&gt; </a:t>
            </a:r>
            <a:r>
              <a:rPr lang="ko-KR" altLang="en-US" sz="800" dirty="0"/>
              <a:t>굿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- EBSP v2</a:t>
            </a:r>
            <a:r>
              <a:rPr lang="ko-KR" altLang="en-US" sz="800" dirty="0"/>
              <a:t>에 존재하던 </a:t>
            </a:r>
            <a:r>
              <a:rPr lang="en-US" altLang="ko-KR" sz="800" dirty="0"/>
              <a:t>01 00 00 </a:t>
            </a:r>
            <a:r>
              <a:rPr lang="ko-KR" altLang="en-US" sz="800" dirty="0"/>
              <a:t>들이 뒤집어져 </a:t>
            </a:r>
            <a:r>
              <a:rPr lang="ko-KR" altLang="en-US" sz="800" dirty="0" err="1"/>
              <a:t>스타트코드로</a:t>
            </a:r>
            <a:r>
              <a:rPr lang="ko-KR" altLang="en-US" sz="800" dirty="0"/>
              <a:t> </a:t>
            </a:r>
            <a:r>
              <a:rPr lang="ko-KR" altLang="en-US" sz="800" dirty="0" err="1"/>
              <a:t>인식되버리는</a:t>
            </a:r>
            <a:r>
              <a:rPr lang="ko-KR" altLang="en-US" sz="800" dirty="0"/>
              <a:t> 현상 간혹 발생함 </a:t>
            </a:r>
            <a:r>
              <a:rPr lang="en-US" altLang="ko-KR" sz="800" dirty="0"/>
              <a:t>-&gt; SC</a:t>
            </a:r>
            <a:r>
              <a:rPr lang="ko-KR" altLang="en-US" sz="800" dirty="0"/>
              <a:t>를 </a:t>
            </a:r>
            <a:r>
              <a:rPr lang="en-US" altLang="ko-KR" sz="800" dirty="0"/>
              <a:t>4byte</a:t>
            </a:r>
            <a:r>
              <a:rPr lang="ko-KR" altLang="en-US" sz="800" dirty="0"/>
              <a:t>로 삽입해서 가능성 줄임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5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- </a:t>
            </a:r>
            <a:r>
              <a:rPr lang="ko-KR" altLang="en-US" sz="800" dirty="0"/>
              <a:t>다 만들고 검토 중 수</a:t>
            </a:r>
            <a:r>
              <a:rPr lang="en-US" altLang="ko-KR" sz="800" dirty="0"/>
              <a:t>MB</a:t>
            </a:r>
            <a:r>
              <a:rPr lang="ko-KR" altLang="en-US" sz="800" dirty="0"/>
              <a:t>의 긴 시퀀스로 할 시 </a:t>
            </a:r>
            <a:r>
              <a:rPr lang="en-US" altLang="ko-KR" sz="800" dirty="0"/>
              <a:t>v2</a:t>
            </a:r>
            <a:r>
              <a:rPr lang="ko-KR" altLang="en-US" sz="800" dirty="0"/>
              <a:t>에서 </a:t>
            </a:r>
            <a:r>
              <a:rPr lang="en-US" altLang="ko-KR" sz="800" dirty="0"/>
              <a:t>000001, 000002, 000003 </a:t>
            </a:r>
            <a:r>
              <a:rPr lang="ko-KR" altLang="en-US" sz="800" dirty="0"/>
              <a:t>패턴 다수 발생 디코딩이 안되는 현상이 자꾸 발생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en-US" altLang="ko-KR" sz="800" dirty="0"/>
              <a:t>        -&gt; </a:t>
            </a:r>
            <a:r>
              <a:rPr lang="ko-KR" altLang="en-US" sz="800" dirty="0" err="1"/>
              <a:t>현타와서</a:t>
            </a:r>
            <a:r>
              <a:rPr lang="ko-KR" altLang="en-US" sz="800" dirty="0"/>
              <a:t> </a:t>
            </a:r>
            <a:r>
              <a:rPr lang="en-US" altLang="ko-KR" sz="800" dirty="0"/>
              <a:t>strategy 1 </a:t>
            </a:r>
            <a:r>
              <a:rPr lang="ko-KR" altLang="en-US" sz="800" dirty="0"/>
              <a:t>방법으로 다시 전환 시도 해보았으나 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ko-KR" altLang="en-US" sz="800" dirty="0"/>
              <a:t>             </a:t>
            </a:r>
            <a:r>
              <a:rPr lang="ko-KR" altLang="en-US" sz="800" dirty="0" err="1"/>
              <a:t>디코더</a:t>
            </a:r>
            <a:r>
              <a:rPr lang="ko-KR" altLang="en-US" sz="800" dirty="0"/>
              <a:t> 코드상에서 </a:t>
            </a:r>
            <a:r>
              <a:rPr lang="en-US" altLang="ko-KR" sz="800" dirty="0"/>
              <a:t>v1</a:t>
            </a:r>
            <a:r>
              <a:rPr lang="ko-KR" altLang="en-US" sz="800" dirty="0"/>
              <a:t>의 끝 지점을 알아내야 한다</a:t>
            </a:r>
            <a:r>
              <a:rPr lang="en-US" altLang="ko-KR" sz="800" dirty="0"/>
              <a:t>..! MB</a:t>
            </a:r>
            <a:r>
              <a:rPr lang="ko-KR" altLang="en-US" sz="800" dirty="0"/>
              <a:t>개수를 세어서 </a:t>
            </a:r>
            <a:r>
              <a:rPr lang="ko-KR" altLang="en-US" sz="800" dirty="0" err="1"/>
              <a:t>픽쳐의</a:t>
            </a:r>
            <a:r>
              <a:rPr lang="ko-KR" altLang="en-US" sz="800" dirty="0"/>
              <a:t> 끝 지점을 </a:t>
            </a:r>
            <a:r>
              <a:rPr lang="ko-KR" altLang="en-US" sz="800" dirty="0" err="1"/>
              <a:t>구하는건</a:t>
            </a:r>
            <a:r>
              <a:rPr lang="ko-KR" altLang="en-US" sz="800" dirty="0"/>
              <a:t> 가능하나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ko-KR" altLang="en-US" sz="800" dirty="0"/>
              <a:t>             여러 개의 </a:t>
            </a:r>
            <a:r>
              <a:rPr lang="en-US" altLang="ko-KR" sz="800" dirty="0"/>
              <a:t>slice(NALU)</a:t>
            </a:r>
            <a:r>
              <a:rPr lang="ko-KR" altLang="en-US" sz="800" dirty="0"/>
              <a:t>로 이루어진 </a:t>
            </a:r>
            <a:r>
              <a:rPr lang="ko-KR" altLang="en-US" sz="800" dirty="0" err="1"/>
              <a:t>픽쳐의</a:t>
            </a:r>
            <a:r>
              <a:rPr lang="ko-KR" altLang="en-US" sz="800" dirty="0"/>
              <a:t> 경우</a:t>
            </a:r>
            <a:r>
              <a:rPr lang="en-US" altLang="ko-KR" sz="800" dirty="0"/>
              <a:t>,</a:t>
            </a:r>
            <a:r>
              <a:rPr lang="ko-KR" altLang="en-US" sz="800" dirty="0"/>
              <a:t> 각 슬라이스의 끝을</a:t>
            </a:r>
            <a:r>
              <a:rPr lang="en-US" altLang="ko-KR" sz="800" dirty="0"/>
              <a:t> </a:t>
            </a:r>
            <a:r>
              <a:rPr lang="ko-KR" altLang="en-US" sz="800" dirty="0"/>
              <a:t>알기 굉장히 번거로움 </a:t>
            </a:r>
            <a:r>
              <a:rPr lang="ko-KR" altLang="en-US" sz="800" dirty="0" err="1"/>
              <a:t>민얼마ㅣㄴㅇ럼ㄴㅇㄹ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endParaRPr lang="en-US" altLang="ko-KR" sz="500" dirty="0"/>
          </a:p>
          <a:p>
            <a:pPr>
              <a:lnSpc>
                <a:spcPct val="120000"/>
              </a:lnSpc>
            </a:pPr>
            <a:r>
              <a:rPr lang="ko-KR" altLang="en-US" sz="800" dirty="0"/>
              <a:t>다시 </a:t>
            </a:r>
            <a:r>
              <a:rPr lang="en-US" altLang="ko-KR" sz="800" dirty="0"/>
              <a:t>strategy 2 </a:t>
            </a:r>
            <a:r>
              <a:rPr lang="ko-KR" altLang="en-US" sz="800" dirty="0"/>
              <a:t>로 돌아와 </a:t>
            </a:r>
            <a:r>
              <a:rPr lang="en-US" altLang="ko-KR" sz="800" dirty="0"/>
              <a:t>v2</a:t>
            </a:r>
            <a:r>
              <a:rPr lang="ko-KR" altLang="en-US" sz="800" dirty="0"/>
              <a:t>부분에 에뮬레이션 </a:t>
            </a:r>
            <a:r>
              <a:rPr lang="ko-KR" altLang="en-US" sz="800" dirty="0" err="1"/>
              <a:t>방지처리하는</a:t>
            </a:r>
            <a:r>
              <a:rPr lang="ko-KR" altLang="en-US" sz="800" dirty="0"/>
              <a:t> 방법을 사용</a:t>
            </a:r>
            <a:r>
              <a:rPr lang="en-US" altLang="ko-KR" sz="800" dirty="0"/>
              <a:t>!!</a:t>
            </a:r>
          </a:p>
          <a:p>
            <a:pPr>
              <a:lnSpc>
                <a:spcPct val="120000"/>
              </a:lnSpc>
            </a:pPr>
            <a:r>
              <a:rPr lang="en-US" altLang="ko-KR" sz="800" dirty="0"/>
              <a:t>-&gt; </a:t>
            </a:r>
            <a:r>
              <a:rPr lang="ko-KR" altLang="en-US" sz="800" dirty="0"/>
              <a:t>작동한다</a:t>
            </a:r>
            <a:r>
              <a:rPr lang="en-US" altLang="ko-KR" sz="800" dirty="0"/>
              <a:t>!!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BB84061-FBA0-45BE-B893-49DD72C4FCED}"/>
              </a:ext>
            </a:extLst>
          </p:cNvPr>
          <p:cNvCxnSpPr>
            <a:cxnSpLocks/>
          </p:cNvCxnSpPr>
          <p:nvPr/>
        </p:nvCxnSpPr>
        <p:spPr>
          <a:xfrm>
            <a:off x="436829" y="7209390"/>
            <a:ext cx="8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3FA5D6A-0AB7-4459-8D6D-A440B7386E63}"/>
              </a:ext>
            </a:extLst>
          </p:cNvPr>
          <p:cNvCxnSpPr>
            <a:cxnSpLocks/>
          </p:cNvCxnSpPr>
          <p:nvPr/>
        </p:nvCxnSpPr>
        <p:spPr>
          <a:xfrm flipH="1">
            <a:off x="1390393" y="7209390"/>
            <a:ext cx="80088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9D293FD-1993-482D-9CAB-C1B44076567B}"/>
              </a:ext>
            </a:extLst>
          </p:cNvPr>
          <p:cNvCxnSpPr>
            <a:cxnSpLocks/>
          </p:cNvCxnSpPr>
          <p:nvPr/>
        </p:nvCxnSpPr>
        <p:spPr>
          <a:xfrm>
            <a:off x="467144" y="3436786"/>
            <a:ext cx="8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A56BB58-14FE-4214-8A3B-6C8E887D9B24}"/>
              </a:ext>
            </a:extLst>
          </p:cNvPr>
          <p:cNvCxnSpPr>
            <a:cxnSpLocks/>
          </p:cNvCxnSpPr>
          <p:nvPr/>
        </p:nvCxnSpPr>
        <p:spPr>
          <a:xfrm>
            <a:off x="1397824" y="3436786"/>
            <a:ext cx="649079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CE703B3-C1D6-4FC9-BFD1-BC29A962320F}"/>
              </a:ext>
            </a:extLst>
          </p:cNvPr>
          <p:cNvSpPr/>
          <p:nvPr/>
        </p:nvSpPr>
        <p:spPr>
          <a:xfrm>
            <a:off x="636124" y="3399031"/>
            <a:ext cx="42075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>
                <a:solidFill>
                  <a:srgbClr val="FF0000"/>
                </a:solidFill>
              </a:rPr>
              <a:t>디코딩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022DEA6-22A7-481A-AB53-0A00A6705A01}"/>
              </a:ext>
            </a:extLst>
          </p:cNvPr>
          <p:cNvSpPr/>
          <p:nvPr/>
        </p:nvSpPr>
        <p:spPr>
          <a:xfrm>
            <a:off x="1548046" y="3399031"/>
            <a:ext cx="42075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>
                <a:solidFill>
                  <a:srgbClr val="FF0000"/>
                </a:solidFill>
              </a:rPr>
              <a:t>디코딩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FF41EBD-1148-440B-B9DC-032DE73A31DF}"/>
              </a:ext>
            </a:extLst>
          </p:cNvPr>
          <p:cNvSpPr/>
          <p:nvPr/>
        </p:nvSpPr>
        <p:spPr>
          <a:xfrm>
            <a:off x="636124" y="7170953"/>
            <a:ext cx="42075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>
                <a:solidFill>
                  <a:srgbClr val="FF0000"/>
                </a:solidFill>
              </a:rPr>
              <a:t>디코딩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33DEA45-3889-4527-9ED2-D6C764E8A1D1}"/>
              </a:ext>
            </a:extLst>
          </p:cNvPr>
          <p:cNvSpPr/>
          <p:nvPr/>
        </p:nvSpPr>
        <p:spPr>
          <a:xfrm>
            <a:off x="1548046" y="7170953"/>
            <a:ext cx="42075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>
                <a:solidFill>
                  <a:srgbClr val="FF0000"/>
                </a:solidFill>
              </a:rPr>
              <a:t>디코딩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47" name="왼쪽 대괄호 1046">
            <a:extLst>
              <a:ext uri="{FF2B5EF4-FFF2-40B4-BE49-F238E27FC236}">
                <a16:creationId xmlns:a16="http://schemas.microsoft.com/office/drawing/2014/main" id="{6581A247-8B45-439E-8FF0-8164F046975E}"/>
              </a:ext>
            </a:extLst>
          </p:cNvPr>
          <p:cNvSpPr/>
          <p:nvPr/>
        </p:nvSpPr>
        <p:spPr>
          <a:xfrm rot="16200000">
            <a:off x="787518" y="543992"/>
            <a:ext cx="45719" cy="21647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5B53F11-2529-409D-BFC3-B1814A881EF4}"/>
              </a:ext>
            </a:extLst>
          </p:cNvPr>
          <p:cNvSpPr/>
          <p:nvPr/>
        </p:nvSpPr>
        <p:spPr>
          <a:xfrm>
            <a:off x="310318" y="652508"/>
            <a:ext cx="1045593" cy="18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1byte NALU header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BA673-D5A5-4F8D-B4B0-F692A8CD5461}"/>
              </a:ext>
            </a:extLst>
          </p:cNvPr>
          <p:cNvSpPr/>
          <p:nvPr/>
        </p:nvSpPr>
        <p:spPr>
          <a:xfrm>
            <a:off x="700552" y="430384"/>
            <a:ext cx="2009186" cy="192821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/>
              <a:t>NALU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4533B87-CD99-47CA-8428-8697723CC498}"/>
              </a:ext>
            </a:extLst>
          </p:cNvPr>
          <p:cNvSpPr/>
          <p:nvPr/>
        </p:nvSpPr>
        <p:spPr>
          <a:xfrm>
            <a:off x="700553" y="430384"/>
            <a:ext cx="218060" cy="192821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2384CEA-9438-4B7B-A6D0-E0CB76A2AAEC}"/>
              </a:ext>
            </a:extLst>
          </p:cNvPr>
          <p:cNvGrpSpPr/>
          <p:nvPr/>
        </p:nvGrpSpPr>
        <p:grpSpPr>
          <a:xfrm>
            <a:off x="4684459" y="7787191"/>
            <a:ext cx="1679316" cy="118150"/>
            <a:chOff x="3164235" y="7888373"/>
            <a:chExt cx="1679316" cy="118150"/>
          </a:xfrm>
        </p:grpSpPr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A523FCCA-791E-4613-A305-75A9B126B12E}"/>
                </a:ext>
              </a:extLst>
            </p:cNvPr>
            <p:cNvGrpSpPr/>
            <p:nvPr/>
          </p:nvGrpSpPr>
          <p:grpSpPr>
            <a:xfrm>
              <a:off x="3164235" y="7899823"/>
              <a:ext cx="1623094" cy="95958"/>
              <a:chOff x="3490141" y="7933617"/>
              <a:chExt cx="3079697" cy="182073"/>
            </a:xfrm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6CFB2206-55DA-45FA-A8ED-53D313805667}"/>
                  </a:ext>
                </a:extLst>
              </p:cNvPr>
              <p:cNvSpPr/>
              <p:nvPr/>
            </p:nvSpPr>
            <p:spPr>
              <a:xfrm>
                <a:off x="3490141" y="7933617"/>
                <a:ext cx="202317" cy="18207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SC</a:t>
                </a:r>
                <a:endParaRPr lang="ko-KR" altLang="en-US" sz="500" dirty="0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F7EB5A57-F5C5-40FD-8F27-181CDF1E441E}"/>
                  </a:ext>
                </a:extLst>
              </p:cNvPr>
              <p:cNvSpPr/>
              <p:nvPr/>
            </p:nvSpPr>
            <p:spPr>
              <a:xfrm>
                <a:off x="3692458" y="7933617"/>
                <a:ext cx="719983" cy="1820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PPS</a:t>
                </a:r>
                <a:endParaRPr lang="ko-KR" altLang="en-US" sz="500" dirty="0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C8E27856-F38C-416A-905F-2F619AC682ED}"/>
                  </a:ext>
                </a:extLst>
              </p:cNvPr>
              <p:cNvSpPr/>
              <p:nvPr/>
            </p:nvSpPr>
            <p:spPr>
              <a:xfrm>
                <a:off x="5336746" y="7933617"/>
                <a:ext cx="719983" cy="182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NALU v2</a:t>
                </a:r>
                <a:endParaRPr lang="ko-KR" altLang="en-US" sz="5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C77C57EF-3345-4ED9-A9CB-E68C3D8A4FCC}"/>
                  </a:ext>
                </a:extLst>
              </p:cNvPr>
              <p:cNvSpPr/>
              <p:nvPr/>
            </p:nvSpPr>
            <p:spPr>
              <a:xfrm>
                <a:off x="4411862" y="7933617"/>
                <a:ext cx="202317" cy="18207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SC</a:t>
                </a:r>
                <a:endParaRPr lang="ko-KR" altLang="en-US" sz="500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162A1463-85BC-49F9-9263-85FC54123666}"/>
                  </a:ext>
                </a:extLst>
              </p:cNvPr>
              <p:cNvSpPr/>
              <p:nvPr/>
            </p:nvSpPr>
            <p:spPr>
              <a:xfrm>
                <a:off x="4614179" y="7933617"/>
                <a:ext cx="719983" cy="1820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NALU v1</a:t>
                </a:r>
                <a:endParaRPr lang="ko-KR" altLang="en-US" sz="500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0D807FBC-559B-41EE-9DC9-99FF8EEB4CDA}"/>
                  </a:ext>
                </a:extLst>
              </p:cNvPr>
              <p:cNvSpPr/>
              <p:nvPr/>
            </p:nvSpPr>
            <p:spPr>
              <a:xfrm>
                <a:off x="6056729" y="7933617"/>
                <a:ext cx="202317" cy="18207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SC</a:t>
                </a:r>
                <a:endParaRPr lang="ko-KR" altLang="en-US" sz="500" dirty="0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343797E-0767-4A88-B1CD-44D6D9F6060F}"/>
                  </a:ext>
                </a:extLst>
              </p:cNvPr>
              <p:cNvSpPr/>
              <p:nvPr/>
            </p:nvSpPr>
            <p:spPr>
              <a:xfrm>
                <a:off x="6259046" y="7933617"/>
                <a:ext cx="310792" cy="1820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…</a:t>
                </a:r>
                <a:endParaRPr lang="ko-KR" altLang="en-US" sz="500" dirty="0"/>
              </a:p>
            </p:txBody>
          </p:sp>
        </p:grp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F4413C4B-7EE9-4740-94FC-FDE7C57343E6}"/>
                </a:ext>
              </a:extLst>
            </p:cNvPr>
            <p:cNvSpPr/>
            <p:nvPr/>
          </p:nvSpPr>
          <p:spPr>
            <a:xfrm>
              <a:off x="4679754" y="7888373"/>
              <a:ext cx="163797" cy="118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...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F491F7B-04AA-4A2B-84EA-6273C10EE538}"/>
              </a:ext>
            </a:extLst>
          </p:cNvPr>
          <p:cNvSpPr/>
          <p:nvPr/>
        </p:nvSpPr>
        <p:spPr>
          <a:xfrm>
            <a:off x="4854890" y="1354363"/>
            <a:ext cx="19586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순수 데이터 바이트의 연속</a:t>
            </a:r>
            <a:endParaRPr lang="en-US" altLang="ko-KR" sz="800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95A9735-16BD-4063-B2B3-940D0A8A0FB5}"/>
              </a:ext>
            </a:extLst>
          </p:cNvPr>
          <p:cNvGrpSpPr/>
          <p:nvPr/>
        </p:nvGrpSpPr>
        <p:grpSpPr>
          <a:xfrm>
            <a:off x="5170234" y="8160254"/>
            <a:ext cx="1193541" cy="118150"/>
            <a:chOff x="3650010" y="7888373"/>
            <a:chExt cx="1193541" cy="118150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78C87A75-2D4A-4686-8DF5-FFDD2C55EC81}"/>
                </a:ext>
              </a:extLst>
            </p:cNvPr>
            <p:cNvGrpSpPr/>
            <p:nvPr/>
          </p:nvGrpSpPr>
          <p:grpSpPr>
            <a:xfrm>
              <a:off x="3650010" y="7899823"/>
              <a:ext cx="1137319" cy="95958"/>
              <a:chOff x="4411862" y="7933617"/>
              <a:chExt cx="2157976" cy="182073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4375EFC-3C0D-4FA1-A207-E374577A275C}"/>
                  </a:ext>
                </a:extLst>
              </p:cNvPr>
              <p:cNvSpPr/>
              <p:nvPr/>
            </p:nvSpPr>
            <p:spPr>
              <a:xfrm>
                <a:off x="5395813" y="7933617"/>
                <a:ext cx="660916" cy="182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PPS</a:t>
                </a:r>
                <a:endParaRPr lang="ko-KR" altLang="en-US" sz="500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D3E50D8C-EFAB-4CC1-945C-A817944EE849}"/>
                  </a:ext>
                </a:extLst>
              </p:cNvPr>
              <p:cNvSpPr/>
              <p:nvPr/>
            </p:nvSpPr>
            <p:spPr>
              <a:xfrm>
                <a:off x="4411862" y="7933617"/>
                <a:ext cx="202317" cy="18207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SC</a:t>
                </a:r>
                <a:endParaRPr lang="ko-KR" altLang="en-US" sz="500" dirty="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174F733-48C4-4D2A-8FE1-E878FA4868B3}"/>
                  </a:ext>
                </a:extLst>
              </p:cNvPr>
              <p:cNvSpPr/>
              <p:nvPr/>
            </p:nvSpPr>
            <p:spPr>
              <a:xfrm>
                <a:off x="4614179" y="7933617"/>
                <a:ext cx="614460" cy="1820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" dirty="0"/>
                  <a:t>NALU v1</a:t>
                </a:r>
                <a:endParaRPr lang="ko-KR" altLang="en-US" sz="400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0B7FF1C-1E1F-47D7-97EC-10EF017CBEB3}"/>
                  </a:ext>
                </a:extLst>
              </p:cNvPr>
              <p:cNvSpPr/>
              <p:nvPr/>
            </p:nvSpPr>
            <p:spPr>
              <a:xfrm>
                <a:off x="6056729" y="7933617"/>
                <a:ext cx="202317" cy="18207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SC</a:t>
                </a:r>
                <a:endParaRPr lang="ko-KR" altLang="en-US" sz="500" dirty="0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5313E5AB-DC4D-4067-94B7-1E8AB532A2CB}"/>
                  </a:ext>
                </a:extLst>
              </p:cNvPr>
              <p:cNvSpPr/>
              <p:nvPr/>
            </p:nvSpPr>
            <p:spPr>
              <a:xfrm>
                <a:off x="6259046" y="7933617"/>
                <a:ext cx="310792" cy="1820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500" dirty="0"/>
                  <a:t>…</a:t>
                </a:r>
                <a:endParaRPr lang="ko-KR" altLang="en-US" sz="5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4A4CDB1E-AC24-4A67-A15C-9B9D507ECE82}"/>
                  </a:ext>
                </a:extLst>
              </p:cNvPr>
              <p:cNvSpPr/>
              <p:nvPr/>
            </p:nvSpPr>
            <p:spPr>
              <a:xfrm>
                <a:off x="5204389" y="7933617"/>
                <a:ext cx="202317" cy="18207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00" dirty="0"/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6001C4C-39F9-4F1B-9BDD-442673261A71}"/>
                </a:ext>
              </a:extLst>
            </p:cNvPr>
            <p:cNvSpPr/>
            <p:nvPr/>
          </p:nvSpPr>
          <p:spPr>
            <a:xfrm>
              <a:off x="4679754" y="7888373"/>
              <a:ext cx="163797" cy="118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...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B9254270-1DBF-4BEF-87F5-6C53E6DE85E6}"/>
              </a:ext>
            </a:extLst>
          </p:cNvPr>
          <p:cNvCxnSpPr>
            <a:cxnSpLocks/>
          </p:cNvCxnSpPr>
          <p:nvPr/>
        </p:nvCxnSpPr>
        <p:spPr>
          <a:xfrm flipH="1">
            <a:off x="5656314" y="8029576"/>
            <a:ext cx="53923" cy="13067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A05A13-E125-45D4-B803-46329B7778CE}"/>
              </a:ext>
            </a:extLst>
          </p:cNvPr>
          <p:cNvSpPr/>
          <p:nvPr/>
        </p:nvSpPr>
        <p:spPr>
          <a:xfrm>
            <a:off x="3339691" y="4519678"/>
            <a:ext cx="2343584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Read</a:t>
            </a:r>
            <a:r>
              <a:rPr lang="ko-KR" altLang="en-US" sz="800" dirty="0"/>
              <a:t>과정</a:t>
            </a:r>
            <a:r>
              <a:rPr lang="en-US" altLang="ko-KR" sz="800" dirty="0"/>
              <a:t>: </a:t>
            </a:r>
          </a:p>
          <a:p>
            <a:r>
              <a:rPr lang="en-US" altLang="ko-KR" sz="800" dirty="0"/>
              <a:t>    NALU </a:t>
            </a:r>
            <a:r>
              <a:rPr lang="ko-KR" altLang="en-US" sz="800" dirty="0"/>
              <a:t>단위로처리</a:t>
            </a:r>
            <a:r>
              <a:rPr lang="en-US" altLang="ko-KR" sz="800" dirty="0"/>
              <a:t>, NALU</a:t>
            </a:r>
            <a:r>
              <a:rPr lang="ko-KR" altLang="en-US" sz="800" dirty="0"/>
              <a:t> 길이파악</a:t>
            </a:r>
            <a:r>
              <a:rPr lang="en-US" altLang="ko-KR" sz="800" dirty="0"/>
              <a:t>, </a:t>
            </a:r>
            <a:r>
              <a:rPr lang="ko-KR" altLang="en-US" sz="800" dirty="0"/>
              <a:t>읽기</a:t>
            </a:r>
            <a:r>
              <a:rPr lang="en-US" altLang="ko-KR" sz="800" dirty="0"/>
              <a:t>, </a:t>
            </a:r>
          </a:p>
          <a:p>
            <a:r>
              <a:rPr lang="ko-KR" altLang="en-US" sz="800" dirty="0"/>
              <a:t>    이웃</a:t>
            </a:r>
            <a:r>
              <a:rPr lang="en-US" altLang="ko-KR" sz="800" dirty="0"/>
              <a:t>MB</a:t>
            </a:r>
            <a:r>
              <a:rPr lang="ko-KR" altLang="en-US" sz="800" dirty="0"/>
              <a:t>의 예측종류와 </a:t>
            </a:r>
            <a:r>
              <a:rPr lang="ko-KR" altLang="en-US" sz="800" dirty="0" err="1"/>
              <a:t>위밑좌우</a:t>
            </a:r>
            <a:r>
              <a:rPr lang="ko-KR" altLang="en-US" sz="800" dirty="0"/>
              <a:t> 참조관계파악</a:t>
            </a:r>
            <a:r>
              <a:rPr lang="en-US" altLang="ko-KR" sz="800" dirty="0"/>
              <a:t>, 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cavlc</a:t>
            </a:r>
            <a:r>
              <a:rPr lang="en-US" altLang="ko-KR" sz="800" dirty="0"/>
              <a:t> </a:t>
            </a:r>
            <a:r>
              <a:rPr lang="en-US" altLang="ko-KR" sz="800" dirty="0" err="1"/>
              <a:t>cabac</a:t>
            </a:r>
            <a:r>
              <a:rPr lang="ko-KR" altLang="en-US" sz="800" dirty="0"/>
              <a:t>여부확인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Decode</a:t>
            </a:r>
            <a:r>
              <a:rPr lang="ko-KR" altLang="en-US" sz="800" dirty="0"/>
              <a:t>과정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    Frame</a:t>
            </a:r>
            <a:r>
              <a:rPr lang="ko-KR" altLang="en-US" sz="800" dirty="0"/>
              <a:t>단위로 처리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    매 </a:t>
            </a:r>
            <a:r>
              <a:rPr lang="en-US" altLang="ko-KR" sz="800" dirty="0"/>
              <a:t>MB</a:t>
            </a:r>
            <a:r>
              <a:rPr lang="ko-KR" altLang="en-US" sz="800" dirty="0"/>
              <a:t>를 순환하며 디코딩하여 이미지 생성</a:t>
            </a:r>
            <a:endParaRPr lang="en-US" altLang="ko-KR" sz="800" dirty="0"/>
          </a:p>
          <a:p>
            <a:r>
              <a:rPr lang="en-US" altLang="ko-KR" sz="800" dirty="0"/>
              <a:t>    MB</a:t>
            </a:r>
            <a:r>
              <a:rPr lang="ko-KR" altLang="en-US" sz="800" dirty="0"/>
              <a:t>가 끝날 때 까지</a:t>
            </a:r>
            <a:endParaRPr lang="en-US" altLang="ko-KR" sz="800" dirty="0"/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가변길이므로</a:t>
            </a:r>
            <a:r>
              <a:rPr lang="ko-KR" altLang="en-US" sz="800" dirty="0"/>
              <a:t> 어느 지점에서 끝날지는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엔트로피 디코딩을 해봐야 암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01877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2844</TotalTime>
  <Words>485</Words>
  <Application>Microsoft Office PowerPoint</Application>
  <PresentationFormat>A4 용지(210x297mm)</PresentationFormat>
  <Paragraphs>114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hruj</dc:creator>
  <cp:lastModifiedBy>hruj</cp:lastModifiedBy>
  <cp:revision>24</cp:revision>
  <cp:lastPrinted>2019-12-11T06:49:09Z</cp:lastPrinted>
  <dcterms:created xsi:type="dcterms:W3CDTF">2019-12-09T07:26:56Z</dcterms:created>
  <dcterms:modified xsi:type="dcterms:W3CDTF">2019-12-11T06:52:14Z</dcterms:modified>
</cp:coreProperties>
</file>