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media/image12.png" ContentType="image/png"/>
  <Override PartName="/ppt/media/image14.png" ContentType="image/png"/>
  <Override PartName="/ppt/media/image5.tif" ContentType="image/tiff"/>
  <Override PartName="/ppt/media/image9.png" ContentType="image/png"/>
  <Override PartName="/ppt/media/image1.tif" ContentType="image/tiff"/>
  <Override PartName="/ppt/media/image10.png" ContentType="image/png"/>
  <Override PartName="/ppt/media/image2.tif" ContentType="image/tiff"/>
  <Override PartName="/ppt/media/image6.png" ContentType="image/png"/>
  <Override PartName="/ppt/media/image11.png" ContentType="image/png"/>
  <Override PartName="/ppt/media/image3.png" ContentType="image/png"/>
  <Override PartName="/ppt/media/image4.tif" ContentType="image/tiff"/>
  <Override PartName="/ppt/media/image8.png" ContentType="image/png"/>
  <Override PartName="/ppt/media/image13.png" ContentType="image/pn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185737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IBM Plex Sans Text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D4D778F-CB2F-4818-BD4D-6A2E678B2B41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61A1028-D3F3-42E2-9E20-CC82C40E0935}" type="slidenum">
              <a:rPr b="0" lang="en-US" sz="1200" spc="-1" strike="noStrike">
                <a:latin typeface="Times New Roman"/>
              </a:rPr>
              <a:t>11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6CDB46F-AE73-450C-A6DF-061895F4C611}" type="slidenum">
              <a:rPr b="0" lang="en-US" sz="1200" spc="-1" strike="noStrike">
                <a:latin typeface="Times New Roman"/>
              </a:rPr>
              <a:t>11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tif"/><Relationship Id="rId3" Type="http://schemas.openxmlformats.org/officeDocument/2006/relationships/image" Target="../media/image5.tif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340200" y="6371640"/>
            <a:ext cx="2455560" cy="378720"/>
          </a:xfrm>
          <a:prstGeom prst="rect">
            <a:avLst/>
          </a:prstGeom>
          <a:ln>
            <a:noFill/>
          </a:ln>
        </p:spPr>
      </p:pic>
      <p:pic>
        <p:nvPicPr>
          <p:cNvPr id="1" name="Picture 7" descr=""/>
          <p:cNvPicPr/>
          <p:nvPr/>
        </p:nvPicPr>
        <p:blipFill>
          <a:blip r:embed="rId3"/>
          <a:stretch/>
        </p:blipFill>
        <p:spPr>
          <a:xfrm>
            <a:off x="8475840" y="6371640"/>
            <a:ext cx="3375720" cy="397440"/>
          </a:xfrm>
          <a:prstGeom prst="rect">
            <a:avLst/>
          </a:prstGeom>
          <a:ln>
            <a:noFill/>
          </a:ln>
        </p:spPr>
      </p:pic>
      <p:pic>
        <p:nvPicPr>
          <p:cNvPr id="2" name="Picture 3" descr=""/>
          <p:cNvPicPr/>
          <p:nvPr/>
        </p:nvPicPr>
        <p:blipFill>
          <a:blip r:embed="rId4">
            <a:alphaModFix amt="3000"/>
          </a:blip>
          <a:stretch/>
        </p:blipFill>
        <p:spPr>
          <a:xfrm>
            <a:off x="1066680" y="861480"/>
            <a:ext cx="10058040" cy="569952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Click to edit Master text styles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70c0"/>
                </a:solidFill>
                <a:latin typeface="IBM Plex Mono Text"/>
              </a:rPr>
              <a:t>Second level</a:t>
            </a:r>
            <a:endParaRPr b="0" lang="en-US" sz="2400" spc="-1" strike="noStrike">
              <a:solidFill>
                <a:srgbClr val="0070c0"/>
              </a:solidFill>
              <a:latin typeface="IBM Plex Mono Text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Third level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Fourth level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Fifth level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Click to edit Master text styles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70c0"/>
                </a:solidFill>
                <a:latin typeface="IBM Plex Mono Text"/>
              </a:rPr>
              <a:t>Second level</a:t>
            </a:r>
            <a:endParaRPr b="0" lang="en-US" sz="2400" spc="-1" strike="noStrike">
              <a:solidFill>
                <a:srgbClr val="0070c0"/>
              </a:solidFill>
              <a:latin typeface="IBM Plex Mono Text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Third level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Fourth level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Fifth level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6" name="Line 4"/>
          <p:cNvSpPr/>
          <p:nvPr/>
        </p:nvSpPr>
        <p:spPr>
          <a:xfrm>
            <a:off x="838080" y="1364040"/>
            <a:ext cx="1051560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"/>
          <p:cNvPicPr/>
          <p:nvPr/>
        </p:nvPicPr>
        <p:blipFill>
          <a:blip r:embed="rId2"/>
          <a:stretch/>
        </p:blipFill>
        <p:spPr>
          <a:xfrm>
            <a:off x="340200" y="6371640"/>
            <a:ext cx="2455560" cy="378720"/>
          </a:xfrm>
          <a:prstGeom prst="rect">
            <a:avLst/>
          </a:prstGeom>
          <a:ln>
            <a:noFill/>
          </a:ln>
        </p:spPr>
      </p:pic>
      <p:pic>
        <p:nvPicPr>
          <p:cNvPr id="44" name="Picture 7" descr=""/>
          <p:cNvPicPr/>
          <p:nvPr/>
        </p:nvPicPr>
        <p:blipFill>
          <a:blip r:embed="rId3"/>
          <a:stretch/>
        </p:blipFill>
        <p:spPr>
          <a:xfrm>
            <a:off x="8475840" y="6371640"/>
            <a:ext cx="3375720" cy="397440"/>
          </a:xfrm>
          <a:prstGeom prst="rect">
            <a:avLst/>
          </a:prstGeom>
          <a:ln>
            <a:noFill/>
          </a:ln>
        </p:spPr>
      </p:pic>
      <p:pic>
        <p:nvPicPr>
          <p:cNvPr id="45" name="Picture 3" descr=""/>
          <p:cNvPicPr/>
          <p:nvPr/>
        </p:nvPicPr>
        <p:blipFill>
          <a:blip r:embed="rId4">
            <a:alphaModFix amt="3000"/>
          </a:blip>
          <a:stretch/>
        </p:blipFill>
        <p:spPr>
          <a:xfrm>
            <a:off x="1066680" y="861480"/>
            <a:ext cx="10058040" cy="5699520"/>
          </a:xfrm>
          <a:prstGeom prst="rect">
            <a:avLst/>
          </a:prstGeom>
          <a:ln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690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Click to edit Master text styles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70c0"/>
                </a:solidFill>
                <a:latin typeface="IBM Plex Mono Text"/>
              </a:rPr>
              <a:t>Second level</a:t>
            </a:r>
            <a:endParaRPr b="0" lang="en-US" sz="2400" spc="-1" strike="noStrike">
              <a:solidFill>
                <a:srgbClr val="0070c0"/>
              </a:solidFill>
              <a:latin typeface="IBM Plex Mono Text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Third level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Fourth level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Fifth level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48" name="Line 3"/>
          <p:cNvSpPr/>
          <p:nvPr/>
        </p:nvSpPr>
        <p:spPr>
          <a:xfrm>
            <a:off x="838080" y="1296360"/>
            <a:ext cx="1051560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172200" y="1800000"/>
            <a:ext cx="5203800" cy="1870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5000"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e659b"/>
                </a:solidFill>
                <a:latin typeface="IBM Plex Mono SemiBold"/>
                <a:ea typeface="IBM Plex Mono SemiBold"/>
              </a:rPr>
              <a:t>Analysis of Business Opportunities in Toronto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pic>
        <p:nvPicPr>
          <p:cNvPr id="92" name="Picture 3" descr=""/>
          <p:cNvPicPr/>
          <p:nvPr/>
        </p:nvPicPr>
        <p:blipFill>
          <a:blip r:embed="rId1"/>
          <a:stretch/>
        </p:blipFill>
        <p:spPr>
          <a:xfrm>
            <a:off x="1031400" y="1825560"/>
            <a:ext cx="4794480" cy="4350960"/>
          </a:xfrm>
          <a:prstGeom prst="rect">
            <a:avLst/>
          </a:prstGeom>
          <a:ln>
            <a:noFill/>
          </a:ln>
        </p:spPr>
      </p:pic>
      <p:sp>
        <p:nvSpPr>
          <p:cNvPr id="93" name="TextShape 2"/>
          <p:cNvSpPr txBox="1"/>
          <p:nvPr/>
        </p:nvSpPr>
        <p:spPr>
          <a:xfrm>
            <a:off x="6172200" y="3560040"/>
            <a:ext cx="5181120" cy="2616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Mauricio Tomé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2021-03-29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CONCLUSION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44280" y="1825560"/>
            <a:ext cx="68090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Point 1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Point 2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Point 3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Point 4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pic>
        <p:nvPicPr>
          <p:cNvPr id="119" name="Content Placeholder 5" descr=""/>
          <p:cNvPicPr/>
          <p:nvPr/>
        </p:nvPicPr>
        <p:blipFill>
          <a:blip r:embed="rId1"/>
          <a:stretch/>
        </p:blipFill>
        <p:spPr>
          <a:xfrm>
            <a:off x="1126080" y="2113920"/>
            <a:ext cx="3053880" cy="305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APPENDIX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44280" y="1825560"/>
            <a:ext cx="68090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Include any relevant </a:t>
            </a: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additional charts, or </a:t>
            </a: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tables that you may </a:t>
            </a: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have created during </a:t>
            </a: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the analysis phase.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pic>
        <p:nvPicPr>
          <p:cNvPr id="122" name="Content Placeholder 3" descr=""/>
          <p:cNvPicPr/>
          <p:nvPr/>
        </p:nvPicPr>
        <p:blipFill>
          <a:blip r:embed="rId1"/>
          <a:stretch/>
        </p:blipFill>
        <p:spPr>
          <a:xfrm>
            <a:off x="1055880" y="1849680"/>
            <a:ext cx="3194280" cy="319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3" descr=""/>
          <p:cNvPicPr/>
          <p:nvPr/>
        </p:nvPicPr>
        <p:blipFill>
          <a:blip r:embed="rId1"/>
          <a:stretch/>
        </p:blipFill>
        <p:spPr>
          <a:xfrm>
            <a:off x="1450800" y="2025720"/>
            <a:ext cx="3194280" cy="3194280"/>
          </a:xfrm>
          <a:prstGeom prst="rect">
            <a:avLst/>
          </a:prstGeom>
          <a:ln>
            <a:noFill/>
          </a:ln>
        </p:spPr>
      </p:pic>
      <p:sp>
        <p:nvSpPr>
          <p:cNvPr id="95" name="TextShape 1"/>
          <p:cNvSpPr txBox="1"/>
          <p:nvPr/>
        </p:nvSpPr>
        <p:spPr>
          <a:xfrm>
            <a:off x="781920" y="263880"/>
            <a:ext cx="8508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OUTLINE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Executive Summary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Introduction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Methodology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Results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Discussion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Findings &amp; Implications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Conclusion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Appendix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34040" y="304920"/>
            <a:ext cx="856476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EXECUTIVE SUMMARY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285080" y="1825560"/>
            <a:ext cx="7068240" cy="4465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Point1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Point2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Sub Point 1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Sub Point 2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Sub Point 3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Point3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Point4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Point5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</p:txBody>
      </p:sp>
      <p:pic>
        <p:nvPicPr>
          <p:cNvPr id="99" name="Picture 4" descr=""/>
          <p:cNvPicPr/>
          <p:nvPr/>
        </p:nvPicPr>
        <p:blipFill>
          <a:blip r:embed="rId1"/>
          <a:stretch/>
        </p:blipFill>
        <p:spPr>
          <a:xfrm>
            <a:off x="1090440" y="2302920"/>
            <a:ext cx="3194280" cy="319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70040" y="365040"/>
            <a:ext cx="76474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INTRODUCTION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pic>
        <p:nvPicPr>
          <p:cNvPr id="101" name="Picture 3" descr=""/>
          <p:cNvPicPr/>
          <p:nvPr/>
        </p:nvPicPr>
        <p:blipFill>
          <a:blip r:embed="rId1"/>
          <a:stretch/>
        </p:blipFill>
        <p:spPr>
          <a:xfrm>
            <a:off x="994320" y="2261880"/>
            <a:ext cx="3053880" cy="305388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4285080" y="1825560"/>
            <a:ext cx="706824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We are interested in knowing what opportunities are present for new businesses in Toronto Metropolitan Area</a:t>
            </a:r>
            <a:endParaRPr b="0" lang="pt-BR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For example, which neighborhoods have lack or excess of a given service</a:t>
            </a:r>
            <a:endParaRPr b="0" lang="pt-BR" sz="2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We focused our analysis in two different business areas:</a:t>
            </a:r>
            <a:endParaRPr b="0" lang="pt-BR" sz="22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Restaurants</a:t>
            </a:r>
            <a:endParaRPr b="0" lang="pt-BR" sz="1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Contractors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781920" y="376560"/>
            <a:ext cx="7230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DATA AND METHODOLOGY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285080" y="1825560"/>
            <a:ext cx="7068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The region of interest was Toronto Metropolitan Area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We collected description and geolocation data from several businesses for all the neighborhoods, using the Foursquare API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We aggregated the businesses of interest  by neighborhood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The result is presented overlaid on the city map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We can see which regions have lack or excess of a given service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We can also see how each region compares to their neighbors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</p:txBody>
      </p:sp>
      <p:pic>
        <p:nvPicPr>
          <p:cNvPr id="105" name="Picture 4" descr=""/>
          <p:cNvPicPr/>
          <p:nvPr/>
        </p:nvPicPr>
        <p:blipFill>
          <a:blip r:embed="rId1"/>
          <a:stretch/>
        </p:blipFill>
        <p:spPr>
          <a:xfrm>
            <a:off x="979560" y="1831680"/>
            <a:ext cx="3194280" cy="319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RESULTS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043280" y="1825560"/>
            <a:ext cx="7068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FINDINGS &amp; IMPLICATIONS</a:t>
            </a:r>
            <a:endParaRPr b="0" lang="en-US" sz="2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1396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Findings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Finding 1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Finding 2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Finding 3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Implications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Implication 1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Implication 2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Implication 3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DISCUSSION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pic>
        <p:nvPicPr>
          <p:cNvPr id="112" name="Content Placeholder 2" descr=""/>
          <p:cNvPicPr/>
          <p:nvPr/>
        </p:nvPicPr>
        <p:blipFill>
          <a:blip r:embed="rId1"/>
          <a:stretch/>
        </p:blipFill>
        <p:spPr>
          <a:xfrm>
            <a:off x="1253160" y="1825560"/>
            <a:ext cx="4350960" cy="4350960"/>
          </a:xfrm>
          <a:prstGeom prst="rect">
            <a:avLst/>
          </a:prstGeom>
          <a:ln>
            <a:noFill/>
          </a:ln>
        </p:spPr>
      </p:pic>
      <p:sp>
        <p:nvSpPr>
          <p:cNvPr id="113" name="TextShape 2"/>
          <p:cNvSpPr txBox="1"/>
          <p:nvPr/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OVERALL FINDINGS &amp; IMPLICATIONS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81396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Findings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Finding 1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Finding 2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Finding 3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Implications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Implication 1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Implication 2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Implication 3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Application>LibreOffice/6.4.6.2$Linux_X86_64 LibreOffice_project/40$Build-2</Application>
  <Words>359</Words>
  <Paragraphs>110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2020-10-28T18:29:43Z</dcterms:created>
  <dc:creator>Steve Hord</dc:creator>
  <dc:description/>
  <dc:language>pt-BR</dc:language>
  <cp:lastModifiedBy/>
  <dcterms:modified xsi:type="dcterms:W3CDTF">2021-03-29T15:45:22Z</dcterms:modified>
  <cp:revision>18</cp:revision>
  <dc:subject/>
  <dc:title>IT TRENDS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