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41E0799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6" r:id="rId5"/>
    <p:sldId id="263" r:id="rId6"/>
    <p:sldId id="262" r:id="rId7"/>
    <p:sldId id="267" r:id="rId8"/>
    <p:sldId id="268" r:id="rId9"/>
    <p:sldId id="269" r:id="rId10"/>
    <p:sldId id="270" r:id="rId11"/>
    <p:sldId id="271" r:id="rId12"/>
    <p:sldId id="272" r:id="rId13"/>
    <p:sldId id="273" r:id="rId14"/>
    <p:sldId id="274" r:id="rId15"/>
    <p:sldId id="275" r:id="rId16"/>
    <p:sldId id="276" r:id="rId17"/>
    <p:sldId id="278"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ECB79F-87D4-1F61-9708-18E17406AEB6}" name="Mary Ann Torralba Dizon" initials="MATD" userId="S::maryann.dizon@flatplanet.com.au::510862ee-d56b-4f38-b8a1-dd405ee57d5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5_41E07992.xml><?xml version="1.0" encoding="utf-8"?>
<p188:cmLst xmlns:a="http://schemas.openxmlformats.org/drawingml/2006/main" xmlns:r="http://schemas.openxmlformats.org/officeDocument/2006/relationships" xmlns:p188="http://schemas.microsoft.com/office/powerpoint/2018/8/main">
  <p188:cm id="{BC0D01AF-0DE7-4A11-B7E8-DF89FCEE258F}" authorId="{C3ECB79F-87D4-1F61-9708-18E17406AEB6}" created="2023-03-10T20:40:21.557">
    <ac:deMkLst xmlns:ac="http://schemas.microsoft.com/office/drawing/2013/main/command">
      <pc:docMk xmlns:pc="http://schemas.microsoft.com/office/powerpoint/2013/main/command"/>
      <pc:sldMk xmlns:pc="http://schemas.microsoft.com/office/powerpoint/2013/main/command" cId="1105230226" sldId="261"/>
      <ac:spMk id="4" creationId="{C693AC4E-545A-1D9F-F0AF-1569F345C037}"/>
    </ac:deMkLst>
    <p188:txBody>
      <a:bodyPr/>
      <a:lstStyle/>
      <a:p>
        <a:r>
          <a:rPr lang="en-US"/>
          <a:t>In the context of DevOps, reducing waste means eliminating any unnecessary steps, activities, or processes that do not add value to the software development and deployment process. This could include activities such as manual testing, manual deployment, or manual configuration of infrastructure.
By reducing waste, DevOps teams can improve efficiency and speed up the delivery of software, while also reducing the risk of errors and downtime. For example, by automating testing processes, DevOps teams can identify and fix bugs more quickly and with greater accuracy, reducing the time and resources required for manual testing.
Another way to reduce waste is by adopting agile and lean methodologies, which emphasize iterative development and continuous improvement. By breaking down development into smaller, manageable chunks, teams can focus on delivering value to customers more quickly and with greater efficiency.
Overall, reducing waste is an important principle of DevOps, as it enables teams to optimize their processes and resources, increase productivity, and deliver higher quality software more quickly.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D666-BCF1-F226-B404-9DDFEDF2C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62CDC-860E-59F9-166A-1FD28E4C5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A083D-D108-0FC7-EA03-11FD78E73C81}"/>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C252EA92-C7E9-11AF-87B3-D0AFDDBFC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DF949-5F7D-740A-EE08-F40FFBCC4F7A}"/>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22479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9DA5-67ED-25EB-8977-5A2E71965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A2571C-4DEF-22FF-8FBB-F310EABDB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B2757-4D91-8543-4F5E-2522F2AE3B58}"/>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62B743A1-6CA7-5E43-8FFA-D78EF4502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46484-3931-7C4B-890B-A4E9A37C010A}"/>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64080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DF3C2-ECDA-BDE3-5F53-8939AAC98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9AA51-6856-5049-0BDE-5AF92C9FA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65733-1F61-015C-6CF3-8F52D11D7DF2}"/>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646D00D0-CECC-5066-1E89-ACC45C300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368A0-7C2C-FFC7-112B-1DA0F950D474}"/>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289311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0256-7AA6-5B50-237F-074888803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D4C4F-0182-62C7-44FC-6EED5020E5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2DAB1-405C-65B3-8286-1E144EF97ED9}"/>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1837ED6D-E884-8248-1C76-82D22F87E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CAAE7-90CA-9072-FE86-B9C27EFACF3F}"/>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411130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2622-EDB6-1D18-1650-5846D2F7C8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CD4D2-7A60-2EF2-1759-F9832355D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59A20-70D8-4947-9945-036C707455CD}"/>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7DEEE588-3034-E1FC-5B48-08CEA1A46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6DAA2-3F9C-E303-08C1-0D0F54396AD7}"/>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242199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9B5A-EDBF-F451-B4CA-85A1DB05A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A289B-C7E6-DFC7-C3E8-24DEEE0C5B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04A61-7F88-5D31-E039-7679E9981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818F3-8395-5716-0B7C-F4BE7479DF02}"/>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6" name="Footer Placeholder 5">
            <a:extLst>
              <a:ext uri="{FF2B5EF4-FFF2-40B4-BE49-F238E27FC236}">
                <a16:creationId xmlns:a16="http://schemas.microsoft.com/office/drawing/2014/main" id="{547C4768-70E8-F4CB-1423-01C4875B0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E32F3-8CDF-F2BB-4287-4818E3806DCF}"/>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404029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975A-38C2-5F7B-9575-FFE9D0C719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487783-2947-6CC9-D4ED-EF4551EA1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17247F-DFEC-8A4F-4504-4632AD46B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4F147-3EF0-CDA6-D3B6-0B1FFE226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93363-C2FA-4124-1F59-95F9A05941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4FD95-D173-E856-4A5B-2C33ED76DB1E}"/>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8" name="Footer Placeholder 7">
            <a:extLst>
              <a:ext uri="{FF2B5EF4-FFF2-40B4-BE49-F238E27FC236}">
                <a16:creationId xmlns:a16="http://schemas.microsoft.com/office/drawing/2014/main" id="{4DD72EAA-9A8F-3D89-E318-149BB6FB02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2234A5-67E1-3CF5-8768-23E86F2EC6C5}"/>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327807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729B-29D8-DE1D-D624-33250A0CED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C32E43-C232-826B-8839-C5B4348554F8}"/>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4" name="Footer Placeholder 3">
            <a:extLst>
              <a:ext uri="{FF2B5EF4-FFF2-40B4-BE49-F238E27FC236}">
                <a16:creationId xmlns:a16="http://schemas.microsoft.com/office/drawing/2014/main" id="{ADF8D2DB-7F76-9090-672E-52535F2D6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546BC-DB28-EBED-4574-0C4F6E216E38}"/>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190141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2D198-BD4E-16CF-4E24-926797F408F3}"/>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3" name="Footer Placeholder 2">
            <a:extLst>
              <a:ext uri="{FF2B5EF4-FFF2-40B4-BE49-F238E27FC236}">
                <a16:creationId xmlns:a16="http://schemas.microsoft.com/office/drawing/2014/main" id="{4AA0337F-47B2-082B-D9A8-46EC293E7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C2D63-5617-D2D8-AE4D-5067D0A4946D}"/>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14862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0E88-B68F-0091-26DC-1A1ED679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E2928-2417-E8F0-20AC-0168043F9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BE762-7BCB-306D-7B8A-B39C9D3FF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A39E8-969D-B2FA-0D8F-E6CC06793CD2}"/>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6" name="Footer Placeholder 5">
            <a:extLst>
              <a:ext uri="{FF2B5EF4-FFF2-40B4-BE49-F238E27FC236}">
                <a16:creationId xmlns:a16="http://schemas.microsoft.com/office/drawing/2014/main" id="{B6A47E0A-02B1-AA09-A8E3-2531FB204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52852-A699-3405-889E-89E9C6BF6C9A}"/>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211407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D1A8-DA4A-121E-2E0C-784F33469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BBED0A-CA7A-1A61-248A-2B0E7A7BE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21199-E43F-EB0B-1B31-03838A27D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7A0AE-9C4F-E47E-ED80-96ED28235EDC}"/>
              </a:ext>
            </a:extLst>
          </p:cNvPr>
          <p:cNvSpPr>
            <a:spLocks noGrp="1"/>
          </p:cNvSpPr>
          <p:nvPr>
            <p:ph type="dt" sz="half" idx="10"/>
          </p:nvPr>
        </p:nvSpPr>
        <p:spPr/>
        <p:txBody>
          <a:bodyPr/>
          <a:lstStyle/>
          <a:p>
            <a:fld id="{82D2ACCE-9F4B-4EE1-B3B6-988A3A0E6CE1}" type="datetimeFigureOut">
              <a:rPr lang="en-US" smtClean="0"/>
              <a:t>3/15/2023</a:t>
            </a:fld>
            <a:endParaRPr lang="en-US"/>
          </a:p>
        </p:txBody>
      </p:sp>
      <p:sp>
        <p:nvSpPr>
          <p:cNvPr id="6" name="Footer Placeholder 5">
            <a:extLst>
              <a:ext uri="{FF2B5EF4-FFF2-40B4-BE49-F238E27FC236}">
                <a16:creationId xmlns:a16="http://schemas.microsoft.com/office/drawing/2014/main" id="{5DC48752-EA82-E0BF-BDF0-98EB87AAD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FF14C-3D4C-1D6B-DD0B-DDB808ACF149}"/>
              </a:ext>
            </a:extLst>
          </p:cNvPr>
          <p:cNvSpPr>
            <a:spLocks noGrp="1"/>
          </p:cNvSpPr>
          <p:nvPr>
            <p:ph type="sldNum" sz="quarter" idx="12"/>
          </p:nvPr>
        </p:nvSpPr>
        <p:spPr/>
        <p:txBody>
          <a:bodyPr/>
          <a:lstStyle/>
          <a:p>
            <a:fld id="{6C7EA728-A9D4-4D3A-B991-A18D5938DF7B}" type="slidenum">
              <a:rPr lang="en-US" smtClean="0"/>
              <a:t>‹#›</a:t>
            </a:fld>
            <a:endParaRPr lang="en-US"/>
          </a:p>
        </p:txBody>
      </p:sp>
    </p:spTree>
    <p:extLst>
      <p:ext uri="{BB962C8B-B14F-4D97-AF65-F5344CB8AC3E}">
        <p14:creationId xmlns:p14="http://schemas.microsoft.com/office/powerpoint/2010/main" val="71356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FC861-3F48-3DB6-A97C-1ABDC50CB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8780A5-85A7-4B2F-72E3-1BB3ACDDA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690B7-A349-5DAD-3436-FB443BF96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2ACCE-9F4B-4EE1-B3B6-988A3A0E6CE1}" type="datetimeFigureOut">
              <a:rPr lang="en-US" smtClean="0"/>
              <a:t>3/15/2023</a:t>
            </a:fld>
            <a:endParaRPr lang="en-US"/>
          </a:p>
        </p:txBody>
      </p:sp>
      <p:sp>
        <p:nvSpPr>
          <p:cNvPr id="5" name="Footer Placeholder 4">
            <a:extLst>
              <a:ext uri="{FF2B5EF4-FFF2-40B4-BE49-F238E27FC236}">
                <a16:creationId xmlns:a16="http://schemas.microsoft.com/office/drawing/2014/main" id="{B41E9BE5-C2C8-5B5E-F882-DC8B126E2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EAA25E-34E5-D8D0-225B-19B2AE28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EA728-A9D4-4D3A-B991-A18D5938DF7B}" type="slidenum">
              <a:rPr lang="en-US" smtClean="0"/>
              <a:t>‹#›</a:t>
            </a:fld>
            <a:endParaRPr lang="en-US"/>
          </a:p>
        </p:txBody>
      </p:sp>
    </p:spTree>
    <p:extLst>
      <p:ext uri="{BB962C8B-B14F-4D97-AF65-F5344CB8AC3E}">
        <p14:creationId xmlns:p14="http://schemas.microsoft.com/office/powerpoint/2010/main" val="286849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5_41E0799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812433" y="2044005"/>
            <a:ext cx="9248774" cy="2215991"/>
          </a:xfrm>
          <a:prstGeom prst="rect">
            <a:avLst/>
          </a:prstGeom>
          <a:noFill/>
        </p:spPr>
        <p:txBody>
          <a:bodyPr wrap="square" rtlCol="0">
            <a:spAutoFit/>
          </a:bodyPr>
          <a:lstStyle/>
          <a:p>
            <a:r>
              <a:rPr lang="en-US" sz="5400" dirty="0">
                <a:latin typeface="Tenorite" panose="00000500000000000000" pitchFamily="2" charset="0"/>
              </a:rPr>
              <a:t>API LAYER PROJECT</a:t>
            </a:r>
          </a:p>
          <a:p>
            <a:r>
              <a:rPr lang="en-US" sz="2800" dirty="0">
                <a:latin typeface="Tenorite" panose="00000500000000000000" pitchFamily="2" charset="0"/>
              </a:rPr>
              <a:t>IMPLEMENTATION OF DEVOPS CONTINUOUS INTEGRATION (CI) AND CONTINUOUS DELIVERY/DEPLOYMENT (CD)</a:t>
            </a:r>
            <a:endParaRPr lang="en-US" sz="4400" dirty="0"/>
          </a:p>
        </p:txBody>
      </p:sp>
    </p:spTree>
    <p:extLst>
      <p:ext uri="{BB962C8B-B14F-4D97-AF65-F5344CB8AC3E}">
        <p14:creationId xmlns:p14="http://schemas.microsoft.com/office/powerpoint/2010/main" val="153781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4031873"/>
          </a:xfrm>
          <a:prstGeom prst="rect">
            <a:avLst/>
          </a:prstGeom>
          <a:noFill/>
        </p:spPr>
        <p:txBody>
          <a:bodyPr wrap="square" rtlCol="0">
            <a:spAutoFit/>
          </a:bodyPr>
          <a:lstStyle/>
          <a:p>
            <a:r>
              <a:rPr lang="en-US" sz="4000" dirty="0">
                <a:latin typeface="Tenorite" panose="00000500000000000000" pitchFamily="2" charset="0"/>
              </a:rPr>
              <a:t>DevOps Lifecycle (continued)</a:t>
            </a:r>
          </a:p>
          <a:p>
            <a:endParaRPr lang="en-US" sz="2400" dirty="0"/>
          </a:p>
          <a:p>
            <a:r>
              <a:rPr lang="en-US" sz="2400" dirty="0"/>
              <a:t>Overall, the DevOps lifecycle is a continuous process of planning, developing, testing, deploying, and managing software. By adopting a DevOps approach, teams can streamline (organize) the entire software lifecycle and improve collaboration, communication, and integration between development and operations teams.</a:t>
            </a:r>
          </a:p>
          <a:p>
            <a:endParaRPr lang="en-US" sz="2400" dirty="0"/>
          </a:p>
          <a:p>
            <a:endParaRPr lang="en-US" sz="2400" dirty="0"/>
          </a:p>
          <a:p>
            <a:endParaRPr lang="en-US" sz="2400" dirty="0"/>
          </a:p>
        </p:txBody>
      </p:sp>
    </p:spTree>
    <p:extLst>
      <p:ext uri="{BB962C8B-B14F-4D97-AF65-F5344CB8AC3E}">
        <p14:creationId xmlns:p14="http://schemas.microsoft.com/office/powerpoint/2010/main" val="24090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2185214"/>
          </a:xfrm>
          <a:prstGeom prst="rect">
            <a:avLst/>
          </a:prstGeom>
          <a:noFill/>
        </p:spPr>
        <p:txBody>
          <a:bodyPr wrap="square" rtlCol="0">
            <a:spAutoFit/>
          </a:bodyPr>
          <a:lstStyle/>
          <a:p>
            <a:r>
              <a:rPr lang="en-US" sz="4000" dirty="0">
                <a:latin typeface="Tenorite" panose="00000500000000000000" pitchFamily="2" charset="0"/>
              </a:rPr>
              <a:t>DevOps Lifecycle (continued)</a:t>
            </a:r>
          </a:p>
          <a:p>
            <a:endParaRPr lang="en-US" sz="2400" dirty="0"/>
          </a:p>
          <a:p>
            <a:endParaRPr lang="en-US" sz="2400" dirty="0"/>
          </a:p>
          <a:p>
            <a:endParaRPr lang="en-US" sz="2400" dirty="0"/>
          </a:p>
          <a:p>
            <a:endParaRPr lang="en-US" sz="2400" dirty="0"/>
          </a:p>
        </p:txBody>
      </p:sp>
      <p:pic>
        <p:nvPicPr>
          <p:cNvPr id="5" name="Picture 4" descr="Diagram&#10;&#10;Description automatically generated">
            <a:extLst>
              <a:ext uri="{FF2B5EF4-FFF2-40B4-BE49-F238E27FC236}">
                <a16:creationId xmlns:a16="http://schemas.microsoft.com/office/drawing/2014/main" id="{95EAB138-9425-3091-E111-B588327F7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855" y="1955512"/>
            <a:ext cx="7116582" cy="3382770"/>
          </a:xfrm>
          <a:prstGeom prst="rect">
            <a:avLst/>
          </a:prstGeom>
        </p:spPr>
      </p:pic>
    </p:spTree>
    <p:extLst>
      <p:ext uri="{BB962C8B-B14F-4D97-AF65-F5344CB8AC3E}">
        <p14:creationId xmlns:p14="http://schemas.microsoft.com/office/powerpoint/2010/main" val="305057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878532"/>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a:t>
            </a:r>
          </a:p>
          <a:p>
            <a:endParaRPr lang="en-US" sz="2400" dirty="0"/>
          </a:p>
          <a:p>
            <a:r>
              <a:rPr lang="en-US" sz="2400" b="1" dirty="0"/>
              <a:t>Plan</a:t>
            </a:r>
            <a:r>
              <a:rPr lang="en-US" sz="2400" dirty="0"/>
              <a:t>:  API Layer project will be developed in </a:t>
            </a:r>
            <a:r>
              <a:rPr lang="en-US" sz="2400" b="1" dirty="0"/>
              <a:t>Node.js </a:t>
            </a:r>
            <a:r>
              <a:rPr lang="en-US" sz="2400" dirty="0"/>
              <a:t>and will be containerized using </a:t>
            </a:r>
            <a:r>
              <a:rPr lang="en-US" sz="2400" b="1" dirty="0"/>
              <a:t>Docker</a:t>
            </a:r>
            <a:r>
              <a:rPr lang="en-US" sz="2400" dirty="0"/>
              <a:t>.  It will be hosted in </a:t>
            </a:r>
            <a:r>
              <a:rPr lang="en-US" sz="2400" b="1" dirty="0"/>
              <a:t>Azure Web App Linux</a:t>
            </a:r>
            <a:r>
              <a:rPr lang="en-US" sz="2400" dirty="0"/>
              <a:t>.</a:t>
            </a:r>
          </a:p>
          <a:p>
            <a:endParaRPr lang="en-US" sz="2400" dirty="0"/>
          </a:p>
          <a:p>
            <a:r>
              <a:rPr lang="en-US" sz="2400" b="1" dirty="0"/>
              <a:t>Code</a:t>
            </a:r>
            <a:r>
              <a:rPr lang="en-US" sz="2400" dirty="0"/>
              <a:t>:  Developers and DevOps agreed to use a </a:t>
            </a:r>
            <a:r>
              <a:rPr lang="en-US" sz="2400" b="1" dirty="0"/>
              <a:t>shared-repository</a:t>
            </a:r>
            <a:r>
              <a:rPr lang="en-US" sz="2400" dirty="0"/>
              <a:t> or release branch for the CI/CD pipeline.  Branch name will be formatted </a:t>
            </a:r>
            <a:r>
              <a:rPr lang="en-US" sz="2400" b="1" dirty="0"/>
              <a:t>release/&lt;</a:t>
            </a:r>
            <a:r>
              <a:rPr lang="en-US" sz="2400" b="1" dirty="0" err="1"/>
              <a:t>yyyymmdd</a:t>
            </a:r>
            <a:r>
              <a:rPr lang="en-US" sz="2400" b="1" dirty="0"/>
              <a:t>&gt; </a:t>
            </a:r>
            <a:r>
              <a:rPr lang="en-US" sz="2400" dirty="0"/>
              <a:t>wherein &lt;</a:t>
            </a:r>
            <a:r>
              <a:rPr lang="en-US" sz="2400" dirty="0" err="1"/>
              <a:t>yyyymmdd</a:t>
            </a:r>
            <a:r>
              <a:rPr lang="en-US" sz="2400" dirty="0"/>
              <a:t>&gt; represents the </a:t>
            </a:r>
            <a:r>
              <a:rPr lang="en-US" sz="2400" b="1" dirty="0"/>
              <a:t>target date</a:t>
            </a:r>
            <a:r>
              <a:rPr lang="en-US" sz="2400" dirty="0"/>
              <a:t> of production deployment.  (E.g. </a:t>
            </a:r>
            <a:r>
              <a:rPr lang="en-US" sz="2400" b="1" dirty="0"/>
              <a:t>release/20230308</a:t>
            </a:r>
            <a:r>
              <a:rPr lang="en-US" sz="2400" dirty="0"/>
              <a:t>)</a:t>
            </a:r>
          </a:p>
          <a:p>
            <a:endParaRPr lang="en-US" sz="2400" dirty="0"/>
          </a:p>
          <a:p>
            <a:r>
              <a:rPr lang="en-US" sz="2400" b="1" dirty="0"/>
              <a:t>Build</a:t>
            </a:r>
            <a:r>
              <a:rPr lang="en-US" sz="2400" dirty="0"/>
              <a:t>:  </a:t>
            </a:r>
            <a:r>
              <a:rPr lang="en-US" sz="2400" b="1" dirty="0" err="1"/>
              <a:t>Dockerfile</a:t>
            </a:r>
            <a:r>
              <a:rPr lang="en-US" sz="2400" b="1" dirty="0"/>
              <a:t>(s) </a:t>
            </a:r>
            <a:r>
              <a:rPr lang="en-US" sz="2400" dirty="0"/>
              <a:t>will be provided by developer.  It will be the basis of the containerization, wherein a </a:t>
            </a:r>
            <a:r>
              <a:rPr lang="en-US" sz="2400" b="1" dirty="0"/>
              <a:t>docker image</a:t>
            </a:r>
            <a:r>
              <a:rPr lang="en-US" sz="2400" dirty="0"/>
              <a:t> is created which will be used to create a Docker container, and then pushed to </a:t>
            </a:r>
            <a:r>
              <a:rPr lang="en-US" sz="2400" b="1" dirty="0"/>
              <a:t>Azure Container Registry </a:t>
            </a:r>
            <a:r>
              <a:rPr lang="en-US" sz="2400" dirty="0"/>
              <a:t>(ACR).  </a:t>
            </a:r>
          </a:p>
        </p:txBody>
      </p:sp>
    </p:spTree>
    <p:extLst>
      <p:ext uri="{BB962C8B-B14F-4D97-AF65-F5344CB8AC3E}">
        <p14:creationId xmlns:p14="http://schemas.microsoft.com/office/powerpoint/2010/main" val="75871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4678204"/>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 (continued)</a:t>
            </a:r>
          </a:p>
          <a:p>
            <a:r>
              <a:rPr lang="en-US" sz="2400" dirty="0"/>
              <a:t> </a:t>
            </a:r>
          </a:p>
          <a:p>
            <a:r>
              <a:rPr lang="en-US" sz="2400" b="1" dirty="0"/>
              <a:t>Test</a:t>
            </a:r>
            <a:r>
              <a:rPr lang="en-US" sz="2400" dirty="0"/>
              <a:t>:  </a:t>
            </a:r>
            <a:r>
              <a:rPr lang="en-US" sz="2400" b="1" dirty="0"/>
              <a:t>Automated test</a:t>
            </a:r>
            <a:r>
              <a:rPr lang="en-US" sz="2400" dirty="0"/>
              <a:t> (unit testing) will be revisited and implemented soon.*  Although, automated tests software of </a:t>
            </a:r>
            <a:r>
              <a:rPr lang="en-US" sz="2400" b="1" dirty="0" err="1"/>
              <a:t>Sonarqube</a:t>
            </a:r>
            <a:r>
              <a:rPr lang="en-US" sz="2400" dirty="0"/>
              <a:t> and </a:t>
            </a:r>
            <a:r>
              <a:rPr lang="en-US" sz="2400" b="1" dirty="0"/>
              <a:t>Mend Bolt (formerly </a:t>
            </a:r>
            <a:r>
              <a:rPr lang="en-US" sz="2400" b="1" dirty="0" err="1"/>
              <a:t>WhiteSource</a:t>
            </a:r>
            <a:r>
              <a:rPr lang="en-US" sz="2400" b="1" dirty="0"/>
              <a:t>)</a:t>
            </a:r>
            <a:r>
              <a:rPr lang="en-US" sz="2400" dirty="0"/>
              <a:t> are available in </a:t>
            </a:r>
            <a:r>
              <a:rPr lang="en-US" sz="2400" b="1" dirty="0"/>
              <a:t>Azure DevOps Marketplace</a:t>
            </a:r>
            <a:r>
              <a:rPr lang="en-US" sz="2400" dirty="0"/>
              <a:t>, but they were not created by Microsoft per se; hence, updates from these software/extensions are not in Microsoft’s control (nor ours).  These software/extensions have the capabilities to check for any code vulnerabilities during build. They have both free and paid editions. </a:t>
            </a:r>
          </a:p>
          <a:p>
            <a:r>
              <a:rPr lang="en-US" sz="2400" dirty="0"/>
              <a:t> </a:t>
            </a:r>
          </a:p>
          <a:p>
            <a:r>
              <a:rPr lang="en-US" b="1" i="1" dirty="0"/>
              <a:t>*Action item for developer.</a:t>
            </a:r>
          </a:p>
        </p:txBody>
      </p:sp>
    </p:spTree>
    <p:extLst>
      <p:ext uri="{BB962C8B-B14F-4D97-AF65-F5344CB8AC3E}">
        <p14:creationId xmlns:p14="http://schemas.microsoft.com/office/powerpoint/2010/main" val="357966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139869"/>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 (continued)</a:t>
            </a:r>
          </a:p>
          <a:p>
            <a:r>
              <a:rPr lang="en-US" sz="2400" dirty="0"/>
              <a:t> </a:t>
            </a:r>
          </a:p>
          <a:p>
            <a:r>
              <a:rPr lang="en-US" sz="2400" b="1" dirty="0"/>
              <a:t>Release</a:t>
            </a:r>
            <a:r>
              <a:rPr lang="en-US" sz="2400" dirty="0"/>
              <a:t>:  After API Layer project is </a:t>
            </a:r>
            <a:r>
              <a:rPr lang="en-US" sz="2400" b="1" dirty="0"/>
              <a:t>containerized</a:t>
            </a:r>
            <a:r>
              <a:rPr lang="en-US" sz="2400" dirty="0"/>
              <a:t> (</a:t>
            </a:r>
            <a:r>
              <a:rPr lang="en-US" sz="2400" dirty="0" err="1"/>
              <a:t>dockerized</a:t>
            </a:r>
            <a:r>
              <a:rPr lang="en-US" sz="2400" dirty="0"/>
              <a:t>) and pushed to Azure container registry (ACR), the release pipeline will be created and connect to it.</a:t>
            </a:r>
          </a:p>
          <a:p>
            <a:endParaRPr lang="en-US" sz="2400" dirty="0"/>
          </a:p>
          <a:p>
            <a:r>
              <a:rPr lang="en-US" sz="2400" b="1" dirty="0"/>
              <a:t>Deploy</a:t>
            </a:r>
            <a:r>
              <a:rPr lang="en-US" sz="2400" dirty="0"/>
              <a:t>:  API Layer application will be deployed to its Azure web app </a:t>
            </a:r>
            <a:r>
              <a:rPr lang="en-US" sz="2400" i="1" u="sng" dirty="0"/>
              <a:t>qaapilayer2</a:t>
            </a:r>
            <a:r>
              <a:rPr lang="en-US" sz="2400" dirty="0"/>
              <a:t> (</a:t>
            </a:r>
            <a:r>
              <a:rPr lang="en-US" sz="2400" b="1" dirty="0"/>
              <a:t>QA/staging environment</a:t>
            </a:r>
            <a:r>
              <a:rPr lang="en-US" sz="2400" dirty="0"/>
              <a:t>) first.  Once QA signed off, the production deployment to </a:t>
            </a:r>
            <a:r>
              <a:rPr lang="en-US" sz="2400" i="1" u="sng" dirty="0" err="1"/>
              <a:t>slsaapi</a:t>
            </a:r>
            <a:r>
              <a:rPr lang="en-US" sz="2400" dirty="0"/>
              <a:t> (</a:t>
            </a:r>
            <a:r>
              <a:rPr lang="en-US" sz="2400" b="1" dirty="0"/>
              <a:t>production environment</a:t>
            </a:r>
            <a:r>
              <a:rPr lang="en-US" sz="2400" dirty="0"/>
              <a:t>) will be triggered once the </a:t>
            </a:r>
            <a:r>
              <a:rPr lang="en-US" sz="2400" b="1" dirty="0"/>
              <a:t>Approval stage </a:t>
            </a:r>
            <a:r>
              <a:rPr lang="en-US" sz="2400" dirty="0"/>
              <a:t>is approved (manual intervention).  An email will also be sent to notify the Approver(s).  This is the actual </a:t>
            </a:r>
            <a:r>
              <a:rPr lang="en-US" sz="2400" b="1" dirty="0"/>
              <a:t>promotion</a:t>
            </a:r>
            <a:r>
              <a:rPr lang="en-US" sz="2400" dirty="0"/>
              <a:t> of a release from QA to Production.  </a:t>
            </a:r>
          </a:p>
        </p:txBody>
      </p:sp>
    </p:spTree>
    <p:extLst>
      <p:ext uri="{BB962C8B-B14F-4D97-AF65-F5344CB8AC3E}">
        <p14:creationId xmlns:p14="http://schemas.microsoft.com/office/powerpoint/2010/main" val="199137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4770537"/>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 (continued)</a:t>
            </a:r>
          </a:p>
          <a:p>
            <a:r>
              <a:rPr lang="en-US" sz="2400" dirty="0"/>
              <a:t> </a:t>
            </a:r>
          </a:p>
          <a:p>
            <a:r>
              <a:rPr lang="en-US" sz="2400" b="1" dirty="0"/>
              <a:t>Operate</a:t>
            </a:r>
            <a:r>
              <a:rPr lang="en-US" sz="2400" dirty="0"/>
              <a:t>:  Technically, prior to any deployments of applications, the environments should be set/ready with what is required.</a:t>
            </a:r>
          </a:p>
          <a:p>
            <a:endParaRPr lang="en-US" sz="2400" dirty="0"/>
          </a:p>
          <a:p>
            <a:r>
              <a:rPr lang="en-US" sz="2400" dirty="0"/>
              <a:t>An example would be the following:</a:t>
            </a:r>
          </a:p>
          <a:p>
            <a:pPr marL="342900" indent="-342900">
              <a:buFont typeface="Arial" panose="020B0604020202020204" pitchFamily="34" charset="0"/>
              <a:buChar char="•"/>
            </a:pPr>
            <a:r>
              <a:rPr lang="en-US" sz="2400" dirty="0"/>
              <a:t>Custom Domains</a:t>
            </a:r>
          </a:p>
          <a:p>
            <a:pPr marL="342900" indent="-342900">
              <a:buFont typeface="Arial" panose="020B0604020202020204" pitchFamily="34" charset="0"/>
              <a:buChar char="•"/>
            </a:pPr>
            <a:r>
              <a:rPr lang="en-US" sz="2400" dirty="0"/>
              <a:t>SSL/Certificates</a:t>
            </a:r>
          </a:p>
          <a:p>
            <a:pPr marL="342900" indent="-342900">
              <a:buFont typeface="Arial" panose="020B0604020202020204" pitchFamily="34" charset="0"/>
              <a:buChar char="•"/>
            </a:pPr>
            <a:r>
              <a:rPr lang="en-US" sz="2400" dirty="0"/>
              <a:t>Firewall setup</a:t>
            </a:r>
          </a:p>
          <a:p>
            <a:pPr marL="342900" indent="-342900">
              <a:buFont typeface="Arial" panose="020B0604020202020204" pitchFamily="34" charset="0"/>
              <a:buChar char="•"/>
            </a:pPr>
            <a:r>
              <a:rPr lang="en-US" sz="2400" dirty="0"/>
              <a:t>DBs</a:t>
            </a:r>
          </a:p>
          <a:p>
            <a:pPr marL="342900" indent="-342900">
              <a:buFont typeface="Arial" panose="020B0604020202020204" pitchFamily="34" charset="0"/>
              <a:buChar char="•"/>
            </a:pPr>
            <a:r>
              <a:rPr lang="en-US" sz="2400" dirty="0"/>
              <a:t>Etc.</a:t>
            </a:r>
          </a:p>
        </p:txBody>
      </p:sp>
    </p:spTree>
    <p:extLst>
      <p:ext uri="{BB962C8B-B14F-4D97-AF65-F5344CB8AC3E}">
        <p14:creationId xmlns:p14="http://schemas.microsoft.com/office/powerpoint/2010/main" val="47233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509200"/>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 (continued)</a:t>
            </a:r>
          </a:p>
          <a:p>
            <a:r>
              <a:rPr lang="en-US" sz="2400" dirty="0"/>
              <a:t> </a:t>
            </a:r>
          </a:p>
          <a:p>
            <a:r>
              <a:rPr lang="en-US" sz="2400" dirty="0"/>
              <a:t>Normally, these requirements are communicated during the planning stage of the lifecycle among stakeholders, project owners, development and operations teams.</a:t>
            </a:r>
          </a:p>
          <a:p>
            <a:endParaRPr lang="en-US" sz="2400" dirty="0"/>
          </a:p>
          <a:p>
            <a:r>
              <a:rPr lang="en-US" sz="2400" dirty="0"/>
              <a:t>Operations team will also start monitoring, managing, and maintaining the newly deployed application.</a:t>
            </a:r>
          </a:p>
          <a:p>
            <a:endParaRPr lang="en-US" sz="2400" dirty="0"/>
          </a:p>
          <a:p>
            <a:r>
              <a:rPr lang="en-US" sz="2400" dirty="0"/>
              <a:t>Furthermore, for API Layer application, Azure </a:t>
            </a:r>
            <a:r>
              <a:rPr lang="en-US" sz="2400" b="1" dirty="0"/>
              <a:t>scale-out</a:t>
            </a:r>
            <a:r>
              <a:rPr lang="en-US" sz="2400" dirty="0"/>
              <a:t> was enabled to keep it in top performance.  It currently has </a:t>
            </a:r>
            <a:r>
              <a:rPr lang="en-US" sz="2400" b="1" dirty="0"/>
              <a:t>2 instances </a:t>
            </a:r>
            <a:r>
              <a:rPr lang="en-US" sz="2400" dirty="0"/>
              <a:t>running in </a:t>
            </a:r>
            <a:r>
              <a:rPr lang="en-US" sz="2400" b="1" dirty="0"/>
              <a:t>minimum</a:t>
            </a:r>
            <a:r>
              <a:rPr lang="en-US" sz="2400" dirty="0"/>
              <a:t> and capable of scaling out to 3 when 70% of CPU usage started to kick in.  The maximum number of instances allowed is 5. </a:t>
            </a:r>
          </a:p>
        </p:txBody>
      </p:sp>
    </p:spTree>
    <p:extLst>
      <p:ext uri="{BB962C8B-B14F-4D97-AF65-F5344CB8AC3E}">
        <p14:creationId xmlns:p14="http://schemas.microsoft.com/office/powerpoint/2010/main" val="1639385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2923877"/>
          </a:xfrm>
          <a:prstGeom prst="rect">
            <a:avLst/>
          </a:prstGeom>
          <a:noFill/>
        </p:spPr>
        <p:txBody>
          <a:bodyPr wrap="square" rtlCol="0">
            <a:spAutoFit/>
          </a:bodyPr>
          <a:lstStyle/>
          <a:p>
            <a:r>
              <a:rPr lang="en-US" sz="3200" dirty="0">
                <a:latin typeface="Tenorite" panose="00000500000000000000" pitchFamily="2" charset="0"/>
              </a:rPr>
              <a:t>Implementation of DevOps CI/CD for API Layer Project (continued)</a:t>
            </a:r>
          </a:p>
          <a:p>
            <a:r>
              <a:rPr lang="en-US" sz="2400" dirty="0"/>
              <a:t> </a:t>
            </a:r>
          </a:p>
          <a:p>
            <a:r>
              <a:rPr lang="en-US" sz="2400" b="1" dirty="0"/>
              <a:t>Monitor</a:t>
            </a:r>
            <a:r>
              <a:rPr lang="en-US" sz="2400" dirty="0"/>
              <a:t>:  </a:t>
            </a:r>
            <a:r>
              <a:rPr lang="en-US" sz="2400" b="1" dirty="0"/>
              <a:t>Azure Log Stream </a:t>
            </a:r>
            <a:r>
              <a:rPr lang="en-US" sz="2400" dirty="0"/>
              <a:t>provides basic log data collection for analysis. But another logging system for API Layer itself was set up using Azure storage.  The data collected from logs will help with the further improvements of the API Layer application.</a:t>
            </a:r>
          </a:p>
        </p:txBody>
      </p:sp>
    </p:spTree>
    <p:extLst>
      <p:ext uri="{BB962C8B-B14F-4D97-AF65-F5344CB8AC3E}">
        <p14:creationId xmlns:p14="http://schemas.microsoft.com/office/powerpoint/2010/main" val="8595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471613" y="2263867"/>
            <a:ext cx="9248774" cy="1938992"/>
          </a:xfrm>
          <a:prstGeom prst="rect">
            <a:avLst/>
          </a:prstGeom>
          <a:noFill/>
        </p:spPr>
        <p:txBody>
          <a:bodyPr wrap="square" rtlCol="0">
            <a:spAutoFit/>
          </a:bodyPr>
          <a:lstStyle/>
          <a:p>
            <a:pPr algn="ctr"/>
            <a:r>
              <a:rPr lang="en-US" sz="9600" dirty="0">
                <a:solidFill>
                  <a:srgbClr val="FF0000"/>
                </a:solidFill>
                <a:latin typeface="Tenorite" panose="00000500000000000000" pitchFamily="2" charset="0"/>
              </a:rPr>
              <a:t>DEMO</a:t>
            </a:r>
            <a:endParaRPr lang="en-US" sz="9600" dirty="0">
              <a:solidFill>
                <a:srgbClr val="FF0000"/>
              </a:solidFill>
            </a:endParaRPr>
          </a:p>
          <a:p>
            <a:endParaRPr lang="en-US" sz="2400" dirty="0"/>
          </a:p>
        </p:txBody>
      </p:sp>
    </p:spTree>
    <p:extLst>
      <p:ext uri="{BB962C8B-B14F-4D97-AF65-F5344CB8AC3E}">
        <p14:creationId xmlns:p14="http://schemas.microsoft.com/office/powerpoint/2010/main" val="198207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4832092"/>
          </a:xfrm>
          <a:prstGeom prst="rect">
            <a:avLst/>
          </a:prstGeom>
          <a:noFill/>
        </p:spPr>
        <p:txBody>
          <a:bodyPr wrap="square" rtlCol="0">
            <a:spAutoFit/>
          </a:bodyPr>
          <a:lstStyle/>
          <a:p>
            <a:r>
              <a:rPr lang="en-US" sz="4000" dirty="0">
                <a:latin typeface="Tenorite" panose="00000500000000000000" pitchFamily="2" charset="0"/>
              </a:rPr>
              <a:t>Agenda</a:t>
            </a:r>
          </a:p>
          <a:p>
            <a:pPr marL="457200" indent="-457200">
              <a:buFont typeface="Arial" panose="020B0604020202020204" pitchFamily="34" charset="0"/>
              <a:buChar char="•"/>
            </a:pPr>
            <a:r>
              <a:rPr lang="en-US" sz="3200" dirty="0">
                <a:latin typeface="Tenorite" panose="00000500000000000000" pitchFamily="2" charset="0"/>
              </a:rPr>
              <a:t>What is DevOps?</a:t>
            </a:r>
          </a:p>
          <a:p>
            <a:pPr marL="457200" indent="-457200">
              <a:buFont typeface="Arial" panose="020B0604020202020204" pitchFamily="34" charset="0"/>
              <a:buChar char="•"/>
            </a:pPr>
            <a:r>
              <a:rPr lang="en-US" sz="3200" dirty="0">
                <a:latin typeface="Tenorite" panose="00000500000000000000" pitchFamily="2" charset="0"/>
              </a:rPr>
              <a:t>What is DevOps CI/CD?</a:t>
            </a:r>
          </a:p>
          <a:p>
            <a:pPr marL="457200" indent="-457200">
              <a:buFont typeface="Arial" panose="020B0604020202020204" pitchFamily="34" charset="0"/>
              <a:buChar char="•"/>
            </a:pPr>
            <a:r>
              <a:rPr lang="en-US" sz="3200" dirty="0">
                <a:latin typeface="Tenorite" panose="00000500000000000000" pitchFamily="2" charset="0"/>
              </a:rPr>
              <a:t>DevOps Lifecycle</a:t>
            </a:r>
          </a:p>
          <a:p>
            <a:pPr marL="457200" indent="-457200">
              <a:buFont typeface="Arial" panose="020B0604020202020204" pitchFamily="34" charset="0"/>
              <a:buChar char="•"/>
            </a:pPr>
            <a:r>
              <a:rPr lang="en-US" sz="3200" dirty="0">
                <a:latin typeface="Tenorite" panose="00000500000000000000" pitchFamily="2" charset="0"/>
              </a:rPr>
              <a:t>Implementation of DevOps CI/CD for API Layer Project</a:t>
            </a:r>
          </a:p>
          <a:p>
            <a:pPr marL="457200" indent="-457200">
              <a:buFont typeface="Arial" panose="020B0604020202020204" pitchFamily="34" charset="0"/>
              <a:buChar char="•"/>
            </a:pPr>
            <a:r>
              <a:rPr lang="en-US" sz="3200" dirty="0">
                <a:latin typeface="Tenorite" panose="00000500000000000000" pitchFamily="2" charset="0"/>
              </a:rPr>
              <a:t>DEMO</a:t>
            </a:r>
          </a:p>
          <a:p>
            <a:pPr marL="457200" indent="-457200">
              <a:buFont typeface="Arial" panose="020B0604020202020204" pitchFamily="34" charset="0"/>
              <a:buChar char="•"/>
            </a:pPr>
            <a:endParaRPr lang="en-US" sz="3200" dirty="0">
              <a:latin typeface="Tenorite" panose="00000500000000000000" pitchFamily="2" charset="0"/>
            </a:endParaRPr>
          </a:p>
          <a:p>
            <a:endParaRPr lang="en-US" sz="4400" dirty="0"/>
          </a:p>
        </p:txBody>
      </p:sp>
    </p:spTree>
    <p:extLst>
      <p:ext uri="{BB962C8B-B14F-4D97-AF65-F5344CB8AC3E}">
        <p14:creationId xmlns:p14="http://schemas.microsoft.com/office/powerpoint/2010/main" val="391100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570756"/>
          </a:xfrm>
          <a:prstGeom prst="rect">
            <a:avLst/>
          </a:prstGeom>
          <a:noFill/>
        </p:spPr>
        <p:txBody>
          <a:bodyPr wrap="square" rtlCol="0">
            <a:spAutoFit/>
          </a:bodyPr>
          <a:lstStyle/>
          <a:p>
            <a:r>
              <a:rPr lang="en-US" sz="4000" dirty="0">
                <a:latin typeface="Tenorite" panose="00000500000000000000" pitchFamily="2" charset="0"/>
              </a:rPr>
              <a:t>What is DevOps?</a:t>
            </a:r>
          </a:p>
          <a:p>
            <a:r>
              <a:rPr lang="en-US" sz="2800" dirty="0"/>
              <a:t> </a:t>
            </a:r>
            <a:endParaRPr lang="en-US" sz="2400" dirty="0">
              <a:effectLst/>
            </a:endParaRPr>
          </a:p>
          <a:p>
            <a:r>
              <a:rPr lang="en-US" sz="2400" b="1" dirty="0"/>
              <a:t>DevOps</a:t>
            </a:r>
            <a:r>
              <a:rPr lang="en-US" sz="2400" dirty="0"/>
              <a:t> is a set of practices, principles, and culture that aims to improve collaboration, communication, and integration between software development teams (</a:t>
            </a:r>
            <a:r>
              <a:rPr lang="en-US" sz="2400" b="1" dirty="0"/>
              <a:t>Dev</a:t>
            </a:r>
            <a:r>
              <a:rPr lang="en-US" sz="2400" dirty="0"/>
              <a:t>) and IT operations teams (</a:t>
            </a:r>
            <a:r>
              <a:rPr lang="en-US" sz="2400" b="1" dirty="0"/>
              <a:t>Ops</a:t>
            </a:r>
            <a:r>
              <a:rPr lang="en-US" sz="2400" dirty="0"/>
              <a:t>).</a:t>
            </a:r>
          </a:p>
          <a:p>
            <a:endParaRPr lang="en-US" sz="2400" dirty="0"/>
          </a:p>
          <a:p>
            <a:r>
              <a:rPr lang="en-US" sz="2400" dirty="0"/>
              <a:t>The DevOps approach emphasizes the need for </a:t>
            </a:r>
            <a:r>
              <a:rPr lang="en-US" sz="2400" b="1" dirty="0"/>
              <a:t>automation</a:t>
            </a:r>
            <a:r>
              <a:rPr lang="en-US" sz="2400" dirty="0"/>
              <a:t>, continuous delivery, and continuous testing to streamline the software development and deployment process. It also promotes the use of agile and lean methodologies to increase efficiency and reduce waste.</a:t>
            </a:r>
          </a:p>
          <a:p>
            <a:endParaRPr lang="en-US" sz="2400" dirty="0"/>
          </a:p>
          <a:p>
            <a:r>
              <a:rPr lang="en-US" sz="2400" dirty="0"/>
              <a:t>The key benefits of DevOps include faster time to market, increased agility and flexibility, improved quality and reliability of software, and greater collaboration between teams.</a:t>
            </a:r>
          </a:p>
        </p:txBody>
      </p:sp>
    </p:spTree>
    <p:extLst>
      <p:ext uri="{BB962C8B-B14F-4D97-AF65-F5344CB8AC3E}">
        <p14:creationId xmlns:p14="http://schemas.microsoft.com/office/powerpoint/2010/main" val="110523022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201424"/>
          </a:xfrm>
          <a:prstGeom prst="rect">
            <a:avLst/>
          </a:prstGeom>
          <a:noFill/>
        </p:spPr>
        <p:txBody>
          <a:bodyPr wrap="square" rtlCol="0">
            <a:spAutoFit/>
          </a:bodyPr>
          <a:lstStyle/>
          <a:p>
            <a:r>
              <a:rPr lang="en-US" sz="4000" dirty="0">
                <a:latin typeface="Tenorite" panose="00000500000000000000" pitchFamily="2" charset="0"/>
              </a:rPr>
              <a:t>What is DevOps? (continued)</a:t>
            </a:r>
          </a:p>
          <a:p>
            <a:r>
              <a:rPr lang="en-US" sz="2800" dirty="0"/>
              <a:t> </a:t>
            </a:r>
            <a:endParaRPr lang="en-US" sz="2400" dirty="0">
              <a:effectLst/>
            </a:endParaRPr>
          </a:p>
          <a:p>
            <a:r>
              <a:rPr lang="en-US" sz="2400" dirty="0"/>
              <a:t>DevOps practices can include continuous integration and continuous delivery (CI/CD), infrastructure as code, monitoring and logging, and automation of testing and deployment processes. By adopting these practices, organizations can accelerate the delivery of software, reduce errors and downtime, and improve overall business outcomes.</a:t>
            </a:r>
          </a:p>
          <a:p>
            <a:endParaRPr lang="en-US" sz="2400" dirty="0"/>
          </a:p>
          <a:p>
            <a:r>
              <a:rPr lang="en-US" sz="2400" dirty="0"/>
              <a:t>Overall, DevOps is an important approach to modern software development and is increasingly being adopted by organizations of all sizes and types.</a:t>
            </a:r>
          </a:p>
          <a:p>
            <a:endParaRPr lang="en-US" sz="2400" dirty="0"/>
          </a:p>
          <a:p>
            <a:endParaRPr lang="en-US" sz="2400" dirty="0"/>
          </a:p>
        </p:txBody>
      </p:sp>
    </p:spTree>
    <p:extLst>
      <p:ext uri="{BB962C8B-B14F-4D97-AF65-F5344CB8AC3E}">
        <p14:creationId xmlns:p14="http://schemas.microsoft.com/office/powerpoint/2010/main" val="21532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201424"/>
          </a:xfrm>
          <a:prstGeom prst="rect">
            <a:avLst/>
          </a:prstGeom>
          <a:noFill/>
        </p:spPr>
        <p:txBody>
          <a:bodyPr wrap="square" rtlCol="0">
            <a:spAutoFit/>
          </a:bodyPr>
          <a:lstStyle/>
          <a:p>
            <a:r>
              <a:rPr lang="en-US" sz="4000" dirty="0">
                <a:latin typeface="Tenorite" panose="00000500000000000000" pitchFamily="2" charset="0"/>
              </a:rPr>
              <a:t>What is DevOps CI/CD?</a:t>
            </a:r>
          </a:p>
          <a:p>
            <a:r>
              <a:rPr lang="en-US" sz="2800" dirty="0"/>
              <a:t> </a:t>
            </a:r>
            <a:endParaRPr lang="en-US" sz="2400" dirty="0">
              <a:effectLst/>
            </a:endParaRPr>
          </a:p>
          <a:p>
            <a:r>
              <a:rPr lang="en-US" sz="2400" b="1" dirty="0"/>
              <a:t>DevOps CI/CD </a:t>
            </a:r>
            <a:r>
              <a:rPr lang="en-US" sz="2400" dirty="0"/>
              <a:t>is an approach to software development that combines DevOps practices with continuous integration (CI) and continuous delivery (CD) methodologies.</a:t>
            </a:r>
          </a:p>
          <a:p>
            <a:endParaRPr lang="en-US" sz="2400" dirty="0"/>
          </a:p>
          <a:p>
            <a:r>
              <a:rPr lang="en-US" sz="2400" b="1" dirty="0"/>
              <a:t>Continuous Integration (CI)</a:t>
            </a:r>
            <a:r>
              <a:rPr lang="en-US" sz="2400" dirty="0"/>
              <a:t> is the practice of merging code changes into a </a:t>
            </a:r>
            <a:r>
              <a:rPr lang="en-US" sz="2400" b="1" dirty="0"/>
              <a:t>shared repository</a:t>
            </a:r>
            <a:r>
              <a:rPr lang="en-US" sz="2400" dirty="0"/>
              <a:t> frequently, which triggers an automated build and test process to catch errors early in the development cycle.</a:t>
            </a:r>
          </a:p>
          <a:p>
            <a:endParaRPr lang="en-US" sz="2400" dirty="0"/>
          </a:p>
          <a:p>
            <a:r>
              <a:rPr lang="en-US" sz="2400" b="1" dirty="0"/>
              <a:t>Continuous Delivery/Deployment (CD)</a:t>
            </a:r>
            <a:r>
              <a:rPr lang="en-US" sz="2400" dirty="0"/>
              <a:t>, on the other hand, is the practice of </a:t>
            </a:r>
            <a:r>
              <a:rPr lang="en-US" sz="2400" b="1" dirty="0"/>
              <a:t>automating</a:t>
            </a:r>
            <a:r>
              <a:rPr lang="en-US" sz="2400" dirty="0"/>
              <a:t> the software release process to deliver updates and new features to customers as quickly and frequently as possible.</a:t>
            </a:r>
          </a:p>
        </p:txBody>
      </p:sp>
    </p:spTree>
    <p:extLst>
      <p:ext uri="{BB962C8B-B14F-4D97-AF65-F5344CB8AC3E}">
        <p14:creationId xmlns:p14="http://schemas.microsoft.com/office/powerpoint/2010/main" val="7190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4770537"/>
          </a:xfrm>
          <a:prstGeom prst="rect">
            <a:avLst/>
          </a:prstGeom>
          <a:noFill/>
        </p:spPr>
        <p:txBody>
          <a:bodyPr wrap="square" rtlCol="0">
            <a:spAutoFit/>
          </a:bodyPr>
          <a:lstStyle/>
          <a:p>
            <a:r>
              <a:rPr lang="en-US" sz="4000" dirty="0">
                <a:latin typeface="Tenorite" panose="00000500000000000000" pitchFamily="2" charset="0"/>
              </a:rPr>
              <a:t>What is DevOps CI/CD? (continued)</a:t>
            </a:r>
          </a:p>
          <a:p>
            <a:endParaRPr lang="en-US" sz="2400" dirty="0">
              <a:effectLst/>
            </a:endParaRPr>
          </a:p>
          <a:p>
            <a:r>
              <a:rPr lang="en-US" sz="2400" dirty="0"/>
              <a:t>DevOps CI/CD promotes </a:t>
            </a:r>
            <a:r>
              <a:rPr lang="en-US" sz="2400" b="1" dirty="0"/>
              <a:t>collaboration</a:t>
            </a:r>
            <a:r>
              <a:rPr lang="en-US" sz="2400" dirty="0"/>
              <a:t> and </a:t>
            </a:r>
            <a:r>
              <a:rPr lang="en-US" sz="2400" b="1" dirty="0"/>
              <a:t>communication </a:t>
            </a:r>
            <a:r>
              <a:rPr lang="en-US" sz="2400" dirty="0"/>
              <a:t>between development and operations teams, enabling them to work together to deliver high-quality software at a faster pace. </a:t>
            </a:r>
          </a:p>
          <a:p>
            <a:endParaRPr lang="en-US" sz="2400" dirty="0"/>
          </a:p>
          <a:p>
            <a:r>
              <a:rPr lang="en-US" sz="2400" dirty="0"/>
              <a:t>By automating many of the manual processes involved in building, testing, and deploying software, teams can focus on delivering value to customers more quickly and with greater efficiency.</a:t>
            </a:r>
          </a:p>
          <a:p>
            <a:endParaRPr lang="en-US" sz="2400" dirty="0"/>
          </a:p>
          <a:p>
            <a:endParaRPr lang="en-US" sz="2400" dirty="0"/>
          </a:p>
          <a:p>
            <a:endParaRPr lang="en-US" sz="2400" dirty="0"/>
          </a:p>
        </p:txBody>
      </p:sp>
    </p:spTree>
    <p:extLst>
      <p:ext uri="{BB962C8B-B14F-4D97-AF65-F5344CB8AC3E}">
        <p14:creationId xmlns:p14="http://schemas.microsoft.com/office/powerpoint/2010/main" val="321098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509200"/>
          </a:xfrm>
          <a:prstGeom prst="rect">
            <a:avLst/>
          </a:prstGeom>
          <a:noFill/>
        </p:spPr>
        <p:txBody>
          <a:bodyPr wrap="square" rtlCol="0">
            <a:spAutoFit/>
          </a:bodyPr>
          <a:lstStyle/>
          <a:p>
            <a:r>
              <a:rPr lang="en-US" sz="4000" dirty="0">
                <a:latin typeface="Tenorite" panose="00000500000000000000" pitchFamily="2" charset="0"/>
              </a:rPr>
              <a:t>DevOps Lifecycle</a:t>
            </a:r>
          </a:p>
          <a:p>
            <a:endParaRPr lang="en-US" sz="2400" dirty="0">
              <a:effectLst/>
            </a:endParaRPr>
          </a:p>
          <a:p>
            <a:r>
              <a:rPr lang="en-US" sz="2400" dirty="0"/>
              <a:t>The </a:t>
            </a:r>
            <a:r>
              <a:rPr lang="en-US" sz="2400" b="1" dirty="0"/>
              <a:t>DevOps Lifecycle </a:t>
            </a:r>
            <a:r>
              <a:rPr lang="en-US" sz="2400" dirty="0"/>
              <a:t>is the end-to-end process of software </a:t>
            </a:r>
            <a:r>
              <a:rPr lang="en-US" sz="2400" b="1" dirty="0"/>
              <a:t>development</a:t>
            </a:r>
            <a:r>
              <a:rPr lang="en-US" sz="2400" dirty="0"/>
              <a:t>, </a:t>
            </a:r>
            <a:r>
              <a:rPr lang="en-US" sz="2400" b="1" dirty="0"/>
              <a:t>deployment</a:t>
            </a:r>
            <a:r>
              <a:rPr lang="en-US" sz="2400" dirty="0"/>
              <a:t>, and </a:t>
            </a:r>
            <a:r>
              <a:rPr lang="en-US" sz="2400" b="1" dirty="0"/>
              <a:t>management</a:t>
            </a:r>
            <a:r>
              <a:rPr lang="en-US" sz="2400" dirty="0"/>
              <a:t> using the DevOps approach. It typically includes the following stages:</a:t>
            </a:r>
          </a:p>
          <a:p>
            <a:endParaRPr lang="en-US" sz="2400" dirty="0"/>
          </a:p>
          <a:p>
            <a:r>
              <a:rPr lang="en-US" sz="2400" b="1" dirty="0"/>
              <a:t>Plan</a:t>
            </a:r>
            <a:r>
              <a:rPr lang="en-US" sz="2400" dirty="0"/>
              <a:t>: In this stage, the team identifies the </a:t>
            </a:r>
            <a:r>
              <a:rPr lang="en-US" sz="2400" b="1" dirty="0"/>
              <a:t>requirements</a:t>
            </a:r>
            <a:r>
              <a:rPr lang="en-US" sz="2400" dirty="0"/>
              <a:t>, </a:t>
            </a:r>
            <a:r>
              <a:rPr lang="en-US" sz="2400" b="1" dirty="0"/>
              <a:t>goals</a:t>
            </a:r>
            <a:r>
              <a:rPr lang="en-US" sz="2400" dirty="0"/>
              <a:t>, and </a:t>
            </a:r>
            <a:r>
              <a:rPr lang="en-US" sz="2400" b="1" dirty="0"/>
              <a:t>timelines</a:t>
            </a:r>
            <a:r>
              <a:rPr lang="en-US" sz="2400" dirty="0"/>
              <a:t> for the software project. This includes gathering </a:t>
            </a:r>
            <a:r>
              <a:rPr lang="en-US" sz="2400" b="1" dirty="0"/>
              <a:t>feedback</a:t>
            </a:r>
            <a:r>
              <a:rPr lang="en-US" sz="2400" dirty="0"/>
              <a:t> from stakeholders and creating a plan for development and deployment.</a:t>
            </a:r>
          </a:p>
          <a:p>
            <a:endParaRPr lang="en-US" sz="2400" dirty="0"/>
          </a:p>
          <a:p>
            <a:r>
              <a:rPr lang="en-US" sz="2400" b="1" dirty="0"/>
              <a:t>Code/Develop</a:t>
            </a:r>
            <a:r>
              <a:rPr lang="en-US" sz="2400" dirty="0"/>
              <a:t>: In this stage, developers write code and collaborate with other team members to create a working software product. The code is typically committed to a </a:t>
            </a:r>
            <a:r>
              <a:rPr lang="en-US" sz="2400" b="1" dirty="0"/>
              <a:t>shared repository</a:t>
            </a:r>
            <a:r>
              <a:rPr lang="en-US" sz="2400" dirty="0"/>
              <a:t> and tested using automated tools.</a:t>
            </a:r>
          </a:p>
        </p:txBody>
      </p:sp>
    </p:spTree>
    <p:extLst>
      <p:ext uri="{BB962C8B-B14F-4D97-AF65-F5344CB8AC3E}">
        <p14:creationId xmlns:p14="http://schemas.microsoft.com/office/powerpoint/2010/main" val="358026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139869"/>
          </a:xfrm>
          <a:prstGeom prst="rect">
            <a:avLst/>
          </a:prstGeom>
          <a:noFill/>
        </p:spPr>
        <p:txBody>
          <a:bodyPr wrap="square" rtlCol="0">
            <a:spAutoFit/>
          </a:bodyPr>
          <a:lstStyle/>
          <a:p>
            <a:r>
              <a:rPr lang="en-US" sz="4000" dirty="0">
                <a:latin typeface="Tenorite" panose="00000500000000000000" pitchFamily="2" charset="0"/>
              </a:rPr>
              <a:t>DevOps Lifecycle (continued)</a:t>
            </a:r>
          </a:p>
          <a:p>
            <a:endParaRPr lang="en-US" sz="2400" dirty="0"/>
          </a:p>
          <a:p>
            <a:r>
              <a:rPr lang="en-US" sz="2400" b="1" dirty="0"/>
              <a:t>Build</a:t>
            </a:r>
            <a:r>
              <a:rPr lang="en-US" sz="2400" dirty="0"/>
              <a:t>: In this stage, the code is compiled and built into an executable format. This may include the creation of </a:t>
            </a:r>
            <a:r>
              <a:rPr lang="en-US" sz="2400" b="1" dirty="0"/>
              <a:t>libraries</a:t>
            </a:r>
            <a:r>
              <a:rPr lang="en-US" sz="2400" dirty="0"/>
              <a:t>, </a:t>
            </a:r>
            <a:r>
              <a:rPr lang="en-US" sz="2400" b="1" dirty="0"/>
              <a:t>packages</a:t>
            </a:r>
            <a:r>
              <a:rPr lang="en-US" sz="2400" dirty="0"/>
              <a:t>, or </a:t>
            </a:r>
            <a:r>
              <a:rPr lang="en-US" sz="2400" b="1" dirty="0"/>
              <a:t>containers</a:t>
            </a:r>
            <a:r>
              <a:rPr lang="en-US" sz="2400" dirty="0"/>
              <a:t>.</a:t>
            </a:r>
          </a:p>
          <a:p>
            <a:endParaRPr lang="en-US" sz="2400" dirty="0"/>
          </a:p>
          <a:p>
            <a:r>
              <a:rPr lang="en-US" sz="2400" b="1" dirty="0"/>
              <a:t>Test</a:t>
            </a:r>
            <a:r>
              <a:rPr lang="en-US" sz="2400" dirty="0"/>
              <a:t>: In this stage, </a:t>
            </a:r>
            <a:r>
              <a:rPr lang="en-US" sz="2400" b="1" dirty="0"/>
              <a:t>automated tests</a:t>
            </a:r>
            <a:r>
              <a:rPr lang="en-US" sz="2400" dirty="0"/>
              <a:t> are run to ensure that the code meets the required standards and quality. This includes unit testing, integration testing, and other forms of testing.</a:t>
            </a:r>
          </a:p>
          <a:p>
            <a:endParaRPr lang="en-US" sz="2400" dirty="0"/>
          </a:p>
          <a:p>
            <a:r>
              <a:rPr lang="en-US" sz="2400" b="1" dirty="0"/>
              <a:t>Release</a:t>
            </a:r>
            <a:r>
              <a:rPr lang="en-US" sz="2400" dirty="0"/>
              <a:t>: In this stage, the software is released to a </a:t>
            </a:r>
            <a:r>
              <a:rPr lang="en-US" sz="2400" b="1" dirty="0"/>
              <a:t>staging</a:t>
            </a:r>
            <a:r>
              <a:rPr lang="en-US" sz="2400" dirty="0"/>
              <a:t> or </a:t>
            </a:r>
            <a:r>
              <a:rPr lang="en-US" sz="2400" b="1" dirty="0"/>
              <a:t>production</a:t>
            </a:r>
            <a:r>
              <a:rPr lang="en-US" sz="2400" dirty="0"/>
              <a:t> environment. This may include the use of continuous delivery pipelines to automate the deployment process.</a:t>
            </a:r>
          </a:p>
        </p:txBody>
      </p:sp>
    </p:spTree>
    <p:extLst>
      <p:ext uri="{BB962C8B-B14F-4D97-AF65-F5344CB8AC3E}">
        <p14:creationId xmlns:p14="http://schemas.microsoft.com/office/powerpoint/2010/main" val="404455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96089124-7567-B02D-442D-26D31CD7A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38" y="5462588"/>
            <a:ext cx="852488" cy="852488"/>
          </a:xfrm>
          <a:prstGeom prst="rect">
            <a:avLst/>
          </a:prstGeom>
        </p:spPr>
      </p:pic>
      <p:sp>
        <p:nvSpPr>
          <p:cNvPr id="4" name="TextBox 3">
            <a:extLst>
              <a:ext uri="{FF2B5EF4-FFF2-40B4-BE49-F238E27FC236}">
                <a16:creationId xmlns:a16="http://schemas.microsoft.com/office/drawing/2014/main" id="{C693AC4E-545A-1D9F-F0AF-1569F345C037}"/>
              </a:ext>
            </a:extLst>
          </p:cNvPr>
          <p:cNvSpPr txBox="1"/>
          <p:nvPr/>
        </p:nvSpPr>
        <p:spPr>
          <a:xfrm>
            <a:off x="1385889" y="862905"/>
            <a:ext cx="9248774" cy="5139869"/>
          </a:xfrm>
          <a:prstGeom prst="rect">
            <a:avLst/>
          </a:prstGeom>
          <a:noFill/>
        </p:spPr>
        <p:txBody>
          <a:bodyPr wrap="square" rtlCol="0">
            <a:spAutoFit/>
          </a:bodyPr>
          <a:lstStyle/>
          <a:p>
            <a:r>
              <a:rPr lang="en-US" sz="4000" dirty="0">
                <a:latin typeface="Tenorite" panose="00000500000000000000" pitchFamily="2" charset="0"/>
              </a:rPr>
              <a:t>DevOps Lifecycle (continued)</a:t>
            </a:r>
          </a:p>
          <a:p>
            <a:endParaRPr lang="en-US" sz="2400" dirty="0"/>
          </a:p>
          <a:p>
            <a:r>
              <a:rPr lang="en-US" sz="2400" b="1" dirty="0"/>
              <a:t>Deploy</a:t>
            </a:r>
            <a:r>
              <a:rPr lang="en-US" sz="2400" dirty="0"/>
              <a:t>: In this stage, the software is deployed to the target environment, such as a cloud server or customer device. This may include the use of </a:t>
            </a:r>
            <a:r>
              <a:rPr lang="en-US" sz="2400" b="1" dirty="0"/>
              <a:t>automated configuration management tools</a:t>
            </a:r>
            <a:r>
              <a:rPr lang="en-US" sz="2400" dirty="0"/>
              <a:t>.</a:t>
            </a:r>
          </a:p>
          <a:p>
            <a:endParaRPr lang="en-US" sz="2400" dirty="0"/>
          </a:p>
          <a:p>
            <a:r>
              <a:rPr lang="en-US" sz="2400" b="1" dirty="0"/>
              <a:t>Operate</a:t>
            </a:r>
            <a:r>
              <a:rPr lang="en-US" sz="2400" dirty="0"/>
              <a:t>: In this stage, the software is </a:t>
            </a:r>
            <a:r>
              <a:rPr lang="en-US" sz="2400" b="1" dirty="0"/>
              <a:t>monitored</a:t>
            </a:r>
            <a:r>
              <a:rPr lang="en-US" sz="2400" dirty="0"/>
              <a:t>, </a:t>
            </a:r>
            <a:r>
              <a:rPr lang="en-US" sz="2400" b="1" dirty="0"/>
              <a:t>managed</a:t>
            </a:r>
            <a:r>
              <a:rPr lang="en-US" sz="2400" dirty="0"/>
              <a:t>, and </a:t>
            </a:r>
            <a:r>
              <a:rPr lang="en-US" sz="2400" b="1" dirty="0"/>
              <a:t>maintained</a:t>
            </a:r>
            <a:r>
              <a:rPr lang="en-US" sz="2400" dirty="0"/>
              <a:t> in production. This includes the use of tools to monitor performance, troubleshoot issues, and manage updates and patches.</a:t>
            </a:r>
          </a:p>
          <a:p>
            <a:endParaRPr lang="en-US" sz="2400" dirty="0"/>
          </a:p>
          <a:p>
            <a:r>
              <a:rPr lang="en-US" sz="2400" b="1" dirty="0"/>
              <a:t>Monitor</a:t>
            </a:r>
            <a:r>
              <a:rPr lang="en-US" sz="2400" dirty="0"/>
              <a:t>: In this stage, the team </a:t>
            </a:r>
            <a:r>
              <a:rPr lang="en-US" sz="2400" b="1" dirty="0"/>
              <a:t>collects</a:t>
            </a:r>
            <a:r>
              <a:rPr lang="en-US" sz="2400" dirty="0"/>
              <a:t> and </a:t>
            </a:r>
            <a:r>
              <a:rPr lang="en-US" sz="2400" b="1" dirty="0"/>
              <a:t>analyzes data</a:t>
            </a:r>
            <a:r>
              <a:rPr lang="en-US" sz="2400" dirty="0"/>
              <a:t> from the software to identify areas for improvement and to ensure that it is meeting the needs of users and stakeholders.</a:t>
            </a:r>
          </a:p>
        </p:txBody>
      </p:sp>
    </p:spTree>
    <p:extLst>
      <p:ext uri="{BB962C8B-B14F-4D97-AF65-F5344CB8AC3E}">
        <p14:creationId xmlns:p14="http://schemas.microsoft.com/office/powerpoint/2010/main" val="3123738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1382</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Ann Torralba Dizon</dc:creator>
  <cp:lastModifiedBy>Mary Ann Torralba Dizon</cp:lastModifiedBy>
  <cp:revision>81</cp:revision>
  <dcterms:created xsi:type="dcterms:W3CDTF">2022-12-14T03:54:27Z</dcterms:created>
  <dcterms:modified xsi:type="dcterms:W3CDTF">2023-03-14T23:24:34Z</dcterms:modified>
</cp:coreProperties>
</file>